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5" r:id="rId4"/>
    <p:sldId id="367" r:id="rId5"/>
    <p:sldId id="369" r:id="rId6"/>
    <p:sldId id="370" r:id="rId7"/>
    <p:sldId id="374" r:id="rId8"/>
    <p:sldId id="377" r:id="rId9"/>
    <p:sldId id="379" r:id="rId10"/>
    <p:sldId id="381" r:id="rId11"/>
    <p:sldId id="380" r:id="rId12"/>
    <p:sldId id="383" r:id="rId13"/>
    <p:sldId id="382" r:id="rId14"/>
    <p:sldId id="256" r:id="rId15"/>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6" d="100"/>
          <a:sy n="76" d="100"/>
        </p:scale>
        <p:origin x="102" y="6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bin"/><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4683" name="yt_shape_14683"/>
          <p:cNvSpPr txBox="1"/>
          <p:nvPr/>
        </p:nvSpPr>
        <p:spPr>
          <a:xfrm>
            <a:off x="540000" y="945705"/>
            <a:ext cx="4770537"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一、选择题（每小题</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白正" pitchFamily="24"/>
                <a:ea typeface="黑体" pitchFamily="24"/>
                <a:cs typeface="宋体" pitchFamily="24"/>
              </a:rPr>
              <a:t>分，共</a:t>
            </a:r>
            <a:r>
              <a:rPr lang="en-US" altLang="zh-CN" sz="2400" b="0" i="0" u="none">
                <a:solidFill>
                  <a:srgbClr val="000000"/>
                </a:solidFill>
                <a:effectLst/>
                <a:latin typeface="Times New Roman" pitchFamily="24"/>
                <a:ea typeface="Times New Roman" pitchFamily="24"/>
                <a:cs typeface="宋体" pitchFamily="24"/>
              </a:rPr>
              <a:t>35</a:t>
            </a:r>
            <a:r>
              <a:rPr lang="zh-CN" altLang="zh-CN" sz="2400" b="0" i="0" u="none">
                <a:solidFill>
                  <a:srgbClr val="000000"/>
                </a:solidFill>
                <a:effectLst/>
                <a:latin typeface="白正" pitchFamily="24"/>
                <a:ea typeface="黑体" pitchFamily="24"/>
                <a:cs typeface="宋体" pitchFamily="24"/>
              </a:rPr>
              <a:t>分）</a:t>
            </a:r>
          </a:p>
        </p:txBody>
      </p:sp>
      <p:sp>
        <p:nvSpPr>
          <p:cNvPr id="14684" name="yt_shape_14684"/>
          <p:cNvSpPr txBox="1"/>
          <p:nvPr/>
        </p:nvSpPr>
        <p:spPr>
          <a:xfrm>
            <a:off x="540000" y="1431869"/>
            <a:ext cx="4454746"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白正" pitchFamily="24"/>
                <a:ea typeface="宋体" pitchFamily="24"/>
                <a:cs typeface="宋体" pitchFamily="24"/>
              </a:rPr>
              <a:t>下列说法中正确的是（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685" name="yt_table_14685"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30974555"/>
              </p:ext>
            </p:extLst>
          </p:nvPr>
        </p:nvGraphicFramePr>
        <p:xfrm>
          <a:off x="540000" y="1918033"/>
          <a:ext cx="9999663" cy="1901952"/>
        </p:xfrm>
        <a:graphic>
          <a:graphicData uri="http://schemas.openxmlformats.org/drawingml/2006/table">
            <a:tbl>
              <a:tblPr/>
              <a:tblGrid>
                <a:gridCol w="9999663">
                  <a:extLst>
                    <a:ext uri="{9D8B030D-6E8A-4147-A177-3AD203B41FA5}">
                      <a16:colId xmlns:a16="http://schemas.microsoft.com/office/drawing/2014/main" val="1072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对</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神舟十六号载人飞船</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零部件的检查，采用抽样调查的方式</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6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为调查某品牌方便面的色素含量是否符合国家标准，采用普查的方式</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6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为了解全市中学生的睡眠情况，应该采用普查的方式</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了解华为手机的使用寿命，采用抽样调查的方式</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1"/>
                  </a:ext>
                </a:extLst>
              </a:tr>
            </a:tbl>
          </a:graphicData>
        </a:graphic>
      </p:graphicFrame>
      <p:sp>
        <p:nvSpPr>
          <p:cNvPr id="14687" name="yt_shape_14687"/>
          <p:cNvSpPr txBox="1"/>
          <p:nvPr/>
        </p:nvSpPr>
        <p:spPr>
          <a:xfrm>
            <a:off x="540119" y="3870353"/>
            <a:ext cx="11111999" cy="187577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黑体" pitchFamily="24"/>
                <a:cs typeface="宋体" pitchFamily="24"/>
              </a:rPr>
              <a:t>（巴中市中考）</a:t>
            </a:r>
            <a:r>
              <a:rPr lang="zh-CN" altLang="zh-CN" sz="2400" b="0" i="0" u="none">
                <a:solidFill>
                  <a:srgbClr val="000000"/>
                </a:solidFill>
                <a:effectLst/>
                <a:latin typeface="白正" pitchFamily="24"/>
                <a:ea typeface="宋体" pitchFamily="24"/>
                <a:cs typeface="宋体" pitchFamily="24"/>
              </a:rPr>
              <a:t>今年我市有</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万名学生参加中考，为了了解这些考生的数学成绩，从中抽取</a:t>
            </a:r>
            <a:r>
              <a:rPr lang="en-US" altLang="zh-CN" sz="2400" b="0" i="0" u="none">
                <a:solidFill>
                  <a:srgbClr val="000000"/>
                </a:solidFill>
                <a:effectLst/>
                <a:latin typeface="Times New Roman" pitchFamily="24"/>
                <a:ea typeface="Times New Roman" pitchFamily="24"/>
                <a:cs typeface="宋体" pitchFamily="24"/>
              </a:rPr>
              <a:t>2000</a:t>
            </a:r>
            <a:r>
              <a:rPr lang="zh-CN" altLang="zh-CN" sz="2400" b="0" i="0" u="none">
                <a:solidFill>
                  <a:srgbClr val="000000"/>
                </a:solidFill>
                <a:effectLst/>
                <a:latin typeface="白正" pitchFamily="24"/>
                <a:ea typeface="宋体" pitchFamily="24"/>
                <a:cs typeface="宋体" pitchFamily="24"/>
              </a:rPr>
              <a:t>名考生的数学成绩进行统计分析</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在这个问题中，下列说法：</a:t>
            </a: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白正" pitchFamily="24"/>
                <a:ea typeface="宋体" pitchFamily="24"/>
                <a:cs typeface="宋体" pitchFamily="24"/>
              </a:rPr>
              <a:t>这</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万名考生的数学中考成绩的全体是总体；</a:t>
            </a: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白正" pitchFamily="24"/>
                <a:ea typeface="宋体" pitchFamily="24"/>
                <a:cs typeface="宋体" pitchFamily="24"/>
              </a:rPr>
              <a:t>每个考生是个体；</a:t>
            </a:r>
            <a:r>
              <a:rPr lang="en-US" altLang="zh-CN" sz="2400" b="0" i="0" u="none">
                <a:solidFill>
                  <a:srgbClr val="000000"/>
                </a:solidFill>
                <a:effectLst/>
                <a:latin typeface="宋体" pitchFamily="24"/>
                <a:ea typeface="宋体" pitchFamily="24"/>
                <a:cs typeface="宋体" pitchFamily="24"/>
              </a:rPr>
              <a:t>③</a:t>
            </a:r>
            <a:r>
              <a:rPr lang="en-US" altLang="zh-CN" sz="2400" b="0" i="0" u="none">
                <a:solidFill>
                  <a:srgbClr val="000000"/>
                </a:solidFill>
                <a:effectLst/>
                <a:latin typeface="Times New Roman" pitchFamily="24"/>
                <a:ea typeface="Times New Roman" pitchFamily="24"/>
                <a:cs typeface="宋体" pitchFamily="24"/>
              </a:rPr>
              <a:t>2000</a:t>
            </a:r>
            <a:r>
              <a:rPr lang="zh-CN" altLang="zh-CN" sz="2400" b="0" i="0" u="none">
                <a:solidFill>
                  <a:srgbClr val="000000"/>
                </a:solidFill>
                <a:effectLst/>
                <a:latin typeface="白正" pitchFamily="24"/>
                <a:ea typeface="宋体" pitchFamily="24"/>
                <a:cs typeface="宋体" pitchFamily="24"/>
              </a:rPr>
              <a:t>名考生是总体的一个样本；</a:t>
            </a:r>
            <a:r>
              <a:rPr lang="en-US" altLang="zh-CN" sz="2400" b="0" i="0" u="none">
                <a:solidFill>
                  <a:srgbClr val="000000"/>
                </a:solidFill>
                <a:effectLst/>
                <a:latin typeface="宋体" pitchFamily="24"/>
                <a:ea typeface="宋体" pitchFamily="24"/>
                <a:cs typeface="宋体" pitchFamily="24"/>
              </a:rPr>
              <a:t>④</a:t>
            </a:r>
            <a:r>
              <a:rPr lang="zh-CN" altLang="zh-CN" sz="2400" b="0" i="0" u="none">
                <a:solidFill>
                  <a:srgbClr val="000000"/>
                </a:solidFill>
                <a:effectLst/>
                <a:latin typeface="白正" pitchFamily="24"/>
                <a:ea typeface="宋体" pitchFamily="24"/>
                <a:cs typeface="宋体" pitchFamily="24"/>
              </a:rPr>
              <a:t>样本容量是</a:t>
            </a:r>
            <a:r>
              <a:rPr lang="en-US" altLang="zh-CN" sz="2400" b="0" i="0" u="none">
                <a:solidFill>
                  <a:srgbClr val="000000"/>
                </a:solidFill>
                <a:effectLst/>
                <a:latin typeface="Times New Roman" pitchFamily="24"/>
                <a:ea typeface="Times New Roman" pitchFamily="24"/>
                <a:cs typeface="宋体" pitchFamily="24"/>
              </a:rPr>
              <a:t>2000.</a:t>
            </a:r>
            <a:r>
              <a:rPr lang="zh-CN" altLang="zh-CN" sz="2400" b="0" i="0" u="none">
                <a:solidFill>
                  <a:srgbClr val="000000"/>
                </a:solidFill>
                <a:effectLst/>
                <a:latin typeface="白正" pitchFamily="24"/>
                <a:ea typeface="宋体" pitchFamily="24"/>
                <a:cs typeface="宋体" pitchFamily="24"/>
              </a:rPr>
              <a:t>其中说法正确的是（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688" name="yt_table_14688"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4299085"/>
              </p:ext>
            </p:extLst>
          </p:nvPr>
        </p:nvGraphicFramePr>
        <p:xfrm>
          <a:off x="540000" y="5796911"/>
          <a:ext cx="8082916" cy="475488"/>
        </p:xfrm>
        <a:graphic>
          <a:graphicData uri="http://schemas.openxmlformats.org/drawingml/2006/table">
            <a:tbl>
              <a:tblPr/>
              <a:tblGrid>
                <a:gridCol w="2262505">
                  <a:extLst>
                    <a:ext uri="{9D8B030D-6E8A-4147-A177-3AD203B41FA5}">
                      <a16:colId xmlns:a16="http://schemas.microsoft.com/office/drawing/2014/main" val="10721"/>
                    </a:ext>
                  </a:extLst>
                </a:gridCol>
                <a:gridCol w="2245043">
                  <a:extLst>
                    <a:ext uri="{9D8B030D-6E8A-4147-A177-3AD203B41FA5}">
                      <a16:colId xmlns:a16="http://schemas.microsoft.com/office/drawing/2014/main" val="10722"/>
                    </a:ext>
                  </a:extLst>
                </a:gridCol>
                <a:gridCol w="2245043">
                  <a:extLst>
                    <a:ext uri="{9D8B030D-6E8A-4147-A177-3AD203B41FA5}">
                      <a16:colId xmlns:a16="http://schemas.microsoft.com/office/drawing/2014/main" val="10723"/>
                    </a:ext>
                  </a:extLst>
                </a:gridCol>
                <a:gridCol w="1330325">
                  <a:extLst>
                    <a:ext uri="{9D8B030D-6E8A-4147-A177-3AD203B41FA5}">
                      <a16:colId xmlns:a16="http://schemas.microsoft.com/office/drawing/2014/main" val="1072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A.4</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B.3</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C.2</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D.1</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2"/>
                  </a:ext>
                </a:extLst>
              </a:tr>
            </a:tbl>
          </a:graphicData>
        </a:graphic>
      </p:graphicFrame>
      <p:sp>
        <p:nvSpPr>
          <p:cNvPr id="2" name="文本框 1">
            <a:extLst>
              <a:ext uri="{FF2B5EF4-FFF2-40B4-BE49-F238E27FC236}">
                <a16:creationId xmlns:a16="http://schemas.microsoft.com/office/drawing/2014/main" id="{588AB4AC-60FA-CFB6-CB70-AE438C101388}"/>
              </a:ext>
            </a:extLst>
          </p:cNvPr>
          <p:cNvSpPr txBox="1"/>
          <p:nvPr/>
        </p:nvSpPr>
        <p:spPr>
          <a:xfrm>
            <a:off x="4031389" y="1385063"/>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3" name="文本框 2">
            <a:extLst>
              <a:ext uri="{FF2B5EF4-FFF2-40B4-BE49-F238E27FC236}">
                <a16:creationId xmlns:a16="http://schemas.microsoft.com/office/drawing/2014/main" id="{9C8B24FA-9F94-2BB7-CB61-2B77DDE57835}"/>
              </a:ext>
            </a:extLst>
          </p:cNvPr>
          <p:cNvSpPr txBox="1"/>
          <p:nvPr/>
        </p:nvSpPr>
        <p:spPr>
          <a:xfrm>
            <a:off x="7536707" y="5250011"/>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28" name="yt_shape_14728"/>
          <p:cNvSpPr txBox="1"/>
          <p:nvPr/>
        </p:nvSpPr>
        <p:spPr>
          <a:xfrm>
            <a:off x="540119" y="103662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白正" pitchFamily="24"/>
                <a:ea typeface="宋体" pitchFamily="24"/>
                <a:cs typeface="宋体" pitchFamily="24"/>
              </a:rPr>
              <a:t>分）某校积极开展中学生社会实践活动，决定成立文明宣传、环境保护、交通监督三个志愿者队伍，每名学生最多选择一个队伍，为了了解学生的选择意向，随机抽取</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四个班，共</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名学生进行调查，将调查得到的数据进行整理，绘制成统计图（不完整）</a:t>
            </a:r>
            <a:r>
              <a:rPr lang="en-US" altLang="zh-CN" sz="2400" b="0" i="0" u="none">
                <a:solidFill>
                  <a:srgbClr val="000000"/>
                </a:solidFill>
                <a:effectLst/>
                <a:latin typeface="Times New Roman" pitchFamily="24"/>
                <a:ea typeface="Times New Roman" pitchFamily="24"/>
                <a:cs typeface="宋体" pitchFamily="24"/>
              </a:rPr>
              <a:t>.</a:t>
            </a:r>
          </a:p>
        </p:txBody>
      </p:sp>
      <p:sp>
        <p:nvSpPr>
          <p:cNvPr id="14731" name="yt_shape_14731"/>
          <p:cNvSpPr txBox="1"/>
          <p:nvPr/>
        </p:nvSpPr>
        <p:spPr>
          <a:xfrm>
            <a:off x="3103293" y="3108682"/>
            <a:ext cx="5795626" cy="1940147"/>
          </a:xfrm>
          <a:prstGeom prst="rect">
            <a:avLst/>
          </a:prstGeom>
        </p:spPr>
        <p:txBody>
          <a:bodyPr vert="horz" wrap="none" lIns="0" tIns="0" rIns="0" bIns="0" rtlCol="0">
            <a:spAutoFit/>
          </a:bodyPr>
          <a:lstStyle/>
          <a:p>
            <a:pPr algn="l" eaLnBrk="1" latinLnBrk="0" hangingPunct="0">
              <a:lnSpc>
                <a:spcPct val="129999"/>
              </a:lnSpc>
            </a:pPr>
            <a:r>
              <a:rPr lang="en-US" altLang="zh-CN" sz="10550" b="0" i="0" u="none" spc="-10550">
                <a:solidFill>
                  <a:srgbClr val="1EE3CF"/>
                </a:solidFill>
                <a:effectLst/>
                <a:latin typeface="白正" pitchFamily="92"/>
                <a:ea typeface="宋体" pitchFamily="92"/>
                <a:cs typeface="宋体" pitchFamily="92"/>
              </a:rPr>
              <a:t> </a:t>
            </a:r>
            <a:r>
              <a:rPr lang="en-US" altLang="zh-CN" sz="9200" b="0" i="0" u="none" spc="19145">
                <a:solidFill>
                  <a:srgbClr val="1EE3CF"/>
                </a:solidFill>
                <a:effectLst/>
                <a:latin typeface="白正" pitchFamily="92"/>
                <a:ea typeface="宋体" pitchFamily="92"/>
                <a:cs typeface="宋体" pitchFamily="92"/>
              </a:rPr>
              <a:t> </a:t>
            </a:r>
            <a:r>
              <a:rPr lang="zh-CN" altLang="zh-CN" sz="2400" b="0" i="0" u="none">
                <a:solidFill>
                  <a:srgbClr val="000000"/>
                </a:solidFill>
                <a:effectLst/>
                <a:latin typeface="Times New Roman" pitchFamily="24"/>
                <a:ea typeface="宋体" pitchFamily="24"/>
                <a:cs typeface="宋体" pitchFamily="24"/>
              </a:rPr>
              <a:t>　　</a:t>
            </a:r>
            <a:r>
              <a:rPr lang="en-US" altLang="zh-CN" sz="10550" b="0" i="0" u="none" spc="16786">
                <a:solidFill>
                  <a:srgbClr val="1EE3CF"/>
                </a:solidFill>
                <a:effectLst/>
                <a:latin typeface="白正" pitchFamily="106"/>
                <a:ea typeface="宋体" pitchFamily="106"/>
                <a:cs typeface="宋体" pitchFamily="106"/>
              </a:rPr>
              <a:t> </a:t>
            </a:r>
          </a:p>
        </p:txBody>
      </p:sp>
      <p:pic>
        <p:nvPicPr>
          <p:cNvPr id="14729" name="yt_image_14729">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103293" y="3376144"/>
            <a:ext cx="2722935" cy="1833372"/>
          </a:xfrm>
          <a:prstGeom prst="rect">
            <a:avLst/>
          </a:prstGeom>
          <a:noFill/>
          <a:extLst>
            <a:ext uri="{909E8E84-426E-40DD-AFC4-6F175D3DCCD1}">
              <a14:hiddenFill xmlns:a14="http://schemas.microsoft.com/office/drawing/2010/main">
                <a:solidFill>
                  <a:srgbClr val="FFFFFF"/>
                </a:solidFill>
              </a14:hiddenFill>
            </a:ext>
          </a:extLst>
        </p:spPr>
      </p:pic>
      <p:pic>
        <p:nvPicPr>
          <p:cNvPr id="14730" name="yt_image_14730">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6435692" y="3108682"/>
            <a:ext cx="2464648" cy="21008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33" name="yt_shape_14733"/>
          <p:cNvSpPr txBox="1"/>
          <p:nvPr/>
        </p:nvSpPr>
        <p:spPr>
          <a:xfrm>
            <a:off x="545656" y="977400"/>
            <a:ext cx="7540526"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）求扇形统计图中交通监督所在扇形的圆心角度数；</a:t>
            </a:r>
          </a:p>
        </p:txBody>
      </p:sp>
      <p:sp>
        <p:nvSpPr>
          <p:cNvPr id="14734" name="yt_shape_14734"/>
          <p:cNvSpPr txBox="1"/>
          <p:nvPr/>
        </p:nvSpPr>
        <p:spPr>
          <a:xfrm>
            <a:off x="540000" y="1481456"/>
            <a:ext cx="8071120" cy="43537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）求</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班选择环境保护的学生人数，并补全折线统计图；</a:t>
            </a:r>
          </a:p>
        </p:txBody>
      </p:sp>
      <mc:AlternateContent xmlns:mc="http://schemas.openxmlformats.org/markup-compatibility/2006">
        <mc:Choice xmlns:a14="http://schemas.microsoft.com/office/drawing/2010/main" Requires="a14">
          <p:sp>
            <p:nvSpPr>
              <p:cNvPr id="2" name="yt_shape_14736">
                <a:extLst>
                  <a:ext uri="{FF2B5EF4-FFF2-40B4-BE49-F238E27FC236}">
                    <a16:creationId xmlns:a16="http://schemas.microsoft.com/office/drawing/2014/main" id="{A0610697-BC24-198F-A404-9859F144FDC4}"/>
                  </a:ext>
                </a:extLst>
              </p:cNvPr>
              <p:cNvSpPr txBox="1"/>
              <p:nvPr/>
            </p:nvSpPr>
            <p:spPr>
              <a:xfrm>
                <a:off x="540000" y="2137365"/>
                <a:ext cx="9778318" cy="64915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）交通监督所在扇形的圆心角度数是：</a:t>
                </a:r>
                <a:r>
                  <a:rPr lang="en-US" altLang="zh-CN" sz="2400" b="0" i="0" u="none">
                    <a:solidFill>
                      <a:srgbClr val="FF0000">
                        <a:alpha val="0"/>
                      </a:srgbClr>
                    </a:solidFill>
                    <a:effectLst/>
                    <a:latin typeface="Times New Roman" pitchFamily="24"/>
                    <a:ea typeface="Times New Roman" pitchFamily="24"/>
                    <a:cs typeface="宋体" pitchFamily="24"/>
                  </a:rPr>
                  <a:t>360°</a:t>
                </a: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12+15+13+14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200</m:t>
                        </m:r>
                      </m:den>
                    </m:f>
                  </m:oMath>
                </a14:m>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97.2°.</a:t>
                </a:r>
                <a:r>
                  <a:rPr lang="zh-CN" altLang="zh-CN" sz="100" b="0" i="0" u="none">
                    <a:noFill/>
                    <a:effectLst/>
                    <a:latin typeface="白正"/>
                    <a:ea typeface="宋体"/>
                    <a:cs typeface="宋体"/>
                  </a:rPr>
                  <a:t>⁠</a:t>
                </a:r>
              </a:p>
            </p:txBody>
          </p:sp>
        </mc:Choice>
        <mc:Fallback>
          <p:sp>
            <p:nvSpPr>
              <p:cNvPr id="2" name="yt_shape_14736">
                <a:extLst>
                  <a:ext uri="{FF2B5EF4-FFF2-40B4-BE49-F238E27FC236}">
                    <a16:creationId xmlns:a16="http://schemas.microsoft.com/office/drawing/2014/main" id="{A0610697-BC24-198F-A404-9859F144FDC4}"/>
                  </a:ext>
                </a:extLst>
              </p:cNvPr>
              <p:cNvSpPr txBox="1">
                <a:spLocks noRot="1" noChangeAspect="1" noMove="1" noResize="1" noEditPoints="1" noAdjustHandles="1" noChangeArrowheads="1" noChangeShapeType="1" noTextEdit="1"/>
              </p:cNvSpPr>
              <p:nvPr/>
            </p:nvSpPr>
            <p:spPr>
              <a:xfrm>
                <a:off x="540000" y="2137365"/>
                <a:ext cx="9778318" cy="649152"/>
              </a:xfrm>
              <a:prstGeom prst="rect">
                <a:avLst/>
              </a:prstGeom>
              <a:blipFill>
                <a:blip r:embed="rId2"/>
                <a:stretch>
                  <a:fillRect l="-1933" r="-810" b="-15094"/>
                </a:stretch>
              </a:blipFill>
            </p:spPr>
            <p:txBody>
              <a:bodyPr/>
              <a:lstStyle/>
              <a:p>
                <a:r>
                  <a:rPr lang="zh-CN" altLang="en-US">
                    <a:noFill/>
                  </a:rPr>
                  <a:t> </a:t>
                </a:r>
              </a:p>
            </p:txBody>
          </p:sp>
        </mc:Fallback>
      </mc:AlternateContent>
      <p:sp>
        <p:nvSpPr>
          <p:cNvPr id="3" name="yt_shape_14738">
            <a:extLst>
              <a:ext uri="{FF2B5EF4-FFF2-40B4-BE49-F238E27FC236}">
                <a16:creationId xmlns:a16="http://schemas.microsoft.com/office/drawing/2014/main" id="{5BECDDAB-8B5C-2D37-9DAB-D03B29457D99}"/>
              </a:ext>
            </a:extLst>
          </p:cNvPr>
          <p:cNvSpPr txBox="1"/>
          <p:nvPr/>
        </p:nvSpPr>
        <p:spPr>
          <a:xfrm>
            <a:off x="540000" y="2837305"/>
            <a:ext cx="931024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30</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15</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14</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16</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15</a:t>
            </a:r>
            <a:r>
              <a:rPr lang="zh-CN" altLang="zh-CN" sz="2400" b="0" i="0" u="none">
                <a:solidFill>
                  <a:srgbClr val="FF0000">
                    <a:alpha val="0"/>
                  </a:srgbClr>
                </a:solidFill>
                <a:effectLst/>
                <a:latin typeface="白正" pitchFamily="24"/>
                <a:ea typeface="黑体" pitchFamily="24"/>
                <a:cs typeface="宋体" pitchFamily="24"/>
              </a:rPr>
              <a:t>（人），补全折线统计图如图所示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4" name="yt_shape_14740">
            <a:extLst>
              <a:ext uri="{FF2B5EF4-FFF2-40B4-BE49-F238E27FC236}">
                <a16:creationId xmlns:a16="http://schemas.microsoft.com/office/drawing/2014/main" id="{5D6028F5-AFE5-E087-8B49-99F84F30C94C}"/>
              </a:ext>
            </a:extLst>
          </p:cNvPr>
          <p:cNvSpPr txBox="1"/>
          <p:nvPr/>
        </p:nvSpPr>
        <p:spPr>
          <a:xfrm>
            <a:off x="4069060" y="3468972"/>
            <a:ext cx="3639651" cy="2160784"/>
          </a:xfrm>
          <a:prstGeom prst="rect">
            <a:avLst/>
          </a:prstGeom>
        </p:spPr>
        <p:txBody>
          <a:bodyPr vert="horz" wrap="none" lIns="0" tIns="0" rIns="0" bIns="0" rtlCol="0">
            <a:spAutoFit/>
          </a:bodyPr>
          <a:lstStyle/>
          <a:p>
            <a:pPr algn="l" eaLnBrk="1" latinLnBrk="0" hangingPunct="0">
              <a:lnSpc>
                <a:spcPct val="129999"/>
              </a:lnSpc>
            </a:pPr>
            <a:r>
              <a:rPr lang="en-US" altLang="zh-CN" sz="11750" b="0" i="0" u="none" spc="-11750">
                <a:solidFill>
                  <a:srgbClr val="1EE3CF"/>
                </a:solidFill>
                <a:effectLst/>
                <a:latin typeface="白正" pitchFamily="118"/>
                <a:ea typeface="宋体" pitchFamily="118"/>
                <a:cs typeface="宋体" pitchFamily="118"/>
              </a:rPr>
              <a:t> </a:t>
            </a:r>
            <a:r>
              <a:rPr lang="en-US" altLang="zh-CN" sz="11750" b="0" i="0" u="none" spc="25719">
                <a:solidFill>
                  <a:srgbClr val="1EE3CF"/>
                </a:solidFill>
                <a:effectLst/>
                <a:latin typeface="白正" pitchFamily="118"/>
                <a:ea typeface="宋体" pitchFamily="118"/>
                <a:cs typeface="宋体" pitchFamily="118"/>
              </a:rPr>
              <a:t> </a:t>
            </a:r>
            <a:r>
              <a:rPr lang="zh-CN" altLang="zh-CN" sz="100" b="0" i="0" u="none">
                <a:noFill/>
                <a:effectLst/>
                <a:latin typeface="白正"/>
                <a:ea typeface="宋体"/>
                <a:cs typeface="宋体"/>
              </a:rPr>
              <a:t>⁠</a:t>
            </a:r>
          </a:p>
        </p:txBody>
      </p:sp>
      <p:pic>
        <p:nvPicPr>
          <p:cNvPr id="5" name="yt_image_14739">
            <a:extLst>
              <a:ext uri="{FF2B5EF4-FFF2-40B4-BE49-F238E27FC236}">
                <a16:creationId xmlns:a16="http://schemas.microsoft.com/office/drawing/2014/main" id="{64E933F4-F3F6-AFDF-07C3-2E8F923C814B}"/>
              </a:ex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4069060" y="3468972"/>
            <a:ext cx="3636964" cy="233629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AB55FBA4-1B35-20A0-1FDF-DA41B451DE4F}"/>
                  </a:ext>
                </a:extLst>
              </p:cNvPr>
              <p:cNvSpPr txBox="1"/>
              <p:nvPr/>
            </p:nvSpPr>
            <p:spPr>
              <a:xfrm>
                <a:off x="449989" y="2090559"/>
                <a:ext cx="9863837" cy="73648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）交通监督所在扇形的圆心角度数是：</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360°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12+15+13+14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200</m:t>
                        </m:r>
                      </m:den>
                    </m:f>
                  </m:oMath>
                </a14:m>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97.2°.</a:t>
                </a:r>
                <a:endParaRPr lang="zh-CN" altLang="en-US" dirty="0">
                  <a:solidFill>
                    <a:srgbClr val="FF0000"/>
                  </a:solidFill>
                </a:endParaRPr>
              </a:p>
            </p:txBody>
          </p:sp>
        </mc:Choice>
        <mc:Fallback>
          <p:sp>
            <p:nvSpPr>
              <p:cNvPr id="6" name="文本框 5">
                <a:extLst>
                  <a:ext uri="{FF2B5EF4-FFF2-40B4-BE49-F238E27FC236}">
                    <a16:creationId xmlns:a16="http://schemas.microsoft.com/office/drawing/2014/main" id="{AB55FBA4-1B35-20A0-1FDF-DA41B451DE4F}"/>
                  </a:ext>
                </a:extLst>
              </p:cNvPr>
              <p:cNvSpPr txBox="1">
                <a:spLocks noRot="1" noChangeAspect="1" noMove="1" noResize="1" noEditPoints="1" noAdjustHandles="1" noChangeArrowheads="1" noChangeShapeType="1" noTextEdit="1"/>
              </p:cNvSpPr>
              <p:nvPr/>
            </p:nvSpPr>
            <p:spPr>
              <a:xfrm>
                <a:off x="449989" y="2090559"/>
                <a:ext cx="9863837" cy="736486"/>
              </a:xfrm>
              <a:prstGeom prst="rect">
                <a:avLst/>
              </a:prstGeom>
              <a:blipFill>
                <a:blip r:embed="rId4"/>
                <a:stretch>
                  <a:fillRect l="-989" r="-865" b="-7438"/>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439B4B1B-3B59-C041-FBD0-1DA7ED72E3BD}"/>
              </a:ext>
            </a:extLst>
          </p:cNvPr>
          <p:cNvSpPr txBox="1"/>
          <p:nvPr/>
        </p:nvSpPr>
        <p:spPr>
          <a:xfrm>
            <a:off x="449989" y="2790499"/>
            <a:ext cx="9400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（人），补全折线统计图如图所示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extLst>
      <p:ext uri="{BB962C8B-B14F-4D97-AF65-F5344CB8AC3E}">
        <p14:creationId xmlns:p14="http://schemas.microsoft.com/office/powerpoint/2010/main" val="5706545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35" name="yt_shape_14735"/>
          <p:cNvSpPr txBox="1"/>
          <p:nvPr/>
        </p:nvSpPr>
        <p:spPr>
          <a:xfrm>
            <a:off x="540000" y="1363360"/>
            <a:ext cx="915635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）若该校共有学生</a:t>
            </a:r>
            <a:r>
              <a:rPr lang="en-US" altLang="zh-CN" sz="2400" b="0" i="0" u="none">
                <a:solidFill>
                  <a:srgbClr val="000000"/>
                </a:solidFill>
                <a:effectLst/>
                <a:latin typeface="Times New Roman" pitchFamily="24"/>
                <a:ea typeface="Times New Roman" pitchFamily="24"/>
                <a:cs typeface="宋体" pitchFamily="24"/>
              </a:rPr>
              <a:t>4000</a:t>
            </a:r>
            <a:r>
              <a:rPr lang="zh-CN" altLang="zh-CN" sz="2400" b="0" i="0" u="none">
                <a:solidFill>
                  <a:srgbClr val="000000"/>
                </a:solidFill>
                <a:effectLst/>
                <a:latin typeface="白正" pitchFamily="24"/>
                <a:ea typeface="宋体" pitchFamily="24"/>
                <a:cs typeface="宋体" pitchFamily="24"/>
              </a:rPr>
              <a:t>人，试估计该校选择文明宣传的学生人数</a:t>
            </a:r>
            <a:r>
              <a:rPr lang="en-US"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sp>
            <p:nvSpPr>
              <p:cNvPr id="14742" name="yt_shape_14742"/>
              <p:cNvSpPr txBox="1"/>
              <p:nvPr/>
            </p:nvSpPr>
            <p:spPr>
              <a:xfrm>
                <a:off x="540000" y="1958210"/>
                <a:ext cx="8020337" cy="114704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4000</a:t>
                </a: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d>
                      <m:d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30</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12+15+13+14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200</m:t>
                            </m:r>
                          </m:den>
                        </m:f>
                      </m:e>
                    </m:d>
                  </m:oMath>
                </a14:m>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1520</a:t>
                </a:r>
                <a:r>
                  <a:rPr lang="zh-CN" altLang="zh-CN" sz="2400" b="0" i="0" u="none">
                    <a:solidFill>
                      <a:srgbClr val="FF0000">
                        <a:alpha val="0"/>
                      </a:srgbClr>
                    </a:solidFill>
                    <a:effectLst/>
                    <a:latin typeface="白正" pitchFamily="24"/>
                    <a:ea typeface="黑体" pitchFamily="24"/>
                    <a:cs typeface="宋体" pitchFamily="24"/>
                  </a:rPr>
                  <a:t>（人），</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估计该校选择文明宣传的学生人数有</a:t>
                </a:r>
                <a:r>
                  <a:rPr lang="en-US" altLang="zh-CN" sz="2400" b="0" i="0" u="none">
                    <a:solidFill>
                      <a:srgbClr val="FF0000">
                        <a:alpha val="0"/>
                      </a:srgbClr>
                    </a:solidFill>
                    <a:effectLst/>
                    <a:latin typeface="Times New Roman" pitchFamily="24"/>
                    <a:ea typeface="Times New Roman" pitchFamily="24"/>
                    <a:cs typeface="宋体" pitchFamily="24"/>
                  </a:rPr>
                  <a:t>1520</a:t>
                </a:r>
                <a:r>
                  <a:rPr lang="zh-CN" altLang="zh-CN" sz="2400" b="0" i="0" u="none">
                    <a:solidFill>
                      <a:srgbClr val="FF0000">
                        <a:alpha val="0"/>
                      </a:srgbClr>
                    </a:solidFill>
                    <a:effectLst/>
                    <a:latin typeface="白正" pitchFamily="24"/>
                    <a:ea typeface="黑体" pitchFamily="24"/>
                    <a:cs typeface="宋体" pitchFamily="24"/>
                  </a:rPr>
                  <a:t>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mc:Choice>
        <mc:Fallback>
          <p:sp>
            <p:nvSpPr>
              <p:cNvPr id="14742" name="yt_shape_14742"/>
              <p:cNvSpPr txBox="1">
                <a:spLocks noRot="1" noChangeAspect="1" noMove="1" noResize="1" noEditPoints="1" noAdjustHandles="1" noChangeArrowheads="1" noChangeShapeType="1" noTextEdit="1"/>
              </p:cNvSpPr>
              <p:nvPr/>
            </p:nvSpPr>
            <p:spPr>
              <a:xfrm>
                <a:off x="540000" y="1958210"/>
                <a:ext cx="8020337" cy="1147045"/>
              </a:xfrm>
              <a:prstGeom prst="rect">
                <a:avLst/>
              </a:prstGeom>
              <a:blipFill>
                <a:blip r:embed="rId2"/>
                <a:stretch>
                  <a:fillRect l="-2357" r="-1369" b="-1595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5DDE13C6-DE02-EED2-D1F0-7460EC846127}"/>
                  </a:ext>
                </a:extLst>
              </p:cNvPr>
              <p:cNvSpPr txBox="1"/>
              <p:nvPr/>
            </p:nvSpPr>
            <p:spPr>
              <a:xfrm>
                <a:off x="449989" y="1911404"/>
                <a:ext cx="8122856" cy="805193"/>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4000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d>
                      <m:d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30</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12+15+13+14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200</m:t>
                            </m:r>
                          </m:den>
                        </m:f>
                      </m:e>
                    </m:d>
                  </m:oMath>
                </a14:m>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1520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（人），</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5DDE13C6-DE02-EED2-D1F0-7460EC846127}"/>
                  </a:ext>
                </a:extLst>
              </p:cNvPr>
              <p:cNvSpPr txBox="1">
                <a:spLocks noRot="1" noChangeAspect="1" noMove="1" noResize="1" noEditPoints="1" noAdjustHandles="1" noChangeArrowheads="1" noChangeShapeType="1" noTextEdit="1"/>
              </p:cNvSpPr>
              <p:nvPr/>
            </p:nvSpPr>
            <p:spPr>
              <a:xfrm>
                <a:off x="449989" y="1911404"/>
                <a:ext cx="8122856" cy="805193"/>
              </a:xfrm>
              <a:prstGeom prst="rect">
                <a:avLst/>
              </a:prstGeom>
              <a:blipFill>
                <a:blip r:embed="rId3"/>
                <a:stretch>
                  <a:fillRect l="-1201" r="-1201" b="-3030"/>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CEDDE1CD-9FE0-FE6F-EB71-996AB3928A22}"/>
              </a:ext>
            </a:extLst>
          </p:cNvPr>
          <p:cNvSpPr txBox="1"/>
          <p:nvPr/>
        </p:nvSpPr>
        <p:spPr>
          <a:xfrm>
            <a:off x="449989" y="2622985"/>
            <a:ext cx="6047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估计该校选择文明宣传的学生人数有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1520</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690" name="yt_shape_14690"/>
          <p:cNvSpPr txBox="1"/>
          <p:nvPr/>
        </p:nvSpPr>
        <p:spPr>
          <a:xfrm>
            <a:off x="540000" y="1668918"/>
            <a:ext cx="5993628" cy="43537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白正" pitchFamily="24"/>
                <a:ea typeface="宋体" pitchFamily="24"/>
                <a:cs typeface="宋体" pitchFamily="24"/>
              </a:rPr>
              <a:t>下列调查，样本具有代表性的是（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691" name="yt_table_14691"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7930970"/>
              </p:ext>
            </p:extLst>
          </p:nvPr>
        </p:nvGraphicFramePr>
        <p:xfrm>
          <a:off x="540000" y="2155082"/>
          <a:ext cx="9712325" cy="1901952"/>
        </p:xfrm>
        <a:graphic>
          <a:graphicData uri="http://schemas.openxmlformats.org/drawingml/2006/table">
            <a:tbl>
              <a:tblPr/>
              <a:tblGrid>
                <a:gridCol w="9712325">
                  <a:extLst>
                    <a:ext uri="{9D8B030D-6E8A-4147-A177-3AD203B41FA5}">
                      <a16:colId xmlns:a16="http://schemas.microsoft.com/office/drawing/2014/main" val="1072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了解全校同学对课程的喜欢情况，对某班男同学进行调查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了解某小区居民的防火意识，对你们班同学进行调查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了解商场的平均日营业额，选在周末进行调查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了解观众对所看电影的评价情况，对座号是奇数号的观众进行调查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6"/>
                  </a:ext>
                </a:extLst>
              </a:tr>
            </a:tbl>
          </a:graphicData>
        </a:graphic>
      </p:graphicFrame>
      <p:sp>
        <p:nvSpPr>
          <p:cNvPr id="14693" name="yt_shape_14693"/>
          <p:cNvSpPr txBox="1"/>
          <p:nvPr/>
        </p:nvSpPr>
        <p:spPr>
          <a:xfrm>
            <a:off x="540119" y="4107402"/>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白正" pitchFamily="24"/>
                <a:ea typeface="宋体" pitchFamily="24"/>
                <a:cs typeface="宋体" pitchFamily="24"/>
              </a:rPr>
              <a:t>一位卖运动鞋的经销商到一所学校对</a:t>
            </a:r>
            <a:r>
              <a:rPr lang="en-US" altLang="zh-CN" sz="2400" b="0" i="0" u="none">
                <a:solidFill>
                  <a:srgbClr val="000000"/>
                </a:solidFill>
                <a:effectLst/>
                <a:latin typeface="Times New Roman" pitchFamily="24"/>
                <a:ea typeface="Times New Roman" pitchFamily="24"/>
                <a:cs typeface="宋体" pitchFamily="24"/>
              </a:rPr>
              <a:t>200</a:t>
            </a:r>
            <a:r>
              <a:rPr lang="zh-CN" altLang="zh-CN" sz="2400" b="0" i="0" u="none">
                <a:solidFill>
                  <a:srgbClr val="000000"/>
                </a:solidFill>
                <a:effectLst/>
                <a:latin typeface="白正" pitchFamily="24"/>
                <a:ea typeface="宋体" pitchFamily="24"/>
                <a:cs typeface="宋体" pitchFamily="24"/>
              </a:rPr>
              <a:t>名学生的鞋号进行了抽样调查，经销商最感兴趣的是这组鞋号的（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694" name="yt_table_14694"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239484156"/>
              </p:ext>
            </p:extLst>
          </p:nvPr>
        </p:nvGraphicFramePr>
        <p:xfrm>
          <a:off x="540000" y="5073697"/>
          <a:ext cx="9302116" cy="475488"/>
        </p:xfrm>
        <a:graphic>
          <a:graphicData uri="http://schemas.openxmlformats.org/drawingml/2006/table">
            <a:tbl>
              <a:tblPr/>
              <a:tblGrid>
                <a:gridCol w="2719705">
                  <a:extLst>
                    <a:ext uri="{9D8B030D-6E8A-4147-A177-3AD203B41FA5}">
                      <a16:colId xmlns:a16="http://schemas.microsoft.com/office/drawing/2014/main" val="10726"/>
                    </a:ext>
                  </a:extLst>
                </a:gridCol>
                <a:gridCol w="2702243">
                  <a:extLst>
                    <a:ext uri="{9D8B030D-6E8A-4147-A177-3AD203B41FA5}">
                      <a16:colId xmlns:a16="http://schemas.microsoft.com/office/drawing/2014/main" val="10727"/>
                    </a:ext>
                  </a:extLst>
                </a:gridCol>
                <a:gridCol w="2397443">
                  <a:extLst>
                    <a:ext uri="{9D8B030D-6E8A-4147-A177-3AD203B41FA5}">
                      <a16:colId xmlns:a16="http://schemas.microsoft.com/office/drawing/2014/main" val="10728"/>
                    </a:ext>
                  </a:extLst>
                </a:gridCol>
                <a:gridCol w="1482725">
                  <a:extLst>
                    <a:ext uri="{9D8B030D-6E8A-4147-A177-3AD203B41FA5}">
                      <a16:colId xmlns:a16="http://schemas.microsoft.com/office/drawing/2014/main" val="1072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中位数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平均数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众数</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方差</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7"/>
                  </a:ext>
                </a:extLst>
              </a:tr>
            </a:tbl>
          </a:graphicData>
        </a:graphic>
      </p:graphicFrame>
      <p:sp>
        <p:nvSpPr>
          <p:cNvPr id="2" name="文本框 1">
            <a:extLst>
              <a:ext uri="{FF2B5EF4-FFF2-40B4-BE49-F238E27FC236}">
                <a16:creationId xmlns:a16="http://schemas.microsoft.com/office/drawing/2014/main" id="{1D963686-6643-D80F-5812-2FB7BB6F79E1}"/>
              </a:ext>
            </a:extLst>
          </p:cNvPr>
          <p:cNvSpPr txBox="1"/>
          <p:nvPr/>
        </p:nvSpPr>
        <p:spPr>
          <a:xfrm>
            <a:off x="5555389" y="1622112"/>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3" name="文本框 2">
            <a:extLst>
              <a:ext uri="{FF2B5EF4-FFF2-40B4-BE49-F238E27FC236}">
                <a16:creationId xmlns:a16="http://schemas.microsoft.com/office/drawing/2014/main" id="{16A864A1-811C-90F4-9FEC-1C21672CC508}"/>
              </a:ext>
            </a:extLst>
          </p:cNvPr>
          <p:cNvSpPr txBox="1"/>
          <p:nvPr/>
        </p:nvSpPr>
        <p:spPr>
          <a:xfrm>
            <a:off x="4107708" y="4536084"/>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696" name="yt_shape_14696"/>
          <p:cNvSpPr txBox="1"/>
          <p:nvPr/>
        </p:nvSpPr>
        <p:spPr>
          <a:xfrm>
            <a:off x="540119" y="1188788"/>
            <a:ext cx="10592173"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白正" pitchFamily="24"/>
                <a:ea typeface="宋体" pitchFamily="24"/>
                <a:cs typeface="宋体" pitchFamily="24"/>
              </a:rPr>
              <a:t>从一个大球袋里取出</a:t>
            </a:r>
            <a:r>
              <a:rPr lang="en-US" altLang="zh-CN" sz="2400" b="0" i="0" u="none" dirty="0">
                <a:solidFill>
                  <a:srgbClr val="000000"/>
                </a:solidFill>
                <a:effectLst/>
                <a:latin typeface="Times New Roman" pitchFamily="24"/>
                <a:ea typeface="Times New Roman" pitchFamily="24"/>
                <a:cs typeface="宋体" pitchFamily="24"/>
              </a:rPr>
              <a:t>20</a:t>
            </a:r>
            <a:r>
              <a:rPr lang="zh-CN" altLang="zh-CN" sz="2400" b="0" i="0" u="none" dirty="0">
                <a:solidFill>
                  <a:srgbClr val="000000"/>
                </a:solidFill>
                <a:effectLst/>
                <a:latin typeface="白正" pitchFamily="24"/>
                <a:ea typeface="宋体" pitchFamily="24"/>
                <a:cs typeface="宋体" pitchFamily="24"/>
              </a:rPr>
              <a:t>个球做记号，放入球袋与其他球（无记号）混合搅匀，再从中取</a:t>
            </a:r>
            <a:r>
              <a:rPr lang="en-US" altLang="zh-CN" sz="2400" b="0" i="0" u="none" dirty="0">
                <a:solidFill>
                  <a:srgbClr val="000000"/>
                </a:solidFill>
                <a:effectLst/>
                <a:latin typeface="Times New Roman" pitchFamily="24"/>
                <a:ea typeface="Times New Roman" pitchFamily="24"/>
                <a:cs typeface="宋体" pitchFamily="24"/>
              </a:rPr>
              <a:t>100</a:t>
            </a:r>
            <a:r>
              <a:rPr lang="zh-CN" altLang="zh-CN" sz="2400" b="0" i="0" u="none" dirty="0">
                <a:solidFill>
                  <a:srgbClr val="000000"/>
                </a:solidFill>
                <a:effectLst/>
                <a:latin typeface="白正" pitchFamily="24"/>
                <a:ea typeface="宋体" pitchFamily="24"/>
                <a:cs typeface="宋体" pitchFamily="24"/>
              </a:rPr>
              <a:t>个球，其中有</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白正" pitchFamily="24"/>
                <a:ea typeface="宋体" pitchFamily="24"/>
                <a:cs typeface="宋体" pitchFamily="24"/>
              </a:rPr>
              <a:t>个有记号的球，因此可估计出球袋中的球大约有（　</a:t>
            </a:r>
            <a:r>
              <a:rPr lang="en-US" altLang="zh-CN" sz="2400" b="0" i="0" u="none" dirty="0">
                <a:solidFill>
                  <a:srgbClr val="FF0000">
                    <a:alpha val="0"/>
                  </a:srgbClr>
                </a:solidFill>
                <a:effectLst/>
                <a:latin typeface="Times New Roman" pitchFamily="24"/>
                <a:ea typeface="Times New Roman" pitchFamily="24"/>
                <a:cs typeface="宋体" pitchFamily="24"/>
              </a:rPr>
              <a:t>A</a:t>
            </a:r>
            <a:r>
              <a:rPr lang="zh-CN" altLang="zh-CN" sz="2400" b="0" i="0" u="none" dirty="0">
                <a:solidFill>
                  <a:srgbClr val="000000"/>
                </a:solidFill>
                <a:effectLst/>
                <a:latin typeface="白正" pitchFamily="24"/>
                <a:ea typeface="宋体" pitchFamily="24"/>
                <a:cs typeface="宋体" pitchFamily="24"/>
              </a:rPr>
              <a:t>　）</a:t>
            </a:r>
          </a:p>
        </p:txBody>
      </p:sp>
      <p:graphicFrame>
        <p:nvGraphicFramePr>
          <p:cNvPr id="14697" name="yt_table_14697"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57327906"/>
              </p:ext>
            </p:extLst>
          </p:nvPr>
        </p:nvGraphicFramePr>
        <p:xfrm>
          <a:off x="540000" y="2635214"/>
          <a:ext cx="9149716" cy="475488"/>
        </p:xfrm>
        <a:graphic>
          <a:graphicData uri="http://schemas.openxmlformats.org/drawingml/2006/table">
            <a:tbl>
              <a:tblPr/>
              <a:tblGrid>
                <a:gridCol w="2567305">
                  <a:extLst>
                    <a:ext uri="{9D8B030D-6E8A-4147-A177-3AD203B41FA5}">
                      <a16:colId xmlns:a16="http://schemas.microsoft.com/office/drawing/2014/main" val="10730"/>
                    </a:ext>
                  </a:extLst>
                </a:gridCol>
                <a:gridCol w="2397443">
                  <a:extLst>
                    <a:ext uri="{9D8B030D-6E8A-4147-A177-3AD203B41FA5}">
                      <a16:colId xmlns:a16="http://schemas.microsoft.com/office/drawing/2014/main" val="10731"/>
                    </a:ext>
                  </a:extLst>
                </a:gridCol>
                <a:gridCol w="2549843">
                  <a:extLst>
                    <a:ext uri="{9D8B030D-6E8A-4147-A177-3AD203B41FA5}">
                      <a16:colId xmlns:a16="http://schemas.microsoft.com/office/drawing/2014/main" val="10732"/>
                    </a:ext>
                  </a:extLst>
                </a:gridCol>
                <a:gridCol w="1635125">
                  <a:extLst>
                    <a:ext uri="{9D8B030D-6E8A-4147-A177-3AD203B41FA5}">
                      <a16:colId xmlns:a16="http://schemas.microsoft.com/office/drawing/2014/main" val="1073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A.400</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B.75</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C.700</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D.300</a:t>
                      </a:r>
                      <a:r>
                        <a:rPr lang="zh-CN" altLang="zh-CN" sz="2400" b="0" i="0" u="none">
                          <a:solidFill>
                            <a:srgbClr val="000000"/>
                          </a:solidFill>
                          <a:effectLst/>
                          <a:latin typeface="白正"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8"/>
                  </a:ext>
                </a:extLst>
              </a:tr>
            </a:tbl>
          </a:graphicData>
        </a:graphic>
      </p:graphicFrame>
      <p:sp>
        <p:nvSpPr>
          <p:cNvPr id="14699" name="yt_shape_14699"/>
          <p:cNvSpPr txBox="1"/>
          <p:nvPr/>
        </p:nvSpPr>
        <p:spPr>
          <a:xfrm>
            <a:off x="540119" y="3161385"/>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宋体" pitchFamily="24"/>
                <a:cs typeface="宋体" pitchFamily="24"/>
              </a:rPr>
              <a:t>小明从一批乒乓球中随意摸出三个，检测全部合格，因此小明断定这批乒乓球全部合格</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在这个问题中，小明（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700" name="yt_table_14700"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52808170"/>
              </p:ext>
            </p:extLst>
          </p:nvPr>
        </p:nvGraphicFramePr>
        <p:xfrm>
          <a:off x="540000" y="4127680"/>
          <a:ext cx="5732463" cy="1901952"/>
        </p:xfrm>
        <a:graphic>
          <a:graphicData uri="http://schemas.openxmlformats.org/drawingml/2006/table">
            <a:tbl>
              <a:tblPr/>
              <a:tblGrid>
                <a:gridCol w="5732463">
                  <a:extLst>
                    <a:ext uri="{9D8B030D-6E8A-4147-A177-3AD203B41FA5}">
                      <a16:colId xmlns:a16="http://schemas.microsoft.com/office/drawing/2014/main" val="1073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白正" pitchFamily="24"/>
                          <a:ea typeface="宋体" pitchFamily="24"/>
                          <a:cs typeface="宋体" pitchFamily="24"/>
                        </a:rPr>
                        <a:t>忽略了抽样调查的随机性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7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忽略了抽样调查的随机性和广泛性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8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白正" pitchFamily="24"/>
                          <a:ea typeface="宋体" pitchFamily="24"/>
                          <a:cs typeface="宋体" pitchFamily="24"/>
                        </a:rPr>
                        <a:t>抽取的样本容量太小，不具有代表性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8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白正" pitchFamily="24"/>
                          <a:ea typeface="宋体" pitchFamily="24"/>
                          <a:cs typeface="宋体" pitchFamily="24"/>
                        </a:rPr>
                        <a:t>忽略了抽样调查的随机性和代表性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82"/>
                  </a:ext>
                </a:extLst>
              </a:tr>
            </a:tbl>
          </a:graphicData>
        </a:graphic>
      </p:graphicFrame>
      <p:sp>
        <p:nvSpPr>
          <p:cNvPr id="2" name="文本框 1">
            <a:extLst>
              <a:ext uri="{FF2B5EF4-FFF2-40B4-BE49-F238E27FC236}">
                <a16:creationId xmlns:a16="http://schemas.microsoft.com/office/drawing/2014/main" id="{54FE74A9-C107-0DBB-40FA-C41757B9642C}"/>
              </a:ext>
            </a:extLst>
          </p:cNvPr>
          <p:cNvSpPr txBox="1"/>
          <p:nvPr/>
        </p:nvSpPr>
        <p:spPr>
          <a:xfrm>
            <a:off x="1059708" y="2092958"/>
            <a:ext cx="400748"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
        <p:nvSpPr>
          <p:cNvPr id="3" name="文本框 2">
            <a:extLst>
              <a:ext uri="{FF2B5EF4-FFF2-40B4-BE49-F238E27FC236}">
                <a16:creationId xmlns:a16="http://schemas.microsoft.com/office/drawing/2014/main" id="{CB40A92E-B1BA-1299-A491-77239914395F}"/>
              </a:ext>
            </a:extLst>
          </p:cNvPr>
          <p:cNvSpPr txBox="1"/>
          <p:nvPr/>
        </p:nvSpPr>
        <p:spPr>
          <a:xfrm>
            <a:off x="4793508" y="3590067"/>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02" name="yt_shape_14702"/>
          <p:cNvSpPr txBox="1"/>
          <p:nvPr/>
        </p:nvSpPr>
        <p:spPr>
          <a:xfrm>
            <a:off x="540119" y="2170338"/>
            <a:ext cx="11111999" cy="187577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白正" pitchFamily="24"/>
                <a:ea typeface="黑体" pitchFamily="24"/>
                <a:cs typeface="宋体" pitchFamily="24"/>
              </a:rPr>
              <a:t>（绵阳市中考）</a:t>
            </a:r>
            <a:r>
              <a:rPr lang="zh-CN" altLang="zh-CN" sz="2400" b="0" i="0" u="none">
                <a:solidFill>
                  <a:srgbClr val="000000"/>
                </a:solidFill>
                <a:effectLst/>
                <a:latin typeface="白正" pitchFamily="24"/>
                <a:ea typeface="宋体" pitchFamily="24"/>
                <a:cs typeface="宋体" pitchFamily="24"/>
              </a:rPr>
              <a:t>要估计鱼塘中的鱼数，养鱼者首先从鱼塘中打捞了</a:t>
            </a:r>
            <a:r>
              <a:rPr lang="en-US" altLang="zh-CN" sz="2400" b="0" i="0" u="none">
                <a:solidFill>
                  <a:srgbClr val="000000"/>
                </a:solidFill>
                <a:effectLst/>
                <a:latin typeface="Times New Roman" pitchFamily="24"/>
                <a:ea typeface="Times New Roman" pitchFamily="24"/>
                <a:cs typeface="宋体" pitchFamily="24"/>
              </a:rPr>
              <a:t>50</a:t>
            </a:r>
            <a:r>
              <a:rPr lang="zh-CN" altLang="zh-CN" sz="2400" b="0" i="0" u="none">
                <a:solidFill>
                  <a:srgbClr val="000000"/>
                </a:solidFill>
                <a:effectLst/>
                <a:latin typeface="白正" pitchFamily="24"/>
                <a:ea typeface="宋体" pitchFamily="24"/>
                <a:cs typeface="宋体" pitchFamily="24"/>
              </a:rPr>
              <a:t>条鱼，在每条鱼身上做好记号后把这些鱼放归鱼塘，再从鱼塘中打捞出</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白正" pitchFamily="24"/>
                <a:ea typeface="宋体" pitchFamily="24"/>
                <a:cs typeface="宋体" pitchFamily="24"/>
              </a:rPr>
              <a:t>条鱼，发现只有两条鱼是刚才做了记号的鱼</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假设鱼在鱼塘内均匀分布，那么估计这个鱼塘的鱼数约为（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000000"/>
                </a:solidFill>
                <a:effectLst/>
                <a:latin typeface="白正" pitchFamily="24"/>
                <a:ea typeface="宋体" pitchFamily="24"/>
                <a:cs typeface="宋体" pitchFamily="24"/>
              </a:rPr>
              <a:t>　）</a:t>
            </a:r>
          </a:p>
        </p:txBody>
      </p:sp>
      <p:graphicFrame>
        <p:nvGraphicFramePr>
          <p:cNvPr id="14703" name="yt_table_14703"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84759513"/>
              </p:ext>
            </p:extLst>
          </p:nvPr>
        </p:nvGraphicFramePr>
        <p:xfrm>
          <a:off x="540000" y="4096896"/>
          <a:ext cx="4507230" cy="950976"/>
        </p:xfrm>
        <a:graphic>
          <a:graphicData uri="http://schemas.openxmlformats.org/drawingml/2006/table">
            <a:tbl>
              <a:tblPr/>
              <a:tblGrid>
                <a:gridCol w="2719705">
                  <a:extLst>
                    <a:ext uri="{9D8B030D-6E8A-4147-A177-3AD203B41FA5}">
                      <a16:colId xmlns:a16="http://schemas.microsoft.com/office/drawing/2014/main" val="10735"/>
                    </a:ext>
                  </a:extLst>
                </a:gridCol>
                <a:gridCol w="1787525">
                  <a:extLst>
                    <a:ext uri="{9D8B030D-6E8A-4147-A177-3AD203B41FA5}">
                      <a16:colId xmlns:a16="http://schemas.microsoft.com/office/drawing/2014/main" val="1073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A.5000</a:t>
                      </a:r>
                      <a:r>
                        <a:rPr lang="zh-CN" altLang="zh-CN" sz="2400" b="0" i="0" u="none">
                          <a:solidFill>
                            <a:srgbClr val="000000"/>
                          </a:solidFill>
                          <a:effectLst/>
                          <a:latin typeface="白正" pitchFamily="24"/>
                          <a:ea typeface="宋体" pitchFamily="24"/>
                          <a:cs typeface="宋体" pitchFamily="24"/>
                        </a:rPr>
                        <a:t>条</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B.2500</a:t>
                      </a:r>
                      <a:r>
                        <a:rPr lang="zh-CN" altLang="zh-CN" sz="2400" b="0" i="0" u="none">
                          <a:solidFill>
                            <a:srgbClr val="000000"/>
                          </a:solidFill>
                          <a:effectLst/>
                          <a:latin typeface="白正" pitchFamily="24"/>
                          <a:ea typeface="宋体" pitchFamily="24"/>
                          <a:cs typeface="宋体" pitchFamily="24"/>
                        </a:rPr>
                        <a:t>条</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8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C.1750</a:t>
                      </a:r>
                      <a:r>
                        <a:rPr lang="zh-CN" altLang="zh-CN" sz="2400" b="0" i="0" u="none">
                          <a:solidFill>
                            <a:srgbClr val="000000"/>
                          </a:solidFill>
                          <a:effectLst/>
                          <a:latin typeface="白正" pitchFamily="24"/>
                          <a:ea typeface="宋体" pitchFamily="24"/>
                          <a:cs typeface="宋体" pitchFamily="24"/>
                        </a:rPr>
                        <a:t>条</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D.1250</a:t>
                      </a:r>
                      <a:r>
                        <a:rPr lang="zh-CN" altLang="zh-CN" sz="2400" b="0" i="0" u="none">
                          <a:solidFill>
                            <a:srgbClr val="000000"/>
                          </a:solidFill>
                          <a:effectLst/>
                          <a:latin typeface="白正" pitchFamily="24"/>
                          <a:ea typeface="宋体" pitchFamily="24"/>
                          <a:cs typeface="宋体" pitchFamily="24"/>
                        </a:rPr>
                        <a:t>条</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684"/>
                  </a:ext>
                </a:extLst>
              </a:tr>
            </a:tbl>
          </a:graphicData>
        </a:graphic>
      </p:graphicFrame>
      <p:sp>
        <p:nvSpPr>
          <p:cNvPr id="2" name="文本框 1">
            <a:extLst>
              <a:ext uri="{FF2B5EF4-FFF2-40B4-BE49-F238E27FC236}">
                <a16:creationId xmlns:a16="http://schemas.microsoft.com/office/drawing/2014/main" id="{F062F128-6DBF-69F3-D092-D2576E65978B}"/>
              </a:ext>
            </a:extLst>
          </p:cNvPr>
          <p:cNvSpPr txBox="1"/>
          <p:nvPr/>
        </p:nvSpPr>
        <p:spPr>
          <a:xfrm>
            <a:off x="1059708" y="3549996"/>
            <a:ext cx="383286" cy="524777"/>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05" name="yt_shape_14705"/>
          <p:cNvSpPr txBox="1"/>
          <p:nvPr/>
        </p:nvSpPr>
        <p:spPr>
          <a:xfrm>
            <a:off x="540119" y="1234150"/>
            <a:ext cx="11111999" cy="474969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黑体" pitchFamily="24"/>
                <a:cs typeface="宋体" pitchFamily="24"/>
              </a:rPr>
              <a:t>二、填空题（每小题</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白正" pitchFamily="24"/>
                <a:ea typeface="黑体" pitchFamily="24"/>
                <a:cs typeface="宋体" pitchFamily="24"/>
              </a:rPr>
              <a:t>分，共</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白正" pitchFamily="24"/>
                <a:ea typeface="黑体" pitchFamily="24"/>
                <a:cs typeface="宋体" pitchFamily="24"/>
              </a:rPr>
              <a:t>分）</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白正" pitchFamily="24"/>
                <a:ea typeface="宋体" pitchFamily="24"/>
                <a:cs typeface="宋体" pitchFamily="24"/>
              </a:rPr>
              <a:t>全国第七次人口普查已经结束，请问在这次人口普查中采用的调查方式是</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全面调查</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白正" pitchFamily="24"/>
                <a:ea typeface="宋体" pitchFamily="24"/>
                <a:cs typeface="宋体" pitchFamily="24"/>
              </a:rPr>
              <a:t>对九年级学生进行健康状况调查</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方案是按照每位学生的学号取</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42</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72</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102</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132</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162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这样的抽样调查</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不是</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简单随机抽样</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（选填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是</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不是</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白正" pitchFamily="24"/>
                <a:ea typeface="宋体" pitchFamily="24"/>
                <a:cs typeface="宋体" pitchFamily="24"/>
              </a:rPr>
              <a:t>一家空调生产厂家在某城市三个经销本厂产品的大商场进行调查发现，该厂空调的销售量占这三个大商场同类产品销售量的</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，于是他们在广告宣传中称该厂空调的销售量占同类产品的</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你认为他们的宣传数据是否可信：</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不可信</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（选填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可信</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不可信</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），理由是</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抽样不具有代表性</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D4CA664E-B1A9-F8BE-0C73-993F8735BD34}"/>
              </a:ext>
            </a:extLst>
          </p:cNvPr>
          <p:cNvSpPr txBox="1"/>
          <p:nvPr/>
        </p:nvSpPr>
        <p:spPr>
          <a:xfrm>
            <a:off x="10737107" y="1662832"/>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全面</a:t>
            </a:r>
            <a:endParaRPr lang="zh-CN" altLang="en-US">
              <a:solidFill>
                <a:srgbClr val="FF0000"/>
              </a:solidFill>
            </a:endParaRPr>
          </a:p>
        </p:txBody>
      </p:sp>
      <p:sp>
        <p:nvSpPr>
          <p:cNvPr id="3" name="文本框 2">
            <a:extLst>
              <a:ext uri="{FF2B5EF4-FFF2-40B4-BE49-F238E27FC236}">
                <a16:creationId xmlns:a16="http://schemas.microsoft.com/office/drawing/2014/main" id="{98AAEA8F-7732-36B7-8046-C53490DA3149}"/>
              </a:ext>
            </a:extLst>
          </p:cNvPr>
          <p:cNvSpPr txBox="1"/>
          <p:nvPr/>
        </p:nvSpPr>
        <p:spPr>
          <a:xfrm>
            <a:off x="450108" y="2138320"/>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调查</a:t>
            </a:r>
            <a:endParaRPr lang="zh-CN" altLang="en-US">
              <a:solidFill>
                <a:srgbClr val="FF0000"/>
              </a:solidFill>
            </a:endParaRPr>
          </a:p>
        </p:txBody>
      </p:sp>
      <p:sp>
        <p:nvSpPr>
          <p:cNvPr id="4" name="文本框 3">
            <a:extLst>
              <a:ext uri="{FF2B5EF4-FFF2-40B4-BE49-F238E27FC236}">
                <a16:creationId xmlns:a16="http://schemas.microsoft.com/office/drawing/2014/main" id="{452E492C-5DCF-43AE-BE4B-F54913CCE0A7}"/>
              </a:ext>
            </a:extLst>
          </p:cNvPr>
          <p:cNvSpPr txBox="1"/>
          <p:nvPr/>
        </p:nvSpPr>
        <p:spPr>
          <a:xfrm>
            <a:off x="5479308" y="3089296"/>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不是</a:t>
            </a:r>
            <a:endParaRPr lang="zh-CN" altLang="en-US">
              <a:solidFill>
                <a:srgbClr val="FF0000"/>
              </a:solidFill>
            </a:endParaRPr>
          </a:p>
        </p:txBody>
      </p:sp>
      <p:sp>
        <p:nvSpPr>
          <p:cNvPr id="5" name="文本框 4">
            <a:extLst>
              <a:ext uri="{FF2B5EF4-FFF2-40B4-BE49-F238E27FC236}">
                <a16:creationId xmlns:a16="http://schemas.microsoft.com/office/drawing/2014/main" id="{CB08E610-37D2-4229-FCE9-652D191597DB}"/>
              </a:ext>
            </a:extLst>
          </p:cNvPr>
          <p:cNvSpPr txBox="1"/>
          <p:nvPr/>
        </p:nvSpPr>
        <p:spPr>
          <a:xfrm>
            <a:off x="9365507" y="4991248"/>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不可信</a:t>
            </a:r>
            <a:endParaRPr lang="zh-CN" altLang="en-US">
              <a:solidFill>
                <a:srgbClr val="FF0000"/>
              </a:solidFill>
            </a:endParaRPr>
          </a:p>
        </p:txBody>
      </p:sp>
      <p:sp>
        <p:nvSpPr>
          <p:cNvPr id="6" name="文本框 5">
            <a:extLst>
              <a:ext uri="{FF2B5EF4-FFF2-40B4-BE49-F238E27FC236}">
                <a16:creationId xmlns:a16="http://schemas.microsoft.com/office/drawing/2014/main" id="{3158C9E5-4875-CE26-8C4E-E35BB5E44874}"/>
              </a:ext>
            </a:extLst>
          </p:cNvPr>
          <p:cNvSpPr txBox="1"/>
          <p:nvPr/>
        </p:nvSpPr>
        <p:spPr>
          <a:xfrm>
            <a:off x="5326908" y="5466736"/>
            <a:ext cx="2618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抽样不具有代表性</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09" name="yt_shape_14709"/>
          <p:cNvSpPr txBox="1"/>
          <p:nvPr/>
        </p:nvSpPr>
        <p:spPr>
          <a:xfrm>
            <a:off x="540119" y="1340768"/>
            <a:ext cx="11111999" cy="139563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白正" pitchFamily="24"/>
                <a:ea typeface="宋体" pitchFamily="24"/>
                <a:cs typeface="宋体" pitchFamily="24"/>
              </a:rPr>
              <a:t>为筹备班级里的新年晚会，班长对全班同学爱吃哪几种水果做了民意调查，最终买什么水果，该由调查数据的</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白正" pitchFamily="24"/>
                <a:ea typeface="黑体" pitchFamily="24"/>
                <a:cs typeface="宋体" pitchFamily="24"/>
              </a:rPr>
              <a:t>众数</a:t>
            </a:r>
            <a:r>
              <a:rPr lang="zh-CN" altLang="zh-CN" sz="2400" b="0" i="0" u="sng">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决定</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（选填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平均数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中位数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众数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白正" pitchFamily="24"/>
                <a:ea typeface="宋体" pitchFamily="24"/>
                <a:cs typeface="宋体" pitchFamily="24"/>
              </a:rPr>
              <a:t>）</a:t>
            </a:r>
          </a:p>
        </p:txBody>
      </p:sp>
      <p:pic>
        <p:nvPicPr>
          <p:cNvPr id="14710" name="yt_image_1471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164676" y="2787194"/>
            <a:ext cx="1862647" cy="139903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E3E513FA-3CF8-41C1-8771-E1F88E7DB621}"/>
              </a:ext>
            </a:extLst>
          </p:cNvPr>
          <p:cNvSpPr txBox="1"/>
          <p:nvPr/>
        </p:nvSpPr>
        <p:spPr>
          <a:xfrm>
            <a:off x="4717308" y="1769450"/>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白正" pitchFamily="24"/>
                <a:ea typeface="黑体" pitchFamily="24"/>
                <a:cs typeface="宋体" pitchFamily="24"/>
              </a:rPr>
              <a:t>众数</a:t>
            </a:r>
            <a:endParaRPr lang="zh-CN" altLang="en-US">
              <a:solidFill>
                <a:srgbClr val="FF0000"/>
              </a:solidFill>
            </a:endParaRPr>
          </a:p>
        </p:txBody>
      </p:sp>
      <p:sp>
        <p:nvSpPr>
          <p:cNvPr id="3" name="yt_shape_14712">
            <a:extLst>
              <a:ext uri="{FF2B5EF4-FFF2-40B4-BE49-F238E27FC236}">
                <a16:creationId xmlns:a16="http://schemas.microsoft.com/office/drawing/2014/main" id="{56984A8F-DC18-27D6-18CA-9B4F0303376B}"/>
              </a:ext>
            </a:extLst>
          </p:cNvPr>
          <p:cNvSpPr txBox="1"/>
          <p:nvPr/>
        </p:nvSpPr>
        <p:spPr>
          <a:xfrm>
            <a:off x="540119" y="4314286"/>
            <a:ext cx="11111999" cy="145879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12.</a:t>
            </a:r>
            <a:r>
              <a:rPr lang="zh-CN" altLang="zh-CN" sz="2400" b="0" i="0" u="none" dirty="0">
                <a:solidFill>
                  <a:srgbClr val="000000"/>
                </a:solidFill>
                <a:effectLst/>
                <a:latin typeface="白正" pitchFamily="24"/>
                <a:ea typeface="宋体" pitchFamily="24"/>
                <a:cs typeface="宋体" pitchFamily="24"/>
              </a:rPr>
              <a:t>某校为了解学生收看</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白正" pitchFamily="24"/>
                <a:ea typeface="宋体" pitchFamily="24"/>
                <a:cs typeface="宋体" pitchFamily="24"/>
              </a:rPr>
              <a:t>空中课堂</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白正" pitchFamily="24"/>
                <a:ea typeface="宋体" pitchFamily="24"/>
                <a:cs typeface="宋体" pitchFamily="24"/>
              </a:rPr>
              <a:t>的方式，对该校</a:t>
            </a:r>
            <a:r>
              <a:rPr lang="en-US" altLang="zh-CN" sz="2400" b="0" i="0" u="none" dirty="0">
                <a:solidFill>
                  <a:srgbClr val="000000"/>
                </a:solidFill>
                <a:effectLst/>
                <a:latin typeface="Times New Roman" pitchFamily="24"/>
                <a:ea typeface="Times New Roman" pitchFamily="24"/>
                <a:cs typeface="宋体" pitchFamily="24"/>
              </a:rPr>
              <a:t>500</a:t>
            </a:r>
            <a:r>
              <a:rPr lang="zh-CN" altLang="zh-CN" sz="2400" b="0" i="0" u="none" dirty="0">
                <a:solidFill>
                  <a:srgbClr val="000000"/>
                </a:solidFill>
                <a:effectLst/>
                <a:latin typeface="白正" pitchFamily="24"/>
                <a:ea typeface="宋体" pitchFamily="24"/>
                <a:cs typeface="宋体" pitchFamily="24"/>
              </a:rPr>
              <a:t>名学生进行了调查，并把结果绘制成如图所示的扇形图，那么该校通过手机收看</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白正" pitchFamily="24"/>
                <a:ea typeface="宋体" pitchFamily="24"/>
                <a:cs typeface="宋体" pitchFamily="24"/>
              </a:rPr>
              <a:t>空中课堂</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白正" pitchFamily="24"/>
                <a:ea typeface="宋体" pitchFamily="24"/>
                <a:cs typeface="宋体" pitchFamily="24"/>
              </a:rPr>
              <a:t>的学生人数是</a:t>
            </a:r>
            <a:r>
              <a:rPr lang="zh-CN" altLang="zh-CN" sz="100" b="0" i="0" spc="-100" dirty="0">
                <a:solidFill>
                  <a:srgbClr val="FF0000"/>
                </a:solidFill>
                <a:effectLst/>
                <a:latin typeface="Times New Roman" pitchFamily="24"/>
                <a:ea typeface="Times New Roman" pitchFamily="24"/>
                <a:cs typeface="宋体" pitchFamily="24"/>
              </a:rPr>
              <a:t> </a:t>
            </a:r>
            <a:r>
              <a:rPr lang="zh-CN" altLang="zh-CN" sz="2400" b="0" i="0" u="sng" dirty="0">
                <a:solidFill>
                  <a:srgbClr val="000000"/>
                </a:solidFill>
                <a:effectLst/>
                <a:uFill>
                  <a:solidFill>
                    <a:srgbClr val="000000"/>
                  </a:solidFill>
                </a:uFill>
                <a:latin typeface="Times New Roman" pitchFamily="24"/>
                <a:ea typeface="Times New Roman"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25</a:t>
            </a:r>
            <a:r>
              <a:rPr lang="zh-CN" altLang="zh-CN" sz="2400" b="0" i="0" u="sng" dirty="0">
                <a:solidFill>
                  <a:srgbClr val="000000"/>
                </a:solidFill>
                <a:effectLst/>
                <a:uFill>
                  <a:solidFill>
                    <a:srgbClr val="000000"/>
                  </a:solidFill>
                </a:uFill>
                <a:latin typeface="Times New Roman" pitchFamily="24"/>
                <a:ea typeface="Times New Roman" pitchFamily="24"/>
                <a:cs typeface="宋体" pitchFamily="24"/>
              </a:rPr>
              <a:t>　</a:t>
            </a:r>
            <a:r>
              <a:rPr lang="zh-CN" altLang="zh-CN" sz="100" b="0" i="0" spc="-100" dirty="0">
                <a:no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人</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lnSpc>
                <a:spcPct val="129999"/>
              </a:lnSpc>
            </a:pPr>
            <a:endParaRPr lang="zh-CN" altLang="zh-CN" sz="100" b="0" i="0" u="none" dirty="0">
              <a:noFill/>
              <a:effectLst/>
              <a:latin typeface="白正"/>
              <a:ea typeface="宋体"/>
              <a:cs typeface="宋体"/>
            </a:endParaRPr>
          </a:p>
        </p:txBody>
      </p:sp>
      <p:sp>
        <p:nvSpPr>
          <p:cNvPr id="4" name="文本框 3">
            <a:extLst>
              <a:ext uri="{FF2B5EF4-FFF2-40B4-BE49-F238E27FC236}">
                <a16:creationId xmlns:a16="http://schemas.microsoft.com/office/drawing/2014/main" id="{5D8C3700-780C-A7BE-94E8-B78AB1181A3B}"/>
              </a:ext>
            </a:extLst>
          </p:cNvPr>
          <p:cNvSpPr txBox="1"/>
          <p:nvPr/>
        </p:nvSpPr>
        <p:spPr>
          <a:xfrm>
            <a:off x="1059708" y="5218456"/>
            <a:ext cx="484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25</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12" name="yt_shape_14712"/>
          <p:cNvSpPr txBox="1"/>
          <p:nvPr/>
        </p:nvSpPr>
        <p:spPr>
          <a:xfrm>
            <a:off x="540119" y="900000"/>
            <a:ext cx="11111999" cy="474969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黑体" pitchFamily="24"/>
                <a:cs typeface="宋体" pitchFamily="24"/>
              </a:rPr>
              <a:t>三、解答题（共</a:t>
            </a:r>
            <a:r>
              <a:rPr lang="en-US" altLang="zh-CN" sz="2400" b="0" i="0" u="none" dirty="0">
                <a:solidFill>
                  <a:srgbClr val="000000"/>
                </a:solidFill>
                <a:effectLst/>
                <a:latin typeface="Times New Roman" pitchFamily="24"/>
                <a:ea typeface="Times New Roman" pitchFamily="24"/>
                <a:cs typeface="宋体" pitchFamily="24"/>
              </a:rPr>
              <a:t>35</a:t>
            </a:r>
            <a:r>
              <a:rPr lang="zh-CN" altLang="zh-CN" sz="2400" b="0" i="0" u="none" dirty="0">
                <a:solidFill>
                  <a:srgbClr val="000000"/>
                </a:solidFill>
                <a:effectLst/>
                <a:latin typeface="白正" pitchFamily="24"/>
                <a:ea typeface="黑体" pitchFamily="24"/>
                <a:cs typeface="宋体" pitchFamily="24"/>
              </a:rPr>
              <a:t>分）</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13.</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8</a:t>
            </a:r>
            <a:r>
              <a:rPr lang="zh-CN" altLang="zh-CN" sz="2400" b="0" i="0" u="none" dirty="0">
                <a:solidFill>
                  <a:srgbClr val="000000"/>
                </a:solidFill>
                <a:effectLst/>
                <a:latin typeface="白正" pitchFamily="24"/>
                <a:ea typeface="宋体" pitchFamily="24"/>
                <a:cs typeface="宋体" pitchFamily="24"/>
              </a:rPr>
              <a:t>分）判断下列抽样调查选取样本的方法是否合适，并说明理由</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）小华为了了解喜欢足球的学生总人数占全校总人数的百分比，在足球场上向</a:t>
            </a:r>
            <a:r>
              <a:rPr lang="en-US" altLang="zh-CN" sz="2400" b="0" i="0" u="none" dirty="0">
                <a:solidFill>
                  <a:srgbClr val="000000"/>
                </a:solidFill>
                <a:effectLst/>
                <a:latin typeface="Times New Roman" pitchFamily="24"/>
                <a:ea typeface="Times New Roman" pitchFamily="24"/>
                <a:cs typeface="宋体" pitchFamily="24"/>
              </a:rPr>
              <a:t>20</a:t>
            </a:r>
            <a:r>
              <a:rPr lang="zh-CN" altLang="zh-CN" sz="2400" b="0" i="0" u="none" dirty="0">
                <a:solidFill>
                  <a:srgbClr val="000000"/>
                </a:solidFill>
                <a:effectLst/>
                <a:latin typeface="白正" pitchFamily="24"/>
                <a:ea typeface="宋体" pitchFamily="24"/>
                <a:cs typeface="宋体" pitchFamily="24"/>
              </a:rPr>
              <a:t>名学生做调查；</a:t>
            </a:r>
          </a:p>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白正" pitchFamily="24"/>
                <a:ea typeface="宋体" pitchFamily="24"/>
                <a:cs typeface="宋体" pitchFamily="24"/>
              </a:rPr>
              <a:t>）为了调查我国中学生的上网人数，对某地区农村中学生进行调查；</a:t>
            </a:r>
          </a:p>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白正" pitchFamily="24"/>
                <a:ea typeface="宋体" pitchFamily="24"/>
                <a:cs typeface="宋体" pitchFamily="24"/>
              </a:rPr>
              <a:t>）工商局为了保证春节期间市民购买安全、合格的食品，组织了有关部门对一家大型超市进行了调查</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cs typeface="宋体" pitchFamily="24"/>
              </a:rPr>
              <a:t>解：（</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白正" pitchFamily="24"/>
                <a:ea typeface="黑体" pitchFamily="24"/>
                <a:cs typeface="宋体" pitchFamily="24"/>
              </a:rPr>
              <a:t>）不合适，样本不具有代表性；</a:t>
            </a:r>
            <a:r>
              <a:rPr lang="zh-CN" altLang="zh-CN" sz="100" b="0" i="0" u="none" dirty="0">
                <a:noFill/>
                <a:effectLst/>
                <a:latin typeface="白正"/>
                <a:ea typeface="宋体"/>
                <a:cs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白正" pitchFamily="24"/>
                <a:ea typeface="黑体" pitchFamily="24"/>
                <a:cs typeface="宋体" pitchFamily="24"/>
              </a:rPr>
              <a:t>）不合适，样本遗漏了某个群体；</a:t>
            </a:r>
            <a:r>
              <a:rPr lang="zh-CN" altLang="zh-CN" sz="100" b="0" i="0" u="none" dirty="0">
                <a:noFill/>
                <a:effectLst/>
                <a:latin typeface="白正"/>
                <a:ea typeface="宋体"/>
                <a:cs typeface="宋体"/>
              </a:rPr>
              <a:t>⁠</a:t>
            </a:r>
          </a:p>
          <a:p>
            <a:pPr algn="l" eaLnBrk="1" latinLnBrk="0" hangingPunct="0">
              <a:lnSpc>
                <a:spcPct val="129999"/>
              </a:lnSpc>
            </a:pPr>
            <a:r>
              <a:rPr lang="zh-CN" altLang="zh-CN" sz="2400" b="0" i="0" u="none" dirty="0">
                <a:solidFill>
                  <a:srgbClr val="FF0000">
                    <a:alpha val="0"/>
                  </a:srgbClr>
                </a:solidFill>
                <a:effectLst/>
                <a:latin typeface="白正"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3</a:t>
            </a:r>
            <a:r>
              <a:rPr lang="zh-CN" altLang="zh-CN" sz="2400" b="0" i="0" u="none" dirty="0">
                <a:solidFill>
                  <a:srgbClr val="FF0000">
                    <a:alpha val="0"/>
                  </a:srgbClr>
                </a:solidFill>
                <a:effectLst/>
                <a:latin typeface="白正" pitchFamily="24"/>
                <a:ea typeface="黑体" pitchFamily="24"/>
                <a:cs typeface="宋体" pitchFamily="24"/>
              </a:rPr>
              <a:t>）不合适，样本的容量过小</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白正"/>
                <a:ea typeface="宋体"/>
                <a:cs typeface="宋体"/>
              </a:rPr>
              <a:t>⁠</a:t>
            </a:r>
          </a:p>
        </p:txBody>
      </p:sp>
      <p:sp>
        <p:nvSpPr>
          <p:cNvPr id="3" name="文本框 2">
            <a:extLst>
              <a:ext uri="{FF2B5EF4-FFF2-40B4-BE49-F238E27FC236}">
                <a16:creationId xmlns:a16="http://schemas.microsoft.com/office/drawing/2014/main" id="{65F7B7E6-A0D9-B075-CA66-B2C29069E421}"/>
              </a:ext>
            </a:extLst>
          </p:cNvPr>
          <p:cNvSpPr txBox="1"/>
          <p:nvPr/>
        </p:nvSpPr>
        <p:spPr>
          <a:xfrm>
            <a:off x="450108" y="4293096"/>
            <a:ext cx="551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）不合适，样本不具有代表性；</a:t>
            </a:r>
            <a:endParaRPr lang="zh-CN" altLang="en-US">
              <a:solidFill>
                <a:srgbClr val="FF0000"/>
              </a:solidFill>
            </a:endParaRPr>
          </a:p>
        </p:txBody>
      </p:sp>
      <p:sp>
        <p:nvSpPr>
          <p:cNvPr id="4" name="文本框 3">
            <a:extLst>
              <a:ext uri="{FF2B5EF4-FFF2-40B4-BE49-F238E27FC236}">
                <a16:creationId xmlns:a16="http://schemas.microsoft.com/office/drawing/2014/main" id="{2DAF5A57-F191-5788-3BE5-4FBF07DAA400}"/>
              </a:ext>
            </a:extLst>
          </p:cNvPr>
          <p:cNvSpPr txBox="1"/>
          <p:nvPr/>
        </p:nvSpPr>
        <p:spPr>
          <a:xfrm>
            <a:off x="450108" y="4768584"/>
            <a:ext cx="5209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）不合适，样本遗漏了某个群体；</a:t>
            </a:r>
            <a:endParaRPr lang="zh-CN" altLang="en-US">
              <a:solidFill>
                <a:srgbClr val="FF0000"/>
              </a:solidFill>
            </a:endParaRPr>
          </a:p>
        </p:txBody>
      </p:sp>
      <p:sp>
        <p:nvSpPr>
          <p:cNvPr id="5" name="文本框 4">
            <a:extLst>
              <a:ext uri="{FF2B5EF4-FFF2-40B4-BE49-F238E27FC236}">
                <a16:creationId xmlns:a16="http://schemas.microsoft.com/office/drawing/2014/main" id="{8DDA543E-B3AD-B352-09A3-3D1175C6085B}"/>
              </a:ext>
            </a:extLst>
          </p:cNvPr>
          <p:cNvSpPr txBox="1"/>
          <p:nvPr/>
        </p:nvSpPr>
        <p:spPr>
          <a:xfrm>
            <a:off x="450108" y="5244072"/>
            <a:ext cx="4371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）不合适，样本的容量过小</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21" name="yt_shape_14721"/>
          <p:cNvSpPr txBox="1"/>
          <p:nvPr/>
        </p:nvSpPr>
        <p:spPr>
          <a:xfrm>
            <a:off x="540119" y="1323310"/>
            <a:ext cx="11111999" cy="91550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14.</a:t>
            </a: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白正" pitchFamily="24"/>
                <a:ea typeface="宋体" pitchFamily="24"/>
                <a:cs typeface="宋体" pitchFamily="24"/>
              </a:rPr>
              <a:t>分）某校对各个班级的教室卫生情况主要考察以下几项：黑板、门窗、桌椅、地面</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白正" pitchFamily="24"/>
                <a:ea typeface="宋体" pitchFamily="24"/>
                <a:cs typeface="宋体" pitchFamily="24"/>
              </a:rPr>
              <a:t>一天，三个班级的各项卫生成绩如下表所示：</a:t>
            </a:r>
          </a:p>
        </p:txBody>
      </p:sp>
      <p:graphicFrame>
        <p:nvGraphicFramePr>
          <p:cNvPr id="14722" name="yt_table_14722" title="H_178.5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50112457"/>
              </p:ext>
            </p:extLst>
          </p:nvPr>
        </p:nvGraphicFramePr>
        <p:xfrm>
          <a:off x="540000" y="2441969"/>
          <a:ext cx="11111997" cy="2267712"/>
        </p:xfrm>
        <a:graphic>
          <a:graphicData uri="http://schemas.openxmlformats.org/drawingml/2006/table">
            <a:tbl>
              <a:tblPr>
                <a:tableStyleId>{5940675A-B579-460E-94D1-54222C63F5DA}</a:tableStyleId>
              </a:tblPr>
              <a:tblGrid>
                <a:gridCol w="2221849">
                  <a:extLst>
                    <a:ext uri="{9D8B030D-6E8A-4147-A177-3AD203B41FA5}">
                      <a16:colId xmlns:a16="http://schemas.microsoft.com/office/drawing/2014/main" val="20000"/>
                    </a:ext>
                  </a:extLst>
                </a:gridCol>
                <a:gridCol w="2222537">
                  <a:extLst>
                    <a:ext uri="{9D8B030D-6E8A-4147-A177-3AD203B41FA5}">
                      <a16:colId xmlns:a16="http://schemas.microsoft.com/office/drawing/2014/main" val="20001"/>
                    </a:ext>
                  </a:extLst>
                </a:gridCol>
                <a:gridCol w="2222537">
                  <a:extLst>
                    <a:ext uri="{9D8B030D-6E8A-4147-A177-3AD203B41FA5}">
                      <a16:colId xmlns:a16="http://schemas.microsoft.com/office/drawing/2014/main" val="20002"/>
                    </a:ext>
                  </a:extLst>
                </a:gridCol>
                <a:gridCol w="2222537">
                  <a:extLst>
                    <a:ext uri="{9D8B030D-6E8A-4147-A177-3AD203B41FA5}">
                      <a16:colId xmlns:a16="http://schemas.microsoft.com/office/drawing/2014/main" val="20003"/>
                    </a:ext>
                  </a:extLst>
                </a:gridCol>
                <a:gridCol w="2222537">
                  <a:extLst>
                    <a:ext uri="{9D8B030D-6E8A-4147-A177-3AD203B41FA5}">
                      <a16:colId xmlns:a16="http://schemas.microsoft.com/office/drawing/2014/main" val="20004"/>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班级</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黑板</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门窗</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桌椅</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地面</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一班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二班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zh-CN" altLang="zh-CN" sz="2400" b="0" i="0" u="none">
                          <a:solidFill>
                            <a:srgbClr val="000000"/>
                          </a:solidFill>
                          <a:effectLst/>
                          <a:latin typeface="白正" pitchFamily="24"/>
                          <a:ea typeface="宋体" pitchFamily="24"/>
                          <a:cs typeface="宋体" pitchFamily="24"/>
                        </a:rPr>
                        <a:t>三班</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725" name="yt_shape_14725"/>
          <p:cNvSpPr txBox="1"/>
          <p:nvPr/>
        </p:nvSpPr>
        <p:spPr>
          <a:xfrm>
            <a:off x="540119" y="2231853"/>
            <a:ext cx="11111999" cy="378943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白正"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白正" pitchFamily="24"/>
                <a:ea typeface="宋体" pitchFamily="24"/>
                <a:cs typeface="宋体" pitchFamily="24"/>
              </a:rPr>
              <a:t>）你认为上述四项中，哪一项更为重要？请你设计一个评分方案，根据你的方案，哪一个班的卫生成绩最高？</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白正" pitchFamily="24"/>
                <a:ea typeface="黑体" pitchFamily="24"/>
                <a:cs typeface="宋体" pitchFamily="24"/>
              </a:rPr>
              <a:t>）一班的成绩为</a:t>
            </a:r>
            <a:r>
              <a:rPr lang="en-US" altLang="zh-CN" sz="2400" b="0" i="0" u="none">
                <a:solidFill>
                  <a:srgbClr val="FF0000">
                    <a:alpha val="0"/>
                  </a:srgbClr>
                </a:solidFill>
                <a:effectLst/>
                <a:latin typeface="Times New Roman" pitchFamily="24"/>
                <a:ea typeface="Times New Roman" pitchFamily="24"/>
                <a:cs typeface="宋体" pitchFamily="24"/>
              </a:rPr>
              <a:t>95</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15</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35</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85</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40</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88.75</a:t>
            </a:r>
            <a:r>
              <a:rPr lang="zh-CN" altLang="zh-CN" sz="2400" b="0" i="0" u="none">
                <a:solidFill>
                  <a:srgbClr val="FF0000">
                    <a:alpha val="0"/>
                  </a:srgbClr>
                </a:solidFill>
                <a:effectLst/>
                <a:latin typeface="白正" pitchFamily="24"/>
                <a:ea typeface="黑体" pitchFamily="24"/>
                <a:cs typeface="宋体" pitchFamily="24"/>
              </a:rPr>
              <a:t>（分）；</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二班的成绩为</a:t>
            </a:r>
            <a:r>
              <a:rPr lang="en-US" altLang="zh-CN" sz="2400" b="0" i="0" u="none">
                <a:solidFill>
                  <a:srgbClr val="FF0000">
                    <a:alpha val="0"/>
                  </a:srgbClr>
                </a:solidFill>
                <a:effectLst/>
                <a:latin typeface="Times New Roman" pitchFamily="24"/>
                <a:ea typeface="Times New Roman" pitchFamily="24"/>
                <a:cs typeface="宋体" pitchFamily="24"/>
              </a:rPr>
              <a:t>90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15</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95</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85</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35</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40</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88.75</a:t>
            </a:r>
            <a:r>
              <a:rPr lang="zh-CN" altLang="zh-CN" sz="2400" b="0" i="0" u="none">
                <a:solidFill>
                  <a:srgbClr val="FF0000">
                    <a:alpha val="0"/>
                  </a:srgbClr>
                </a:solidFill>
                <a:effectLst/>
                <a:latin typeface="白正" pitchFamily="24"/>
                <a:ea typeface="黑体" pitchFamily="24"/>
                <a:cs typeface="宋体" pitchFamily="24"/>
              </a:rPr>
              <a:t>（分）；</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三班的成绩为</a:t>
            </a:r>
            <a:r>
              <a:rPr lang="en-US" altLang="zh-CN" sz="2400" b="0" i="0" u="none">
                <a:solidFill>
                  <a:srgbClr val="FF0000">
                    <a:alpha val="0"/>
                  </a:srgbClr>
                </a:solidFill>
                <a:effectLst/>
                <a:latin typeface="Times New Roman" pitchFamily="24"/>
                <a:ea typeface="Times New Roman" pitchFamily="24"/>
                <a:cs typeface="宋体" pitchFamily="24"/>
              </a:rPr>
              <a:t>85</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15</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95</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35</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40</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白正"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91</a:t>
            </a:r>
            <a:r>
              <a:rPr lang="zh-CN" altLang="zh-CN" sz="2400" b="0" i="0" u="none">
                <a:solidFill>
                  <a:srgbClr val="FF0000">
                    <a:alpha val="0"/>
                  </a:srgbClr>
                </a:solidFill>
                <a:effectLst/>
                <a:latin typeface="白正" pitchFamily="24"/>
                <a:ea typeface="黑体" pitchFamily="24"/>
                <a:cs typeface="宋体" pitchFamily="24"/>
              </a:rPr>
              <a:t>（分）</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白正" pitchFamily="24"/>
                <a:ea typeface="黑体" pitchFamily="24"/>
                <a:cs typeface="宋体" pitchFamily="24"/>
              </a:rPr>
              <a:t>三班的卫生成绩最高</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a:p>
            <a:pPr algn="l" eaLnBrk="1" latinLnBrk="0" hangingPunct="0">
              <a:lnSpc>
                <a:spcPct val="129999"/>
              </a:lnSpc>
            </a:pPr>
            <a:r>
              <a:rPr lang="zh-CN" altLang="zh-CN" sz="2400" b="0" i="0" u="none">
                <a:solidFill>
                  <a:srgbClr val="FF0000">
                    <a:alpha val="0"/>
                  </a:srgbClr>
                </a:solidFill>
                <a:effectLst/>
                <a:latin typeface="白正"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白正" pitchFamily="24"/>
                <a:ea typeface="黑体" pitchFamily="24"/>
                <a:cs typeface="宋体" pitchFamily="24"/>
              </a:rPr>
              <a:t>）略</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白正"/>
                <a:ea typeface="宋体"/>
                <a:cs typeface="宋体"/>
              </a:rPr>
              <a:t>⁠</a:t>
            </a:r>
          </a:p>
        </p:txBody>
      </p:sp>
      <p:sp>
        <p:nvSpPr>
          <p:cNvPr id="2" name="文本框 1">
            <a:extLst>
              <a:ext uri="{FF2B5EF4-FFF2-40B4-BE49-F238E27FC236}">
                <a16:creationId xmlns:a16="http://schemas.microsoft.com/office/drawing/2014/main" id="{53AAD546-BEFF-3B41-3209-95FE28BC8AD9}"/>
              </a:ext>
            </a:extLst>
          </p:cNvPr>
          <p:cNvSpPr txBox="1"/>
          <p:nvPr/>
        </p:nvSpPr>
        <p:spPr>
          <a:xfrm>
            <a:off x="450108" y="3136023"/>
            <a:ext cx="10162222" cy="569100"/>
          </a:xfrm>
          <a:prstGeom prst="rect">
            <a:avLst/>
          </a:prstGeom>
          <a:noFill/>
        </p:spPr>
        <p:txBody>
          <a:bodyPr vert="horz" wrap="none" rtlCol="0">
            <a:noAutofit/>
          </a:bodyPr>
          <a:lstStyle/>
          <a:p>
            <a:pPr lvl="0">
              <a:lnSpc>
                <a:spcPct val="129999"/>
              </a:lnSpc>
            </a:pP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白正" pitchFamily="24"/>
                <a:ea typeface="黑体" pitchFamily="24"/>
                <a:cs typeface="宋体" pitchFamily="24"/>
              </a:rPr>
              <a:t>）一班的成绩为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95</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15</a:t>
            </a:r>
            <a:r>
              <a:rPr kumimoji="0" lang="zh-CN"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90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10</a:t>
            </a:r>
            <a:r>
              <a:rPr kumimoji="0" lang="zh-CN"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90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35</a:t>
            </a:r>
            <a:r>
              <a:rPr kumimoji="0" lang="zh-CN"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85</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40</a:t>
            </a:r>
            <a:r>
              <a:rPr kumimoji="0" lang="zh-CN"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88.75</a:t>
            </a:r>
            <a:r>
              <a:rPr lang="zh-CN" altLang="zh-CN" sz="2400" dirty="0">
                <a:solidFill>
                  <a:srgbClr val="FF0000"/>
                </a:solidFill>
                <a:latin typeface="白正" pitchFamily="24"/>
                <a:ea typeface="黑体" pitchFamily="24"/>
                <a:cs typeface="宋体" pitchFamily="24"/>
              </a:rPr>
              <a:t>（分）；</a:t>
            </a:r>
            <a:endParaRPr lang="zh-CN" altLang="en-US" dirty="0">
              <a:solidFill>
                <a:srgbClr val="FF0000"/>
              </a:solidFill>
            </a:endParaRPr>
          </a:p>
        </p:txBody>
      </p:sp>
      <p:sp>
        <p:nvSpPr>
          <p:cNvPr id="4" name="文本框 3">
            <a:extLst>
              <a:ext uri="{FF2B5EF4-FFF2-40B4-BE49-F238E27FC236}">
                <a16:creationId xmlns:a16="http://schemas.microsoft.com/office/drawing/2014/main" id="{F0D578C5-D123-BA6A-7CD9-4EDD7921105B}"/>
              </a:ext>
            </a:extLst>
          </p:cNvPr>
          <p:cNvSpPr txBox="1"/>
          <p:nvPr/>
        </p:nvSpPr>
        <p:spPr>
          <a:xfrm>
            <a:off x="450108" y="3658539"/>
            <a:ext cx="100098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二班的成绩为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15</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35</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88.75</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（分）；</a:t>
            </a:r>
            <a:endParaRPr lang="zh-CN" altLang="en-US">
              <a:solidFill>
                <a:srgbClr val="FF0000"/>
              </a:solidFill>
            </a:endParaRPr>
          </a:p>
        </p:txBody>
      </p:sp>
      <p:sp>
        <p:nvSpPr>
          <p:cNvPr id="5" name="文本框 4">
            <a:extLst>
              <a:ext uri="{FF2B5EF4-FFF2-40B4-BE49-F238E27FC236}">
                <a16:creationId xmlns:a16="http://schemas.microsoft.com/office/drawing/2014/main" id="{0DF3D222-D14E-6CD9-5686-40B24B329242}"/>
              </a:ext>
            </a:extLst>
          </p:cNvPr>
          <p:cNvSpPr txBox="1"/>
          <p:nvPr/>
        </p:nvSpPr>
        <p:spPr>
          <a:xfrm>
            <a:off x="450108" y="4134027"/>
            <a:ext cx="9400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三班的成绩为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15</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35</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40</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91</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3C706BC6-3DF5-75FC-276D-E41C2565F971}"/>
              </a:ext>
            </a:extLst>
          </p:cNvPr>
          <p:cNvSpPr txBox="1"/>
          <p:nvPr/>
        </p:nvSpPr>
        <p:spPr>
          <a:xfrm>
            <a:off x="450108" y="4609515"/>
            <a:ext cx="3304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三班的卫生成绩最高</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89897EE2-4840-B53B-6BE8-6A7D2950553A}"/>
              </a:ext>
            </a:extLst>
          </p:cNvPr>
          <p:cNvSpPr txBox="1"/>
          <p:nvPr/>
        </p:nvSpPr>
        <p:spPr>
          <a:xfrm>
            <a:off x="450108" y="5085003"/>
            <a:ext cx="13230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白正" pitchFamily="24"/>
                <a:ea typeface="黑体" pitchFamily="24"/>
                <a:cs typeface="宋体" pitchFamily="24"/>
              </a:rPr>
              <a:t>）略</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8" name="yt_shape_14724">
            <a:extLst>
              <a:ext uri="{FF2B5EF4-FFF2-40B4-BE49-F238E27FC236}">
                <a16:creationId xmlns:a16="http://schemas.microsoft.com/office/drawing/2014/main" id="{1D7531C6-23E9-F991-0D09-389DD0940BAF}"/>
              </a:ext>
            </a:extLst>
          </p:cNvPr>
          <p:cNvSpPr txBox="1"/>
          <p:nvPr/>
        </p:nvSpPr>
        <p:spPr>
          <a:xfrm>
            <a:off x="540119" y="1210267"/>
            <a:ext cx="11111999" cy="91550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白正" pitchFamily="24"/>
                <a:ea typeface="宋体" pitchFamily="24"/>
                <a:cs typeface="宋体" pitchFamily="24"/>
              </a:rPr>
              <a:t>）小明将黑板、门窗、桌椅、地面这四项得分依次按</a:t>
            </a:r>
            <a:r>
              <a:rPr lang="en-US" altLang="zh-CN" sz="2400" b="0" i="0" u="none" dirty="0">
                <a:solidFill>
                  <a:srgbClr val="000000"/>
                </a:solidFill>
                <a:effectLst/>
                <a:latin typeface="Times New Roman" pitchFamily="24"/>
                <a:ea typeface="Times New Roman" pitchFamily="24"/>
                <a:cs typeface="宋体" pitchFamily="24"/>
              </a:rPr>
              <a:t>15</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10</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35</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40</a:t>
            </a:r>
            <a:r>
              <a:rPr lang="zh-CN"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白正" pitchFamily="24"/>
                <a:ea typeface="宋体" pitchFamily="24"/>
                <a:cs typeface="宋体" pitchFamily="24"/>
              </a:rPr>
              <a:t>的比例计算各班的卫生成绩，那么哪个班的成绩最高？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1762</Words>
  <Application>Microsoft Office PowerPoint</Application>
  <PresentationFormat>宽屏</PresentationFormat>
  <Paragraphs>120</Paragraphs>
  <Slides>13</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13</vt:i4>
      </vt:variant>
    </vt:vector>
  </HeadingPairs>
  <TitlesOfParts>
    <vt:vector size="26" baseType="lpstr">
      <vt:lpstr>白正</vt: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课 件</cp:lastModifiedBy>
  <cp:revision>42</cp:revision>
  <dcterms:created xsi:type="dcterms:W3CDTF">2023-05-05T05:33:04Z</dcterms:created>
  <dcterms:modified xsi:type="dcterms:W3CDTF">2023-10-21T12:28:12Z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