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4" r:id="rId6"/>
    <p:sldId id="376" r:id="rId7"/>
    <p:sldId id="378" r:id="rId8"/>
    <p:sldId id="379" r:id="rId9"/>
    <p:sldId id="382" r:id="rId10"/>
    <p:sldId id="384" r:id="rId11"/>
    <p:sldId id="385" r:id="rId12"/>
    <p:sldId id="394" r:id="rId13"/>
    <p:sldId id="387" r:id="rId14"/>
    <p:sldId id="389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5" name="yt_image_1129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095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7" name="yt_shape_11297"/>
          <p:cNvSpPr txBox="1"/>
          <p:nvPr/>
        </p:nvSpPr>
        <p:spPr>
          <a:xfrm>
            <a:off x="540119" y="227774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轴两交点的横坐标分别为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即为一元二次方程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）的关系：抛物线与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轴有两个交点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轴只有一个交点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轴没有交点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一元二次不等式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（或＜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）的解集可以看成是二次函数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轴上方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（或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轴下方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）时对应的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9FE3F6-52DF-ECE7-74A7-6EDB4CFD9BA9}"/>
              </a:ext>
            </a:extLst>
          </p:cNvPr>
          <p:cNvSpPr txBox="1"/>
          <p:nvPr/>
        </p:nvSpPr>
        <p:spPr>
          <a:xfrm>
            <a:off x="1364508" y="2706427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5C0319-BBC1-74EF-D57E-7DA78F96D520}"/>
              </a:ext>
            </a:extLst>
          </p:cNvPr>
          <p:cNvSpPr txBox="1"/>
          <p:nvPr/>
        </p:nvSpPr>
        <p:spPr>
          <a:xfrm>
            <a:off x="8463807" y="3657404"/>
            <a:ext cx="16358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7C2A63-5C44-A35B-0F2A-96B26FFBFAE4}"/>
              </a:ext>
            </a:extLst>
          </p:cNvPr>
          <p:cNvSpPr txBox="1"/>
          <p:nvPr/>
        </p:nvSpPr>
        <p:spPr>
          <a:xfrm>
            <a:off x="3034558" y="4132891"/>
            <a:ext cx="16358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F73E00-6BA2-BB97-CD51-AE57041726E4}"/>
              </a:ext>
            </a:extLst>
          </p:cNvPr>
          <p:cNvSpPr txBox="1"/>
          <p:nvPr/>
        </p:nvSpPr>
        <p:spPr>
          <a:xfrm>
            <a:off x="2109046" y="5083867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轴上方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6752B0-30D8-EF5E-9E0B-6FC63071EADC}"/>
              </a:ext>
            </a:extLst>
          </p:cNvPr>
          <p:cNvSpPr txBox="1"/>
          <p:nvPr/>
        </p:nvSpPr>
        <p:spPr>
          <a:xfrm>
            <a:off x="4377583" y="5083867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轴下方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0" name="yt_shape_11350"/>
          <p:cNvSpPr txBox="1"/>
          <p:nvPr/>
        </p:nvSpPr>
        <p:spPr>
          <a:xfrm>
            <a:off x="540000" y="205705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49" name="yt_image_11349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705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2" name="yt_shape_11352"/>
          <p:cNvSpPr txBox="1"/>
          <p:nvPr/>
        </p:nvSpPr>
        <p:spPr>
          <a:xfrm>
            <a:off x="540000" y="2754633"/>
            <a:ext cx="8862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为常数）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53" name="yt_shape_11353"/>
          <p:cNvSpPr txBox="1"/>
          <p:nvPr/>
        </p:nvSpPr>
        <p:spPr>
          <a:xfrm>
            <a:off x="540000" y="3233936"/>
            <a:ext cx="69762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轴公共点的个数是（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54" name="yt_table_113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32559"/>
              </p:ext>
            </p:extLst>
          </p:nvPr>
        </p:nvGraphicFramePr>
        <p:xfrm>
          <a:off x="540000" y="3720100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EC2E61D-0AD9-89E5-28F8-29C02BA83A21}"/>
              </a:ext>
            </a:extLst>
          </p:cNvPr>
          <p:cNvSpPr txBox="1"/>
          <p:nvPr/>
        </p:nvSpPr>
        <p:spPr>
          <a:xfrm>
            <a:off x="6528526" y="318713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358">
                <a:extLst>
                  <a:ext uri="{FF2B5EF4-FFF2-40B4-BE49-F238E27FC236}">
                    <a16:creationId xmlns:a16="http://schemas.microsoft.com/office/drawing/2014/main" id="{EF5B6A8D-F797-A9AF-92AA-95F20FBEF74E}"/>
                  </a:ext>
                </a:extLst>
              </p:cNvPr>
              <p:cNvSpPr txBox="1"/>
              <p:nvPr/>
            </p:nvSpPr>
            <p:spPr>
              <a:xfrm>
                <a:off x="540000" y="1770114"/>
                <a:ext cx="9999532" cy="4974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则不论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为何值，该函数的图象的顶点都在函数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）解：设该函数的图象的顶点纵坐标为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的增大而增大，当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时，该函数图象的顶点纵坐标的取值范围是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358">
                <a:extLst>
                  <a:ext uri="{FF2B5EF4-FFF2-40B4-BE49-F238E27FC236}">
                    <a16:creationId xmlns:a16="http://schemas.microsoft.com/office/drawing/2014/main" id="{EF5B6A8D-F797-A9AF-92AA-95F20FBEF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0114"/>
                <a:ext cx="9999532" cy="4974310"/>
              </a:xfrm>
              <a:prstGeom prst="rect">
                <a:avLst/>
              </a:prstGeom>
              <a:blipFill>
                <a:blip r:embed="rId2"/>
                <a:stretch>
                  <a:fillRect l="-1890" r="-732" b="-2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5163E1-ACE7-40A4-B28B-E933D43078F5}"/>
                  </a:ext>
                </a:extLst>
              </p:cNvPr>
              <p:cNvSpPr txBox="1"/>
              <p:nvPr/>
            </p:nvSpPr>
            <p:spPr>
              <a:xfrm>
                <a:off x="449989" y="1723308"/>
                <a:ext cx="8787447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5163E1-ACE7-40A4-B28B-E933D4307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23308"/>
                <a:ext cx="8787447" cy="899110"/>
              </a:xfrm>
              <a:prstGeom prst="rect">
                <a:avLst/>
              </a:prstGeom>
              <a:blipFill>
                <a:blip r:embed="rId3"/>
                <a:stretch>
                  <a:fillRect l="-1110" r="-1110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5F8E7D-B4B7-B5C0-A8B0-07129E33B57C}"/>
                  </a:ext>
                </a:extLst>
              </p:cNvPr>
              <p:cNvSpPr txBox="1"/>
              <p:nvPr/>
            </p:nvSpPr>
            <p:spPr>
              <a:xfrm>
                <a:off x="449989" y="2528806"/>
                <a:ext cx="8142288" cy="899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5F8E7D-B4B7-B5C0-A8B0-07129E33B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8806"/>
                <a:ext cx="8142288" cy="899109"/>
              </a:xfrm>
              <a:prstGeom prst="rect">
                <a:avLst/>
              </a:prstGeom>
              <a:blipFill>
                <a:blip r:embed="rId4"/>
                <a:stretch>
                  <a:fillRect l="-1199" r="-1199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683C519-2512-6751-9E4B-684369E0A4FD}"/>
              </a:ext>
            </a:extLst>
          </p:cNvPr>
          <p:cNvSpPr txBox="1"/>
          <p:nvPr/>
        </p:nvSpPr>
        <p:spPr>
          <a:xfrm>
            <a:off x="449989" y="3334303"/>
            <a:ext cx="953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则不论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为何值，该函数的图象的顶点都在函数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761A29-1B27-0D35-728E-D8A3AC46962D}"/>
                  </a:ext>
                </a:extLst>
              </p:cNvPr>
              <p:cNvSpPr txBox="1"/>
              <p:nvPr/>
            </p:nvSpPr>
            <p:spPr>
              <a:xfrm>
                <a:off x="449989" y="3809791"/>
                <a:ext cx="8506841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）解：设该函数的图象的顶点纵坐标为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761A29-1B27-0D35-728E-D8A3AC469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9791"/>
                <a:ext cx="8506841" cy="886537"/>
              </a:xfrm>
              <a:prstGeom prst="rect">
                <a:avLst/>
              </a:prstGeom>
              <a:blipFill>
                <a:blip r:embed="rId5"/>
                <a:stretch>
                  <a:fillRect l="-1147" r="-1075" b="-4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5D4D8A7-3C58-1DE8-8E33-F9C8BF23AC5C}"/>
              </a:ext>
            </a:extLst>
          </p:cNvPr>
          <p:cNvSpPr txBox="1"/>
          <p:nvPr/>
        </p:nvSpPr>
        <p:spPr>
          <a:xfrm>
            <a:off x="449989" y="4602716"/>
            <a:ext cx="417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有最小值为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EC932F-42C2-A4BE-7E78-3D7D1121E5BE}"/>
              </a:ext>
            </a:extLst>
          </p:cNvPr>
          <p:cNvSpPr txBox="1"/>
          <p:nvPr/>
        </p:nvSpPr>
        <p:spPr>
          <a:xfrm>
            <a:off x="449989" y="5078204"/>
            <a:ext cx="485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46C0266-76A7-DB2D-66D1-3D35BD205C3B}"/>
                  </a:ext>
                </a:extLst>
              </p:cNvPr>
              <p:cNvSpPr txBox="1"/>
              <p:nvPr/>
            </p:nvSpPr>
            <p:spPr>
              <a:xfrm>
                <a:off x="449989" y="5553692"/>
                <a:ext cx="100829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的增大而增大，当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z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46C0266-76A7-DB2D-66D1-3D35BD205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53692"/>
                <a:ext cx="10082912" cy="765061"/>
              </a:xfrm>
              <a:prstGeom prst="rect">
                <a:avLst/>
              </a:prstGeom>
              <a:blipFill>
                <a:blip r:embed="rId6"/>
                <a:stretch>
                  <a:fillRect l="-967" r="-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91C313D9-6B09-F20F-7E92-688736581815}"/>
              </a:ext>
            </a:extLst>
          </p:cNvPr>
          <p:cNvSpPr txBox="1"/>
          <p:nvPr/>
        </p:nvSpPr>
        <p:spPr>
          <a:xfrm>
            <a:off x="449989" y="6225141"/>
            <a:ext cx="913041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时，该函数图象的顶点纵坐标的取值范围是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z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356">
            <a:extLst>
              <a:ext uri="{FF2B5EF4-FFF2-40B4-BE49-F238E27FC236}">
                <a16:creationId xmlns:a16="http://schemas.microsoft.com/office/drawing/2014/main" id="{C7EE9CF1-3C56-0B53-02FA-8A3D2DCA2F9B}"/>
              </a:ext>
            </a:extLst>
          </p:cNvPr>
          <p:cNvSpPr txBox="1"/>
          <p:nvPr/>
        </p:nvSpPr>
        <p:spPr>
          <a:xfrm>
            <a:off x="540000" y="836712"/>
            <a:ext cx="110623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）求证：不论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为何值，该函数的图象的顶点都在函数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的图象上；</a:t>
            </a:r>
          </a:p>
        </p:txBody>
      </p:sp>
      <p:sp>
        <p:nvSpPr>
          <p:cNvPr id="12" name="yt_shape_11357">
            <a:extLst>
              <a:ext uri="{FF2B5EF4-FFF2-40B4-BE49-F238E27FC236}">
                <a16:creationId xmlns:a16="http://schemas.microsoft.com/office/drawing/2014/main" id="{14E3CC52-4083-1B35-899F-E4F93D1931DA}"/>
              </a:ext>
            </a:extLst>
          </p:cNvPr>
          <p:cNvSpPr txBox="1"/>
          <p:nvPr/>
        </p:nvSpPr>
        <p:spPr>
          <a:xfrm>
            <a:off x="540000" y="1322876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时，求该函数的图象的顶点纵坐标的取值范围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3" name="yt_shape_11363"/>
          <p:cNvSpPr txBox="1"/>
          <p:nvPr/>
        </p:nvSpPr>
        <p:spPr>
          <a:xfrm>
            <a:off x="3369962" y="1769054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362" name="yt_image_11362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81845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5" name="yt_shape_11365"/>
          <p:cNvSpPr txBox="1"/>
          <p:nvPr/>
        </p:nvSpPr>
        <p:spPr>
          <a:xfrm>
            <a:off x="4403229" y="2247479"/>
            <a:ext cx="33855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利用抛物线的对称性解题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119" y="2733643"/>
                <a:ext cx="11111999" cy="12228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【方法指导】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若抛物线上两个点的坐标分别为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），且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仿宋" pitchFamily="24"/>
                    <a:cs typeface="宋体" pitchFamily="24"/>
                  </a:rPr>
                  <a:t>两点关于抛物线的对称轴对称，则该抛物线的对称轴为直线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66" name="yt_shape_11366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4589"/>
                <a:ext cx="11111999" cy="1222835"/>
              </a:xfrm>
              <a:prstGeom prst="rect">
                <a:avLst/>
              </a:prstGeom>
              <a:blipFill>
                <a:blip r:embed="rId3"/>
                <a:stretch>
                  <a:fillRect l="-1701" t="-4500" r="-823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8" name="yt_shape_11368"/>
          <p:cNvSpPr txBox="1"/>
          <p:nvPr/>
        </p:nvSpPr>
        <p:spPr>
          <a:xfrm>
            <a:off x="540119" y="400726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（河南省中考）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69" name="yt_table_113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627954"/>
              </p:ext>
            </p:extLst>
          </p:nvPr>
        </p:nvGraphicFramePr>
        <p:xfrm>
          <a:off x="540000" y="4973561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43E5A63-A036-247A-458A-FE4F159DFD57}"/>
              </a:ext>
            </a:extLst>
          </p:cNvPr>
          <p:cNvSpPr txBox="1"/>
          <p:nvPr/>
        </p:nvSpPr>
        <p:spPr>
          <a:xfrm>
            <a:off x="1974108" y="443594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1" name="yt_shape_11371"/>
          <p:cNvSpPr txBox="1"/>
          <p:nvPr/>
        </p:nvSpPr>
        <p:spPr>
          <a:xfrm>
            <a:off x="540000" y="1414240"/>
            <a:ext cx="64184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的部分对应值如下表：</a:t>
            </a:r>
          </a:p>
        </p:txBody>
      </p:sp>
      <p:graphicFrame>
        <p:nvGraphicFramePr>
          <p:cNvPr id="11372" name="yt_table_1137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075310"/>
              </p:ext>
            </p:extLst>
          </p:nvPr>
        </p:nvGraphicFramePr>
        <p:xfrm>
          <a:off x="540000" y="2052768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226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74" name="yt_shape_11374"/>
          <p:cNvSpPr txBox="1"/>
          <p:nvPr/>
        </p:nvSpPr>
        <p:spPr>
          <a:xfrm>
            <a:off x="540000" y="3456374"/>
            <a:ext cx="10044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则它的图象的对称轴为直线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时，对应的函数值为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119" y="3935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）均在二次函数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D21D17-8CD6-B9B0-D208-3BC6A712B5B9}"/>
              </a:ext>
            </a:extLst>
          </p:cNvPr>
          <p:cNvSpPr txBox="1"/>
          <p:nvPr/>
        </p:nvSpPr>
        <p:spPr>
          <a:xfrm>
            <a:off x="4852127" y="340956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746070-CCB3-516C-7A24-BCD3BF5BDD00}"/>
              </a:ext>
            </a:extLst>
          </p:cNvPr>
          <p:cNvSpPr txBox="1"/>
          <p:nvPr/>
        </p:nvSpPr>
        <p:spPr>
          <a:xfrm>
            <a:off x="9559064" y="340956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150FC1-77CD-E61E-FF1A-EA985728CC3E}"/>
              </a:ext>
            </a:extLst>
          </p:cNvPr>
          <p:cNvSpPr txBox="1"/>
          <p:nvPr/>
        </p:nvSpPr>
        <p:spPr>
          <a:xfrm>
            <a:off x="4817321" y="4315147"/>
            <a:ext cx="149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7" name="yt_image_113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2523" y="2684625"/>
            <a:ext cx="1286953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79" name="yt_image_113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435163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376">
            <a:extLst>
              <a:ext uri="{FF2B5EF4-FFF2-40B4-BE49-F238E27FC236}">
                <a16:creationId xmlns:a16="http://schemas.microsoft.com/office/drawing/2014/main" id="{63C85AD8-9225-53ED-1A2B-5B3805BB8B3F}"/>
              </a:ext>
            </a:extLst>
          </p:cNvPr>
          <p:cNvSpPr txBox="1"/>
          <p:nvPr/>
        </p:nvSpPr>
        <p:spPr>
          <a:xfrm>
            <a:off x="540119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D7D0BC-271A-F80C-0C42-51B6178B979F}"/>
              </a:ext>
            </a:extLst>
          </p:cNvPr>
          <p:cNvSpPr txBox="1"/>
          <p:nvPr/>
        </p:nvSpPr>
        <p:spPr>
          <a:xfrm>
            <a:off x="3023446" y="205748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1" name="yt_shape_11301"/>
          <p:cNvSpPr txBox="1"/>
          <p:nvPr/>
        </p:nvSpPr>
        <p:spPr>
          <a:xfrm>
            <a:off x="540000" y="1743094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00" name="yt_image_1130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309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3" name="yt_shape_11303"/>
          <p:cNvSpPr txBox="1"/>
          <p:nvPr/>
        </p:nvSpPr>
        <p:spPr>
          <a:xfrm>
            <a:off x="540000" y="2446391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一元二次方程与二次函数的关系</a:t>
            </a:r>
          </a:p>
        </p:txBody>
      </p:sp>
      <p:sp>
        <p:nvSpPr>
          <p:cNvPr id="11304" name="yt_shape_11304"/>
          <p:cNvSpPr txBox="1"/>
          <p:nvPr/>
        </p:nvSpPr>
        <p:spPr>
          <a:xfrm>
            <a:off x="540119" y="2950701"/>
            <a:ext cx="1138852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的图象如图所示，则关于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的解是（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06" name="yt_table_1130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45009"/>
              </p:ext>
            </p:extLst>
          </p:nvPr>
        </p:nvGraphicFramePr>
        <p:xfrm>
          <a:off x="540000" y="3471264"/>
          <a:ext cx="2674938" cy="1901952"/>
        </p:xfrm>
        <a:graphic>
          <a:graphicData uri="http://schemas.openxmlformats.org/drawingml/2006/table">
            <a:tbl>
              <a:tblPr/>
              <a:tblGrid>
                <a:gridCol w="2674938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pic>
        <p:nvPicPr>
          <p:cNvPr id="11305" name="yt_image_11305_skip" title="H_122.6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9141" y="3916996"/>
            <a:ext cx="1830745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50765">
            <a:extLst>
              <a:ext uri="{FF2B5EF4-FFF2-40B4-BE49-F238E27FC236}">
                <a16:creationId xmlns:a16="http://schemas.microsoft.com/office/drawing/2014/main" id="{666B467E-D981-7038-3BB1-BB7CE342A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8806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376B15-E99D-D9A5-0595-12F2C5465CE1}"/>
              </a:ext>
            </a:extLst>
          </p:cNvPr>
          <p:cNvSpPr txBox="1"/>
          <p:nvPr/>
        </p:nvSpPr>
        <p:spPr>
          <a:xfrm>
            <a:off x="10992544" y="29060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8" name="yt_shape_11308"/>
          <p:cNvSpPr txBox="1"/>
          <p:nvPr/>
        </p:nvSpPr>
        <p:spPr>
          <a:xfrm>
            <a:off x="540119" y="17117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（青岛市中考）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轴没有交点，则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endParaRPr lang="en-US" altLang="zh-CN" sz="100" b="0" i="0" spc="-100" dirty="0">
              <a:solidFill>
                <a:srgbClr val="FF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09" name="yt_shape_11309"/>
          <p:cNvSpPr txBox="1"/>
          <p:nvPr/>
        </p:nvSpPr>
        <p:spPr>
          <a:xfrm>
            <a:off x="540119" y="2671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的大致图象如图所示，则一元二次方程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</a:p>
        </p:txBody>
      </p:sp>
      <p:pic>
        <p:nvPicPr>
          <p:cNvPr id="11310" name="yt_image_113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7662" y="3630603"/>
            <a:ext cx="1916674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C1EDB3-270D-F84F-E9F4-D77BB1F0FBED}"/>
              </a:ext>
            </a:extLst>
          </p:cNvPr>
          <p:cNvSpPr txBox="1"/>
          <p:nvPr/>
        </p:nvSpPr>
        <p:spPr>
          <a:xfrm>
            <a:off x="687704" y="2139820"/>
            <a:ext cx="70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628AE1-311A-D109-0BF9-31F578CB779B}"/>
              </a:ext>
            </a:extLst>
          </p:cNvPr>
          <p:cNvSpPr txBox="1"/>
          <p:nvPr/>
        </p:nvSpPr>
        <p:spPr>
          <a:xfrm>
            <a:off x="1227010" y="214041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3C7567-A03A-C2EB-CCDE-9685987F30C7}"/>
              </a:ext>
            </a:extLst>
          </p:cNvPr>
          <p:cNvSpPr txBox="1"/>
          <p:nvPr/>
        </p:nvSpPr>
        <p:spPr>
          <a:xfrm>
            <a:off x="3175846" y="3050638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2" name="yt_shape_11312"/>
          <p:cNvSpPr txBox="1"/>
          <p:nvPr/>
        </p:nvSpPr>
        <p:spPr>
          <a:xfrm>
            <a:off x="540000" y="1855004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利用二次函数求一元二次方程的近似值</a:t>
            </a:r>
          </a:p>
        </p:txBody>
      </p:sp>
      <p:sp>
        <p:nvSpPr>
          <p:cNvPr id="11313" name="yt_shape_11313"/>
          <p:cNvSpPr txBox="1"/>
          <p:nvPr/>
        </p:nvSpPr>
        <p:spPr>
          <a:xfrm>
            <a:off x="540119" y="2359314"/>
            <a:ext cx="11111999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下表是一组二次函数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的对应值：</a:t>
            </a:r>
          </a:p>
        </p:txBody>
      </p:sp>
      <p:graphicFrame>
        <p:nvGraphicFramePr>
          <p:cNvPr id="11314" name="yt_table_1131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783374"/>
              </p:ext>
            </p:extLst>
          </p:nvPr>
        </p:nvGraphicFramePr>
        <p:xfrm>
          <a:off x="540000" y="2997842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316" name="yt_shape_11316"/>
          <p:cNvSpPr txBox="1"/>
          <p:nvPr/>
        </p:nvSpPr>
        <p:spPr>
          <a:xfrm>
            <a:off x="540000" y="4401448"/>
            <a:ext cx="65819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的一个近似根是（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17" name="yt_table_1131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204306"/>
              </p:ext>
            </p:extLst>
          </p:nvPr>
        </p:nvGraphicFramePr>
        <p:xfrm>
          <a:off x="540000" y="4887612"/>
          <a:ext cx="7581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pic>
        <p:nvPicPr>
          <p:cNvPr id="3" name="yt_shape_1697707650830">
            <a:extLst>
              <a:ext uri="{FF2B5EF4-FFF2-40B4-BE49-F238E27FC236}">
                <a16:creationId xmlns:a16="http://schemas.microsoft.com/office/drawing/2014/main" id="{4F104C62-E951-D951-0A83-B406F1E96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9668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D1DDF1-8FB2-2B76-852B-44C2899EC287}"/>
              </a:ext>
            </a:extLst>
          </p:cNvPr>
          <p:cNvSpPr txBox="1"/>
          <p:nvPr/>
        </p:nvSpPr>
        <p:spPr>
          <a:xfrm>
            <a:off x="6155464" y="435464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9" name="yt_shape_11319"/>
          <p:cNvSpPr txBox="1"/>
          <p:nvPr/>
        </p:nvSpPr>
        <p:spPr>
          <a:xfrm>
            <a:off x="540000" y="2207328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二次函数与一元二次不等式</a:t>
            </a:r>
          </a:p>
        </p:txBody>
      </p:sp>
      <p:sp>
        <p:nvSpPr>
          <p:cNvPr id="11320" name="yt_shape_11320"/>
          <p:cNvSpPr txBox="1"/>
          <p:nvPr/>
        </p:nvSpPr>
        <p:spPr>
          <a:xfrm>
            <a:off x="540119" y="271163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的部分图象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由图象可知不等式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的解集是（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22" name="yt_table_1132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703416"/>
              </p:ext>
            </p:extLst>
          </p:nvPr>
        </p:nvGraphicFramePr>
        <p:xfrm>
          <a:off x="540000" y="3677933"/>
          <a:ext cx="2674938" cy="1901952"/>
        </p:xfrm>
        <a:graphic>
          <a:graphicData uri="http://schemas.openxmlformats.org/drawingml/2006/table">
            <a:tbl>
              <a:tblPr/>
              <a:tblGrid>
                <a:gridCol w="2674938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pic>
        <p:nvPicPr>
          <p:cNvPr id="11321" name="yt_image_11321_skip" title="H_104.9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7255" y="3677933"/>
            <a:ext cx="1572575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50889">
            <a:extLst>
              <a:ext uri="{FF2B5EF4-FFF2-40B4-BE49-F238E27FC236}">
                <a16:creationId xmlns:a16="http://schemas.microsoft.com/office/drawing/2014/main" id="{20369719-C5A1-730D-A89B-D27282AD6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90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D9083B-6012-8B94-DD27-4B385D9E79B5}"/>
              </a:ext>
            </a:extLst>
          </p:cNvPr>
          <p:cNvSpPr txBox="1"/>
          <p:nvPr/>
        </p:nvSpPr>
        <p:spPr>
          <a:xfrm>
            <a:off x="1364508" y="314032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4" name="yt_shape_11324"/>
          <p:cNvSpPr txBox="1"/>
          <p:nvPr/>
        </p:nvSpPr>
        <p:spPr>
          <a:xfrm>
            <a:off x="540000" y="1167888"/>
            <a:ext cx="98039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）的图象如图所示，根据图象回答问题：</a:t>
            </a:r>
          </a:p>
        </p:txBody>
      </p:sp>
      <p:pic>
        <p:nvPicPr>
          <p:cNvPr id="11325" name="yt_image_113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6024" y="1806416"/>
            <a:ext cx="2099950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7" name="yt_shape_11327"/>
          <p:cNvSpPr txBox="1"/>
          <p:nvPr/>
        </p:nvSpPr>
        <p:spPr>
          <a:xfrm>
            <a:off x="540000" y="3211360"/>
            <a:ext cx="60513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的两个根；</a:t>
            </a:r>
          </a:p>
        </p:txBody>
      </p:sp>
      <p:sp>
        <p:nvSpPr>
          <p:cNvPr id="11328" name="yt_shape_11328"/>
          <p:cNvSpPr txBox="1"/>
          <p:nvPr/>
        </p:nvSpPr>
        <p:spPr>
          <a:xfrm>
            <a:off x="540000" y="3697524"/>
            <a:ext cx="60513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）直接写出不等式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的解集；</a:t>
            </a:r>
          </a:p>
        </p:txBody>
      </p:sp>
      <p:sp>
        <p:nvSpPr>
          <p:cNvPr id="11329" name="yt_shape_11329"/>
          <p:cNvSpPr txBox="1"/>
          <p:nvPr/>
        </p:nvSpPr>
        <p:spPr>
          <a:xfrm>
            <a:off x="540000" y="4183688"/>
            <a:ext cx="93246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有两个不相等的实数根，写出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30" name="yt_shape_11330"/>
          <p:cNvSpPr txBox="1"/>
          <p:nvPr/>
        </p:nvSpPr>
        <p:spPr>
          <a:xfrm>
            <a:off x="540000" y="4662991"/>
            <a:ext cx="3222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331" name="yt_shape_11331"/>
          <p:cNvSpPr txBox="1"/>
          <p:nvPr/>
        </p:nvSpPr>
        <p:spPr>
          <a:xfrm>
            <a:off x="540000" y="5142294"/>
            <a:ext cx="1905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332" name="yt_shape_11332"/>
          <p:cNvSpPr txBox="1"/>
          <p:nvPr/>
        </p:nvSpPr>
        <p:spPr>
          <a:xfrm>
            <a:off x="540000" y="5621597"/>
            <a:ext cx="14443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596AE0-0210-D6A1-9EFF-9520D2EB5EB7}"/>
              </a:ext>
            </a:extLst>
          </p:cNvPr>
          <p:cNvSpPr txBox="1"/>
          <p:nvPr/>
        </p:nvSpPr>
        <p:spPr>
          <a:xfrm>
            <a:off x="449989" y="4616185"/>
            <a:ext cx="332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37605E-1F84-B5A8-5EC8-05BAE47B8149}"/>
              </a:ext>
            </a:extLst>
          </p:cNvPr>
          <p:cNvSpPr txBox="1"/>
          <p:nvPr/>
        </p:nvSpPr>
        <p:spPr>
          <a:xfrm>
            <a:off x="449989" y="5095488"/>
            <a:ext cx="206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949EC-C5FD-22ED-8BB1-415F36BA0426}"/>
              </a:ext>
            </a:extLst>
          </p:cNvPr>
          <p:cNvSpPr txBox="1"/>
          <p:nvPr/>
        </p:nvSpPr>
        <p:spPr>
          <a:xfrm>
            <a:off x="449989" y="5574792"/>
            <a:ext cx="1610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3" name="yt_shape_11333"/>
          <p:cNvSpPr txBox="1"/>
          <p:nvPr/>
        </p:nvSpPr>
        <p:spPr>
          <a:xfrm>
            <a:off x="540000" y="2144198"/>
            <a:ext cx="484587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cs typeface="宋体" pitchFamily="5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轴的交点</a:t>
            </a:r>
          </a:p>
        </p:txBody>
      </p:sp>
      <p:sp>
        <p:nvSpPr>
          <p:cNvPr id="11334" name="yt_shape_11334"/>
          <p:cNvSpPr txBox="1"/>
          <p:nvPr/>
        </p:nvSpPr>
        <p:spPr>
          <a:xfrm>
            <a:off x="540000" y="2648508"/>
            <a:ext cx="758220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与坐标轴的交点个数是（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35" name="yt_table_113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915468"/>
              </p:ext>
            </p:extLst>
          </p:nvPr>
        </p:nvGraphicFramePr>
        <p:xfrm>
          <a:off x="540000" y="3134672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</a:tbl>
          </a:graphicData>
        </a:graphic>
      </p:graphicFrame>
      <p:sp>
        <p:nvSpPr>
          <p:cNvPr id="11337" name="yt_shape_11337"/>
          <p:cNvSpPr txBox="1"/>
          <p:nvPr/>
        </p:nvSpPr>
        <p:spPr>
          <a:xfrm>
            <a:off x="540000" y="3660843"/>
            <a:ext cx="532517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cs typeface="宋体" pitchFamily="5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漏掉函数是一次函数的情况</a:t>
            </a:r>
          </a:p>
        </p:txBody>
      </p:sp>
      <p:sp>
        <p:nvSpPr>
          <p:cNvPr id="11338" name="yt_shape_11338"/>
          <p:cNvSpPr txBox="1"/>
          <p:nvPr/>
        </p:nvSpPr>
        <p:spPr>
          <a:xfrm>
            <a:off x="540119" y="41651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轴有且只有一个交点，则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650967">
            <a:extLst>
              <a:ext uri="{FF2B5EF4-FFF2-40B4-BE49-F238E27FC236}">
                <a16:creationId xmlns:a16="http://schemas.microsoft.com/office/drawing/2014/main" id="{9BCF6009-3511-8884-4E92-4EBA83F31B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85917"/>
            <a:ext cx="1311467" cy="365698"/>
          </a:xfrm>
          <a:prstGeom prst="rect">
            <a:avLst/>
          </a:prstGeom>
        </p:spPr>
      </p:pic>
      <p:pic>
        <p:nvPicPr>
          <p:cNvPr id="5" name="yt_shape_1697707651025">
            <a:extLst>
              <a:ext uri="{FF2B5EF4-FFF2-40B4-BE49-F238E27FC236}">
                <a16:creationId xmlns:a16="http://schemas.microsoft.com/office/drawing/2014/main" id="{5FA16CBC-BAF8-B74A-D439-03B30879A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02562"/>
            <a:ext cx="1311467" cy="3656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F6B6AB-6418-D017-97B3-A7A4E9F804D1}"/>
              </a:ext>
            </a:extLst>
          </p:cNvPr>
          <p:cNvSpPr txBox="1"/>
          <p:nvPr/>
        </p:nvSpPr>
        <p:spPr>
          <a:xfrm>
            <a:off x="7128601" y="260170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D973E5-31F5-500E-E78F-EF46A3006691}"/>
              </a:ext>
            </a:extLst>
          </p:cNvPr>
          <p:cNvSpPr txBox="1"/>
          <p:nvPr/>
        </p:nvSpPr>
        <p:spPr>
          <a:xfrm>
            <a:off x="10768857" y="411834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6D9E1E-2776-EC2B-CF8A-015177AD2D11}"/>
              </a:ext>
            </a:extLst>
          </p:cNvPr>
          <p:cNvSpPr txBox="1"/>
          <p:nvPr/>
        </p:nvSpPr>
        <p:spPr>
          <a:xfrm>
            <a:off x="450108" y="45938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0" name="yt_shape_11340"/>
          <p:cNvSpPr txBox="1"/>
          <p:nvPr/>
        </p:nvSpPr>
        <p:spPr>
          <a:xfrm>
            <a:off x="540000" y="184319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39" name="yt_image_1133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319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42" name="yt_shape_11342"/>
          <p:cNvSpPr txBox="1"/>
          <p:nvPr/>
        </p:nvSpPr>
        <p:spPr>
          <a:xfrm>
            <a:off x="540119" y="2535063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（宿迁市中考）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的图象如图所示，有下列结论：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的解集为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，正确的结论个数是（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44" name="yt_table_113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765081"/>
              </p:ext>
            </p:extLst>
          </p:nvPr>
        </p:nvGraphicFramePr>
        <p:xfrm>
          <a:off x="540000" y="3981489"/>
          <a:ext cx="1033463" cy="1901952"/>
        </p:xfrm>
        <a:graphic>
          <a:graphicData uri="http://schemas.openxmlformats.org/drawingml/2006/table">
            <a:tbl>
              <a:tblPr/>
              <a:tblGrid>
                <a:gridCol w="10334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</a:tbl>
          </a:graphicData>
        </a:graphic>
      </p:graphicFrame>
      <p:pic>
        <p:nvPicPr>
          <p:cNvPr id="11343" name="yt_image_11343_skip" title="H_109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5" y="3981489"/>
            <a:ext cx="1578727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24403D-9104-6AB6-DE6B-BB2815BDA496}"/>
              </a:ext>
            </a:extLst>
          </p:cNvPr>
          <p:cNvSpPr txBox="1"/>
          <p:nvPr/>
        </p:nvSpPr>
        <p:spPr>
          <a:xfrm>
            <a:off x="3498108" y="343923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119" y="1935020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对于题目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一段抛物线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有唯一公共点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为整数，确定所有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甲的结果是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，乙的结果是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347" name="yt_table_113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84827"/>
              </p:ext>
            </p:extLst>
          </p:nvPr>
        </p:nvGraphicFramePr>
        <p:xfrm>
          <a:off x="540000" y="3381446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甲的结果正确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乙的结果正确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甲、乙的结果结合在一起才正确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甲、乙的结果结合在一起也不正确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0C48FAE-B313-AEBE-F9A2-A805DF308FC6}"/>
              </a:ext>
            </a:extLst>
          </p:cNvPr>
          <p:cNvSpPr txBox="1"/>
          <p:nvPr/>
        </p:nvSpPr>
        <p:spPr>
          <a:xfrm>
            <a:off x="1059708" y="283919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1840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2023-10-21T10:17:53Z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