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7" r:id="rId6"/>
    <p:sldId id="368" r:id="rId7"/>
    <p:sldId id="369" r:id="rId8"/>
    <p:sldId id="370" r:id="rId9"/>
    <p:sldId id="371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1305925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【方法指导】</a:t>
            </a:r>
          </a:p>
        </p:txBody>
      </p:sp>
      <p:graphicFrame>
        <p:nvGraphicFramePr>
          <p:cNvPr id="11382" name="yt_table_11382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981731"/>
              </p:ext>
            </p:extLst>
          </p:nvPr>
        </p:nvGraphicFramePr>
        <p:xfrm>
          <a:off x="540000" y="1944453"/>
          <a:ext cx="11111999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512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29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 grid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根据抛物线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的图象判断字母系数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对称轴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位置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对称轴为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轴左侧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黑体" pitchFamily="24"/>
                          <a:cs typeface="宋体" pitchFamily="24"/>
                        </a:rPr>
                        <a:t>同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轴右侧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黑体" pitchFamily="24"/>
                          <a:cs typeface="宋体" pitchFamily="24"/>
                        </a:rPr>
                        <a:t>异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rowSpan="3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交点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轴有唯一交点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轴有两个交点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100" b="0" i="1" spc="-1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1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轴没有交点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100" b="0" i="1" spc="-1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 </a:t>
                      </a:r>
                      <a:r>
                        <a:rPr lang="zh-CN" altLang="zh-CN" sz="2400" b="0" i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2400" b="0" i="0" u="sng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1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　</a:t>
                      </a:r>
                      <a:r>
                        <a:rPr lang="zh-CN" altLang="zh-CN" sz="100" b="0" i="1" spc="-100" dirty="0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D53CDF3-59DA-C9E9-51C9-37D548EE2C5F}"/>
              </a:ext>
            </a:extLst>
          </p:cNvPr>
          <p:cNvSpPr txBox="1"/>
          <p:nvPr/>
        </p:nvSpPr>
        <p:spPr>
          <a:xfrm>
            <a:off x="8253434" y="263691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27590E-7144-44D3-C24C-4643C371B988}"/>
              </a:ext>
            </a:extLst>
          </p:cNvPr>
          <p:cNvSpPr txBox="1"/>
          <p:nvPr/>
        </p:nvSpPr>
        <p:spPr>
          <a:xfrm>
            <a:off x="8386784" y="318956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7430A2-F7B4-7E1F-F8AD-15883700DCE6}"/>
              </a:ext>
            </a:extLst>
          </p:cNvPr>
          <p:cNvSpPr txBox="1"/>
          <p:nvPr/>
        </p:nvSpPr>
        <p:spPr>
          <a:xfrm>
            <a:off x="8377259" y="374697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AB28F8-2F5A-2CEC-8F0D-AFD54463C385}"/>
              </a:ext>
            </a:extLst>
          </p:cNvPr>
          <p:cNvSpPr txBox="1"/>
          <p:nvPr/>
        </p:nvSpPr>
        <p:spPr>
          <a:xfrm>
            <a:off x="8682059" y="436510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4CD864-6389-D991-0036-10598DA96484}"/>
              </a:ext>
            </a:extLst>
          </p:cNvPr>
          <p:cNvSpPr txBox="1"/>
          <p:nvPr/>
        </p:nvSpPr>
        <p:spPr>
          <a:xfrm>
            <a:off x="8682059" y="491892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D01007-C7CC-6859-D664-49E3D9F25182}"/>
              </a:ext>
            </a:extLst>
          </p:cNvPr>
          <p:cNvSpPr txBox="1"/>
          <p:nvPr/>
        </p:nvSpPr>
        <p:spPr>
          <a:xfrm>
            <a:off x="8672534" y="549537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4" name="yt_shape_11384"/>
          <p:cNvSpPr txBox="1"/>
          <p:nvPr/>
        </p:nvSpPr>
        <p:spPr>
          <a:xfrm>
            <a:off x="540000" y="900000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1385" name="yt_table_11385" title="H_410.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03753"/>
              </p:ext>
            </p:extLst>
          </p:nvPr>
        </p:nvGraphicFramePr>
        <p:xfrm>
          <a:off x="540000" y="1121362"/>
          <a:ext cx="11111998" cy="52120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28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827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 rowSpan="5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判断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相关的常见代数式与零的大小关系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看函数值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看函数值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看函数值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看对称轴与直线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的位置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看对称轴与直线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楷体" pitchFamily="24"/>
                          <a:cs typeface="宋体" pitchFamily="24"/>
                        </a:rPr>
                        <a:t>的位置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7" name="yt_shape_11387"/>
          <p:cNvSpPr txBox="1"/>
          <p:nvPr/>
        </p:nvSpPr>
        <p:spPr>
          <a:xfrm>
            <a:off x="540000" y="1332048"/>
            <a:ext cx="184665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【针对训练】</a:t>
            </a:r>
          </a:p>
        </p:txBody>
      </p:sp>
      <p:sp>
        <p:nvSpPr>
          <p:cNvPr id="11388" name="yt_shape_11388"/>
          <p:cNvSpPr txBox="1"/>
          <p:nvPr/>
        </p:nvSpPr>
        <p:spPr>
          <a:xfrm>
            <a:off x="540000" y="1767424"/>
            <a:ext cx="918841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如图所示，则用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填空：</a:t>
            </a:r>
          </a:p>
        </p:txBody>
      </p:sp>
      <p:sp>
        <p:nvSpPr>
          <p:cNvPr id="11392" name="yt_shape_11392"/>
          <p:cNvSpPr txBox="1"/>
          <p:nvPr/>
        </p:nvSpPr>
        <p:spPr>
          <a:xfrm>
            <a:off x="540000" y="19356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89" name="yt_shape_11389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1040" y="2947530"/>
            <a:ext cx="1586404" cy="1827036"/>
            <a:chOff x="0" y="0"/>
            <a:chExt cx="1586404" cy="1827036"/>
          </a:xfrm>
        </p:grpSpPr>
        <p:pic>
          <p:nvPicPr>
            <p:cNvPr id="2" name="yt_image_11389">
              <a:extLst>
                <a:ext uri="">
  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640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91" name="yt_shape_11391"/>
            <p:cNvSpPr txBox="1"/>
            <p:nvPr/>
          </p:nvSpPr>
          <p:spPr>
            <a:xfrm>
              <a:off x="259921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93" name="yt_shape_11393"/>
          <p:cNvSpPr txBox="1"/>
          <p:nvPr/>
        </p:nvSpPr>
        <p:spPr>
          <a:xfrm>
            <a:off x="540000" y="2309058"/>
            <a:ext cx="690734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394" name="yt_shape_11394"/>
              <p:cNvSpPr txBox="1"/>
              <p:nvPr/>
            </p:nvSpPr>
            <p:spPr>
              <a:xfrm>
                <a:off x="540000" y="2795222"/>
                <a:ext cx="590129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394" name="yt_shape_11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5222"/>
                <a:ext cx="5901295" cy="651653"/>
              </a:xfrm>
              <a:prstGeom prst="rect">
                <a:avLst/>
              </a:prstGeom>
              <a:blipFill>
                <a:blip r:embed="rId3"/>
                <a:stretch>
                  <a:fillRect l="-3202" r="-216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96" name="yt_shape_11396"/>
          <p:cNvSpPr txBox="1"/>
          <p:nvPr/>
        </p:nvSpPr>
        <p:spPr>
          <a:xfrm>
            <a:off x="540000" y="3497663"/>
            <a:ext cx="613789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97" name="yt_shape_11397"/>
          <p:cNvSpPr txBox="1"/>
          <p:nvPr/>
        </p:nvSpPr>
        <p:spPr>
          <a:xfrm>
            <a:off x="540000" y="3983827"/>
            <a:ext cx="673581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398" name="yt_shape_11398"/>
          <p:cNvSpPr txBox="1"/>
          <p:nvPr/>
        </p:nvSpPr>
        <p:spPr>
          <a:xfrm>
            <a:off x="540000" y="4469991"/>
            <a:ext cx="34448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3D5FA2-A316-5DE3-D1B1-44CD860468F2}"/>
              </a:ext>
            </a:extLst>
          </p:cNvPr>
          <p:cNvSpPr txBox="1"/>
          <p:nvPr/>
        </p:nvSpPr>
        <p:spPr>
          <a:xfrm>
            <a:off x="1669189" y="2262252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A26419-44D3-5660-7CFC-48106A764D82}"/>
              </a:ext>
            </a:extLst>
          </p:cNvPr>
          <p:cNvSpPr txBox="1"/>
          <p:nvPr/>
        </p:nvSpPr>
        <p:spPr>
          <a:xfrm>
            <a:off x="3955189" y="2262252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82C15C-F079-B496-8B0F-451102029408}"/>
              </a:ext>
            </a:extLst>
          </p:cNvPr>
          <p:cNvSpPr txBox="1"/>
          <p:nvPr/>
        </p:nvSpPr>
        <p:spPr>
          <a:xfrm>
            <a:off x="6223727" y="2262252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50A48C-3E5F-222C-6596-B88A11851C9B}"/>
              </a:ext>
            </a:extLst>
          </p:cNvPr>
          <p:cNvSpPr txBox="1"/>
          <p:nvPr/>
        </p:nvSpPr>
        <p:spPr>
          <a:xfrm>
            <a:off x="2515327" y="2748416"/>
            <a:ext cx="4848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A281E5-D103-2223-804F-BBC60BF8A4B8}"/>
              </a:ext>
            </a:extLst>
          </p:cNvPr>
          <p:cNvSpPr txBox="1"/>
          <p:nvPr/>
        </p:nvSpPr>
        <p:spPr>
          <a:xfrm>
            <a:off x="5227412" y="2748416"/>
            <a:ext cx="4848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781FEE-28AA-CAA1-EA47-44C9051837B5}"/>
              </a:ext>
            </a:extLst>
          </p:cNvPr>
          <p:cNvSpPr txBox="1"/>
          <p:nvPr/>
        </p:nvSpPr>
        <p:spPr>
          <a:xfrm>
            <a:off x="2278789" y="3450857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B30298-CD30-BADE-F54B-60192E571148}"/>
              </a:ext>
            </a:extLst>
          </p:cNvPr>
          <p:cNvSpPr txBox="1"/>
          <p:nvPr/>
        </p:nvSpPr>
        <p:spPr>
          <a:xfrm>
            <a:off x="5461727" y="3450857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BE8460-C769-CC0C-98EA-70DE6D55CB8E}"/>
              </a:ext>
            </a:extLst>
          </p:cNvPr>
          <p:cNvSpPr txBox="1"/>
          <p:nvPr/>
        </p:nvSpPr>
        <p:spPr>
          <a:xfrm>
            <a:off x="2566127" y="3937021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949B9B-33F7-ADA5-9211-C9268B68FD2A}"/>
              </a:ext>
            </a:extLst>
          </p:cNvPr>
          <p:cNvSpPr txBox="1"/>
          <p:nvPr/>
        </p:nvSpPr>
        <p:spPr>
          <a:xfrm>
            <a:off x="6053864" y="3937021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1EE84B-E631-E82D-2287-CFCD753891EA}"/>
              </a:ext>
            </a:extLst>
          </p:cNvPr>
          <p:cNvSpPr txBox="1"/>
          <p:nvPr/>
        </p:nvSpPr>
        <p:spPr>
          <a:xfrm>
            <a:off x="3023327" y="442318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119" y="220682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轴正半轴交于点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，则下列选项中正确的是（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03" name="yt_table_1140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593268"/>
              </p:ext>
            </p:extLst>
          </p:nvPr>
        </p:nvGraphicFramePr>
        <p:xfrm>
          <a:off x="540000" y="3173117"/>
          <a:ext cx="5502275" cy="1901952"/>
        </p:xfrm>
        <a:graphic>
          <a:graphicData uri="http://schemas.openxmlformats.org/drawingml/2006/table">
            <a:tbl>
              <a:tblPr/>
              <a:tblGrid>
                <a:gridCol w="5502275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为实数）时，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grpSp>
        <p:nvGrpSpPr>
          <p:cNvPr id="11400" name="yt_shape_11400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6440" y="3122329"/>
            <a:ext cx="1420650" cy="1838466"/>
            <a:chOff x="0" y="0"/>
            <a:chExt cx="1420650" cy="1838466"/>
          </a:xfrm>
        </p:grpSpPr>
        <p:pic>
          <p:nvPicPr>
            <p:cNvPr id="2" name="yt_image_1140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0650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02" name="yt_shape_11402"/>
            <p:cNvSpPr txBox="1"/>
            <p:nvPr/>
          </p:nvSpPr>
          <p:spPr>
            <a:xfrm>
              <a:off x="177044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3016401-85F7-7181-35FC-F39679CDB9D7}"/>
              </a:ext>
            </a:extLst>
          </p:cNvPr>
          <p:cNvSpPr txBox="1"/>
          <p:nvPr/>
        </p:nvSpPr>
        <p:spPr>
          <a:xfrm>
            <a:off x="9017846" y="263550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5" name="yt_shape_11405"/>
          <p:cNvSpPr txBox="1"/>
          <p:nvPr/>
        </p:nvSpPr>
        <p:spPr>
          <a:xfrm>
            <a:off x="540119" y="192561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）之间，以下结论：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409" name="yt_table_114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256178"/>
              </p:ext>
            </p:extLst>
          </p:nvPr>
        </p:nvGraphicFramePr>
        <p:xfrm>
          <a:off x="540000" y="3372044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</a:tbl>
          </a:graphicData>
        </a:graphic>
      </p:graphicFrame>
      <p:grpSp>
        <p:nvGrpSpPr>
          <p:cNvPr id="11406" name="yt_shape_11406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1425" y="3372044"/>
            <a:ext cx="1568403" cy="1920762"/>
            <a:chOff x="0" y="0"/>
            <a:chExt cx="1568403" cy="1920762"/>
          </a:xfrm>
        </p:grpSpPr>
        <p:pic>
          <p:nvPicPr>
            <p:cNvPr id="2" name="yt_image_1140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8403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08" name="yt_shape_11408"/>
            <p:cNvSpPr txBox="1"/>
            <p:nvPr/>
          </p:nvSpPr>
          <p:spPr>
            <a:xfrm>
              <a:off x="250920" y="156076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17B3127-5726-AA2F-3542-43DAF0FAE8C3}"/>
              </a:ext>
            </a:extLst>
          </p:cNvPr>
          <p:cNvSpPr txBox="1"/>
          <p:nvPr/>
        </p:nvSpPr>
        <p:spPr>
          <a:xfrm>
            <a:off x="6604846" y="2829788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1" name="yt_shape_11411"/>
          <p:cNvSpPr txBox="1"/>
          <p:nvPr/>
        </p:nvSpPr>
        <p:spPr>
          <a:xfrm>
            <a:off x="540119" y="218225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）的部分图象如图所示，则下列结论中正确的是（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15" name="yt_table_1141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254258"/>
              </p:ext>
            </p:extLst>
          </p:nvPr>
        </p:nvGraphicFramePr>
        <p:xfrm>
          <a:off x="540000" y="3148547"/>
          <a:ext cx="5945506" cy="950976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947988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grpSp>
        <p:nvGrpSpPr>
          <p:cNvPr id="11412" name="yt_shape_11412_skip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2702" y="3148547"/>
            <a:ext cx="1377084" cy="1887615"/>
            <a:chOff x="0" y="0"/>
            <a:chExt cx="1377084" cy="1887615"/>
          </a:xfrm>
        </p:grpSpPr>
        <p:pic>
          <p:nvPicPr>
            <p:cNvPr id="2" name="yt_image_114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7084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14" name="yt_shape_11414"/>
            <p:cNvSpPr txBox="1"/>
            <p:nvPr/>
          </p:nvSpPr>
          <p:spPr>
            <a:xfrm>
              <a:off x="155261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1640461-7F0A-E10A-4095-71F0902CB179}"/>
              </a:ext>
            </a:extLst>
          </p:cNvPr>
          <p:cNvSpPr txBox="1"/>
          <p:nvPr/>
        </p:nvSpPr>
        <p:spPr>
          <a:xfrm>
            <a:off x="3040908" y="261093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7" name="yt_shape_11417"/>
          <p:cNvSpPr txBox="1"/>
          <p:nvPr/>
        </p:nvSpPr>
        <p:spPr>
          <a:xfrm>
            <a:off x="540119" y="219596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）的图象如图所示，则下列结论中不正确的是（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21" name="yt_table_114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726027"/>
              </p:ext>
            </p:extLst>
          </p:nvPr>
        </p:nvGraphicFramePr>
        <p:xfrm>
          <a:off x="540000" y="3162261"/>
          <a:ext cx="4046538" cy="1901952"/>
        </p:xfrm>
        <a:graphic>
          <a:graphicData uri="http://schemas.openxmlformats.org/drawingml/2006/table">
            <a:tbl>
              <a:tblPr/>
              <a:tblGrid>
                <a:gridCol w="4046538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函数的最大值为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grpSp>
        <p:nvGrpSpPr>
          <p:cNvPr id="11418" name="yt_shape_11418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1632" y="3162261"/>
            <a:ext cx="1718229" cy="1860183"/>
            <a:chOff x="0" y="0"/>
            <a:chExt cx="1718229" cy="1860183"/>
          </a:xfrm>
        </p:grpSpPr>
        <p:pic>
          <p:nvPicPr>
            <p:cNvPr id="2" name="yt_image_1141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8229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20" name="yt_shape_11420"/>
            <p:cNvSpPr txBox="1"/>
            <p:nvPr/>
          </p:nvSpPr>
          <p:spPr>
            <a:xfrm>
              <a:off x="325833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83B555-92C6-A480-0211-3899AC7FD407}"/>
              </a:ext>
            </a:extLst>
          </p:cNvPr>
          <p:cNvSpPr txBox="1"/>
          <p:nvPr/>
        </p:nvSpPr>
        <p:spPr>
          <a:xfrm>
            <a:off x="2431308" y="262464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3" name="yt_shape_11423"/>
              <p:cNvSpPr txBox="1"/>
              <p:nvPr/>
            </p:nvSpPr>
            <p:spPr>
              <a:xfrm>
                <a:off x="540119" y="1696408"/>
                <a:ext cx="11111999" cy="1875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（乐山市中考）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，有下列结论：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在抛物线上，则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其中，正确的结论有（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23" name="yt_shape_1142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96408"/>
                <a:ext cx="11111999" cy="1875770"/>
              </a:xfrm>
              <a:prstGeom prst="rect">
                <a:avLst/>
              </a:prstGeom>
              <a:blipFill>
                <a:blip r:embed="rId2"/>
                <a:stretch>
                  <a:fillRect l="-1701" t="-2597" r="-1317" b="-4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28" name="yt_table_114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432141"/>
              </p:ext>
            </p:extLst>
          </p:nvPr>
        </p:nvGraphicFramePr>
        <p:xfrm>
          <a:off x="540000" y="3622966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grpSp>
        <p:nvGrpSpPr>
          <p:cNvPr id="11425" name="yt_shape_11425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7537" y="3622966"/>
            <a:ext cx="1582295" cy="1899045"/>
            <a:chOff x="0" y="0"/>
            <a:chExt cx="1582295" cy="1899045"/>
          </a:xfrm>
        </p:grpSpPr>
        <p:pic>
          <p:nvPicPr>
            <p:cNvPr id="2" name="yt_image_1142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2295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27" name="yt_shape_11427"/>
            <p:cNvSpPr txBox="1"/>
            <p:nvPr/>
          </p:nvSpPr>
          <p:spPr>
            <a:xfrm>
              <a:off x="257866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7E48FE-6165-9F74-88DD-FA98BDBCFE26}"/>
              </a:ext>
            </a:extLst>
          </p:cNvPr>
          <p:cNvSpPr txBox="1"/>
          <p:nvPr/>
        </p:nvSpPr>
        <p:spPr>
          <a:xfrm>
            <a:off x="7943742" y="2836671"/>
            <a:ext cx="383286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Microsoft Office PowerPoint</Application>
  <PresentationFormat>宽屏</PresentationFormat>
  <Paragraphs>100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40</cp:revision>
  <dcterms:created xsi:type="dcterms:W3CDTF">2023-05-05T05:33:04Z</dcterms:created>
  <dcterms:modified xsi:type="dcterms:W3CDTF">2023-10-21T10:24:52Z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