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3" r:id="rId6"/>
    <p:sldId id="376" r:id="rId7"/>
    <p:sldId id="379" r:id="rId8"/>
    <p:sldId id="382" r:id="rId9"/>
    <p:sldId id="384" r:id="rId10"/>
    <p:sldId id="385" r:id="rId11"/>
    <p:sldId id="388" r:id="rId12"/>
    <p:sldId id="392" r:id="rId13"/>
    <p:sldId id="394" r:id="rId14"/>
    <p:sldId id="397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7" name="yt_image_10247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30950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9" name="yt_shape_10249"/>
          <p:cNvSpPr txBox="1"/>
          <p:nvPr/>
        </p:nvSpPr>
        <p:spPr>
          <a:xfrm>
            <a:off x="540119" y="2277745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的顶点坐标为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，对称轴为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减小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增大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有最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值，为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增大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减小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有最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小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值，为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的形状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相同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，位置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不同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轴平移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个单位，得到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时，向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右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平移；当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时，向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左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9A9491-A309-4D12-0D74-8620994F7571}"/>
              </a:ext>
            </a:extLst>
          </p:cNvPr>
          <p:cNvSpPr txBox="1"/>
          <p:nvPr/>
        </p:nvSpPr>
        <p:spPr>
          <a:xfrm>
            <a:off x="5622183" y="223093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F428B4-CC7C-B326-95FC-449A3B055542}"/>
              </a:ext>
            </a:extLst>
          </p:cNvPr>
          <p:cNvSpPr txBox="1"/>
          <p:nvPr/>
        </p:nvSpPr>
        <p:spPr>
          <a:xfrm>
            <a:off x="8974982" y="2230939"/>
            <a:ext cx="1381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D6D2881-48E4-2793-F7FB-ABA1EFE98A58}"/>
              </a:ext>
            </a:extLst>
          </p:cNvPr>
          <p:cNvSpPr txBox="1"/>
          <p:nvPr/>
        </p:nvSpPr>
        <p:spPr>
          <a:xfrm>
            <a:off x="4512521" y="2706427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减小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195720D-2ECF-02A7-D139-7792BDA7B7F7}"/>
              </a:ext>
            </a:extLst>
          </p:cNvPr>
          <p:cNvSpPr txBox="1"/>
          <p:nvPr/>
        </p:nvSpPr>
        <p:spPr>
          <a:xfrm>
            <a:off x="9032132" y="270642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增大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97A5614-EB90-D18A-015D-547C68759587}"/>
              </a:ext>
            </a:extLst>
          </p:cNvPr>
          <p:cNvSpPr txBox="1"/>
          <p:nvPr/>
        </p:nvSpPr>
        <p:spPr>
          <a:xfrm>
            <a:off x="1499446" y="3181915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4002882-8775-0103-DF2C-F00D2BB6B5FD}"/>
              </a:ext>
            </a:extLst>
          </p:cNvPr>
          <p:cNvSpPr txBox="1"/>
          <p:nvPr/>
        </p:nvSpPr>
        <p:spPr>
          <a:xfrm>
            <a:off x="3328246" y="3181915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3A46CE7-D3C2-7129-1FBE-49A2CBB517BF}"/>
              </a:ext>
            </a:extLst>
          </p:cNvPr>
          <p:cNvSpPr txBox="1"/>
          <p:nvPr/>
        </p:nvSpPr>
        <p:spPr>
          <a:xfrm>
            <a:off x="8914657" y="318191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增大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E4989A5-1AD6-4A61-61C7-E54A525168D1}"/>
              </a:ext>
            </a:extLst>
          </p:cNvPr>
          <p:cNvSpPr txBox="1"/>
          <p:nvPr/>
        </p:nvSpPr>
        <p:spPr>
          <a:xfrm>
            <a:off x="2413846" y="3657404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减小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083C449-63F4-ABCA-5BDE-7A94B2C8EBBA}"/>
              </a:ext>
            </a:extLst>
          </p:cNvPr>
          <p:cNvSpPr txBox="1"/>
          <p:nvPr/>
        </p:nvSpPr>
        <p:spPr>
          <a:xfrm>
            <a:off x="5884121" y="365740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3F619DA-456B-66D7-BC92-24E7A3A8A44C}"/>
              </a:ext>
            </a:extLst>
          </p:cNvPr>
          <p:cNvSpPr txBox="1"/>
          <p:nvPr/>
        </p:nvSpPr>
        <p:spPr>
          <a:xfrm>
            <a:off x="7712921" y="3657404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69E8FFF-9AA5-7DC4-717A-1CE6C8525F4A}"/>
              </a:ext>
            </a:extLst>
          </p:cNvPr>
          <p:cNvSpPr txBox="1"/>
          <p:nvPr/>
        </p:nvSpPr>
        <p:spPr>
          <a:xfrm>
            <a:off x="5841258" y="413289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6731699-D354-0591-99D3-00650DB4C97D}"/>
              </a:ext>
            </a:extLst>
          </p:cNvPr>
          <p:cNvSpPr txBox="1"/>
          <p:nvPr/>
        </p:nvSpPr>
        <p:spPr>
          <a:xfrm>
            <a:off x="7974857" y="413289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不同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922D7B9-CBE2-9AA0-07DE-0D591A236FE5}"/>
              </a:ext>
            </a:extLst>
          </p:cNvPr>
          <p:cNvSpPr txBox="1"/>
          <p:nvPr/>
        </p:nvSpPr>
        <p:spPr>
          <a:xfrm>
            <a:off x="1059708" y="460837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1CE9C72-AA7D-7B5A-F575-D3972B63C3EF}"/>
              </a:ext>
            </a:extLst>
          </p:cNvPr>
          <p:cNvSpPr txBox="1"/>
          <p:nvPr/>
        </p:nvSpPr>
        <p:spPr>
          <a:xfrm>
            <a:off x="8289182" y="4608379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右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7C2CB20-BA45-E827-01BE-7F6C36E41FDC}"/>
              </a:ext>
            </a:extLst>
          </p:cNvPr>
          <p:cNvSpPr txBox="1"/>
          <p:nvPr/>
        </p:nvSpPr>
        <p:spPr>
          <a:xfrm>
            <a:off x="1059708" y="5083867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左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98" name="yt_shape_10298"/>
              <p:cNvSpPr txBox="1"/>
              <p:nvPr/>
            </p:nvSpPr>
            <p:spPr>
              <a:xfrm>
                <a:off x="540119" y="900000"/>
                <a:ext cx="11111999" cy="9540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（成都市实验中学单元卷）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的图象上有三点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的大小关系是（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　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298" name="yt_shape_10298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54044"/>
              </a:xfrm>
              <a:prstGeom prst="rect">
                <a:avLst/>
              </a:prstGeom>
              <a:blipFill>
                <a:blip r:embed="rId2"/>
                <a:stretch>
                  <a:fillRect l="-1701" t="-5769" r="-1482" b="-179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300" name="yt_table_1030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3220216"/>
              </p:ext>
            </p:extLst>
          </p:nvPr>
        </p:nvGraphicFramePr>
        <p:xfrm>
          <a:off x="540000" y="1904832"/>
          <a:ext cx="5281930" cy="950976"/>
        </p:xfrm>
        <a:graphic>
          <a:graphicData uri="http://schemas.openxmlformats.org/drawingml/2006/table">
            <a:tbl>
              <a:tblPr/>
              <a:tblGrid>
                <a:gridCol w="3107055">
                  <a:extLst>
                    <a:ext uri="{9D8B030D-6E8A-4147-A177-3AD203B41FA5}">
                      <a16:colId xmlns:a16="http://schemas.microsoft.com/office/drawing/2014/main" val="10050"/>
                    </a:ext>
                  </a:extLst>
                </a:gridCol>
                <a:gridCol w="2174875">
                  <a:extLst>
                    <a:ext uri="{9D8B030D-6E8A-4147-A177-3AD203B41FA5}">
                      <a16:colId xmlns:a16="http://schemas.microsoft.com/office/drawing/2014/main" val="100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6"/>
                  </a:ext>
                </a:extLst>
              </a:tr>
            </a:tbl>
          </a:graphicData>
        </a:graphic>
      </p:graphicFrame>
      <p:sp>
        <p:nvSpPr>
          <p:cNvPr id="10302" name="yt_shape_10302"/>
          <p:cNvSpPr txBox="1"/>
          <p:nvPr/>
        </p:nvSpPr>
        <p:spPr>
          <a:xfrm>
            <a:off x="540119" y="290638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（郑大一附中月考）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为常数），当自变量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时，与其对应的函数值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的最大值为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303" name="yt_table_1030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5411206"/>
              </p:ext>
            </p:extLst>
          </p:nvPr>
        </p:nvGraphicFramePr>
        <p:xfrm>
          <a:off x="540000" y="3872681"/>
          <a:ext cx="4597718" cy="950976"/>
        </p:xfrm>
        <a:graphic>
          <a:graphicData uri="http://schemas.openxmlformats.org/drawingml/2006/table">
            <a:tbl>
              <a:tblPr/>
              <a:tblGrid>
                <a:gridCol w="3107055">
                  <a:extLst>
                    <a:ext uri="{9D8B030D-6E8A-4147-A177-3AD203B41FA5}">
                      <a16:colId xmlns:a16="http://schemas.microsoft.com/office/drawing/2014/main" val="1005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305" name="yt_shape_10305"/>
              <p:cNvSpPr txBox="1"/>
              <p:nvPr/>
            </p:nvSpPr>
            <p:spPr>
              <a:xfrm>
                <a:off x="540119" y="4874235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轴对称的图象的函数表达式为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305" name="yt_shape_10305" descr="{&quot;rangeId&quot;:2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874235"/>
                <a:ext cx="11111999" cy="1106521"/>
              </a:xfrm>
              <a:prstGeom prst="rect">
                <a:avLst/>
              </a:prstGeom>
              <a:blipFill>
                <a:blip r:embed="rId3"/>
                <a:stretch>
                  <a:fillRect l="-1701" r="-823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7056769-8205-FFDC-D5EC-9EC246B6948C}"/>
              </a:ext>
            </a:extLst>
          </p:cNvPr>
          <p:cNvSpPr txBox="1"/>
          <p:nvPr/>
        </p:nvSpPr>
        <p:spPr>
          <a:xfrm>
            <a:off x="8333760" y="1328682"/>
            <a:ext cx="400748" cy="56294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A1BD18A-2477-FA7A-6808-2E5EE4DCC007}"/>
              </a:ext>
            </a:extLst>
          </p:cNvPr>
          <p:cNvSpPr txBox="1"/>
          <p:nvPr/>
        </p:nvSpPr>
        <p:spPr>
          <a:xfrm>
            <a:off x="10168782" y="3335068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4B11C02-1BF8-D78E-222C-6C9248D5738B}"/>
                  </a:ext>
                </a:extLst>
              </p:cNvPr>
              <p:cNvSpPr txBox="1"/>
              <p:nvPr/>
            </p:nvSpPr>
            <p:spPr>
              <a:xfrm>
                <a:off x="9848107" y="4799682"/>
                <a:ext cx="17977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4" name="文本框 3" descr="{'rangeId': 20, 'hasSerialNum': 1, 'mathAnswerShape': 1}">
                <a:extLst>
                  <a:ext uri="{FF2B5EF4-FFF2-40B4-BE49-F238E27FC236}">
                    <a16:creationId xmlns:a16="http://schemas.microsoft.com/office/drawing/2014/main" id="{A4B11C02-1BF8-D78E-222C-6C9248D573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48107" y="4799682"/>
                <a:ext cx="1797748" cy="765061"/>
              </a:xfrm>
              <a:prstGeom prst="rect">
                <a:avLst/>
              </a:prstGeom>
              <a:blipFill>
                <a:blip r:embed="rId4"/>
                <a:stretch>
                  <a:fillRect l="-5442" r="-544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3B2F263-6618-9080-0C22-506A019F261F}"/>
              </a:ext>
            </a:extLst>
          </p:cNvPr>
          <p:cNvCxnSpPr/>
          <p:nvPr/>
        </p:nvCxnSpPr>
        <p:spPr>
          <a:xfrm>
            <a:off x="9633319" y="5564734"/>
            <a:ext cx="192252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2B02C484-FA25-2F8C-1433-993DFED76F3D}"/>
              </a:ext>
            </a:extLst>
          </p:cNvPr>
          <p:cNvSpPr txBox="1"/>
          <p:nvPr/>
        </p:nvSpPr>
        <p:spPr>
          <a:xfrm>
            <a:off x="450108" y="5498878"/>
            <a:ext cx="73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8" name="yt_shape_10308"/>
          <p:cNvSpPr txBox="1"/>
          <p:nvPr/>
        </p:nvSpPr>
        <p:spPr>
          <a:xfrm>
            <a:off x="540000" y="1127824"/>
            <a:ext cx="815607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）写出它的图象的开口方向、对称轴、顶点坐标和最值；</a:t>
            </a:r>
          </a:p>
        </p:txBody>
      </p:sp>
      <p:sp>
        <p:nvSpPr>
          <p:cNvPr id="10309" name="yt_shape_10309"/>
          <p:cNvSpPr txBox="1"/>
          <p:nvPr/>
        </p:nvSpPr>
        <p:spPr>
          <a:xfrm>
            <a:off x="540119" y="161398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）位于对称轴右侧的抛物线上，且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，试比较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的大小关系；</a:t>
            </a:r>
          </a:p>
        </p:txBody>
      </p:sp>
      <p:sp>
        <p:nvSpPr>
          <p:cNvPr id="10310" name="yt_shape_10310"/>
          <p:cNvSpPr txBox="1"/>
          <p:nvPr/>
        </p:nvSpPr>
        <p:spPr>
          <a:xfrm>
            <a:off x="540119" y="25802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可由抛物线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平移得到吗？如果可以，请写出平移的方法；如果不可以，请说明理由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311" name="yt_shape_10311"/>
          <p:cNvSpPr txBox="1"/>
          <p:nvPr/>
        </p:nvSpPr>
        <p:spPr>
          <a:xfrm>
            <a:off x="540000" y="3539718"/>
            <a:ext cx="8907888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抛物线的开口向上；对称轴为直线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；顶点坐标为（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）；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最小值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0312" name="yt_shape_10312"/>
          <p:cNvSpPr txBox="1"/>
          <p:nvPr/>
        </p:nvSpPr>
        <p:spPr>
          <a:xfrm>
            <a:off x="540000" y="4979284"/>
            <a:ext cx="688810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的增大而增大，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0313" name="yt_shape_10313"/>
          <p:cNvSpPr txBox="1"/>
          <p:nvPr/>
        </p:nvSpPr>
        <p:spPr>
          <a:xfrm>
            <a:off x="540119" y="593871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）可以通过平移得到，将抛物线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向左平移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个单位可以得到抛物线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B662AC9-3FAB-09C0-D378-78FC4EFB6C8C}"/>
              </a:ext>
            </a:extLst>
          </p:cNvPr>
          <p:cNvSpPr txBox="1"/>
          <p:nvPr/>
        </p:nvSpPr>
        <p:spPr>
          <a:xfrm>
            <a:off x="449989" y="3492912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12AA7B-D563-B547-8C7E-97B971B6D9E3}"/>
              </a:ext>
            </a:extLst>
          </p:cNvPr>
          <p:cNvSpPr txBox="1"/>
          <p:nvPr/>
        </p:nvSpPr>
        <p:spPr>
          <a:xfrm>
            <a:off x="449989" y="3968400"/>
            <a:ext cx="9001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抛物线的开口向上；对称轴为直线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；顶点坐标为（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605E2C-0856-7E05-FC5C-8657517975C6}"/>
              </a:ext>
            </a:extLst>
          </p:cNvPr>
          <p:cNvSpPr txBox="1"/>
          <p:nvPr/>
        </p:nvSpPr>
        <p:spPr>
          <a:xfrm>
            <a:off x="449989" y="4443888"/>
            <a:ext cx="2964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最小值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4F00230-2909-6D1F-C7E6-00E0A2F47F45}"/>
              </a:ext>
            </a:extLst>
          </p:cNvPr>
          <p:cNvSpPr txBox="1"/>
          <p:nvPr/>
        </p:nvSpPr>
        <p:spPr>
          <a:xfrm>
            <a:off x="449989" y="4932478"/>
            <a:ext cx="7001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的增大而增大，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66F3F6A-ECAE-166F-CD5C-4599E8FCBE72}"/>
              </a:ext>
            </a:extLst>
          </p:cNvPr>
          <p:cNvSpPr txBox="1"/>
          <p:nvPr/>
        </p:nvSpPr>
        <p:spPr>
          <a:xfrm>
            <a:off x="449989" y="5407966"/>
            <a:ext cx="1338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C68AF70-0D64-7B13-AEBD-3CA59E5A2678}"/>
              </a:ext>
            </a:extLst>
          </p:cNvPr>
          <p:cNvSpPr txBox="1"/>
          <p:nvPr/>
        </p:nvSpPr>
        <p:spPr>
          <a:xfrm>
            <a:off x="450108" y="5891913"/>
            <a:ext cx="112194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）可以通过平移得到，将抛物线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向左平移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个单位可以得到抛物线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FD0FC98-E962-A52C-3363-024EF6048F95}"/>
              </a:ext>
            </a:extLst>
          </p:cNvPr>
          <p:cNvSpPr txBox="1"/>
          <p:nvPr/>
        </p:nvSpPr>
        <p:spPr>
          <a:xfrm>
            <a:off x="450108" y="6367401"/>
            <a:ext cx="1999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0307">
            <a:extLst>
              <a:ext uri="{FF2B5EF4-FFF2-40B4-BE49-F238E27FC236}">
                <a16:creationId xmlns:a16="http://schemas.microsoft.com/office/drawing/2014/main" id="{C93B9782-FF17-66D1-6852-CA7372FC5400}"/>
              </a:ext>
            </a:extLst>
          </p:cNvPr>
          <p:cNvSpPr txBox="1"/>
          <p:nvPr/>
        </p:nvSpPr>
        <p:spPr>
          <a:xfrm>
            <a:off x="540000" y="636021"/>
            <a:ext cx="40684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5" name="yt_shape_10315"/>
          <p:cNvSpPr txBox="1"/>
          <p:nvPr/>
        </p:nvSpPr>
        <p:spPr>
          <a:xfrm>
            <a:off x="540000" y="1001442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314" name="yt_image_10314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01442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17" name="yt_shape_10317"/>
          <p:cNvSpPr txBox="1"/>
          <p:nvPr/>
        </p:nvSpPr>
        <p:spPr>
          <a:xfrm>
            <a:off x="540119" y="169902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推理能力）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318" name="yt_image_1031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35150" y="3078870"/>
            <a:ext cx="1505142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20" name="yt_shape_10320"/>
          <p:cNvSpPr txBox="1"/>
          <p:nvPr/>
        </p:nvSpPr>
        <p:spPr>
          <a:xfrm>
            <a:off x="540000" y="2780928"/>
            <a:ext cx="360675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）写出点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的坐标；</a:t>
            </a:r>
          </a:p>
        </p:txBody>
      </p:sp>
      <p:sp>
        <p:nvSpPr>
          <p:cNvPr id="10321" name="yt_shape_10321"/>
          <p:cNvSpPr txBox="1"/>
          <p:nvPr/>
        </p:nvSpPr>
        <p:spPr>
          <a:xfrm>
            <a:off x="540000" y="3267092"/>
            <a:ext cx="244938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0324">
            <a:extLst>
              <a:ext uri="{FF2B5EF4-FFF2-40B4-BE49-F238E27FC236}">
                <a16:creationId xmlns:a16="http://schemas.microsoft.com/office/drawing/2014/main" id="{A01D5A87-3B7E-D994-BA32-4ED28D9E9C96}"/>
              </a:ext>
            </a:extLst>
          </p:cNvPr>
          <p:cNvSpPr txBox="1"/>
          <p:nvPr/>
        </p:nvSpPr>
        <p:spPr>
          <a:xfrm>
            <a:off x="540000" y="3869285"/>
            <a:ext cx="6803144" cy="11856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）在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中，令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；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的坐标分别为（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325">
                <a:extLst>
                  <a:ext uri="{FF2B5EF4-FFF2-40B4-BE49-F238E27FC236}">
                    <a16:creationId xmlns:a16="http://schemas.microsoft.com/office/drawing/2014/main" id="{B370F64E-A9FD-303F-EE6C-DDECC97ADD62}"/>
                  </a:ext>
                </a:extLst>
              </p:cNvPr>
              <p:cNvSpPr txBox="1"/>
              <p:nvPr/>
            </p:nvSpPr>
            <p:spPr>
              <a:xfrm>
                <a:off x="540000" y="5105731"/>
                <a:ext cx="7300075" cy="13862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的坐标分别为（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3" name="yt_shape_10325">
                <a:extLst>
                  <a:ext uri="{FF2B5EF4-FFF2-40B4-BE49-F238E27FC236}">
                    <a16:creationId xmlns:a16="http://schemas.microsoft.com/office/drawing/2014/main" id="{B370F64E-A9FD-303F-EE6C-DDECC97ADD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05731"/>
                <a:ext cx="7300075" cy="1386213"/>
              </a:xfrm>
              <a:prstGeom prst="rect">
                <a:avLst/>
              </a:prstGeom>
              <a:blipFill>
                <a:blip r:embed="rId4"/>
                <a:stretch>
                  <a:fillRect l="-2590" t="-7930" r="-1671" b="-66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496F528-0471-330D-7BE6-EE617E404E1A}"/>
              </a:ext>
            </a:extLst>
          </p:cNvPr>
          <p:cNvSpPr txBox="1"/>
          <p:nvPr/>
        </p:nvSpPr>
        <p:spPr>
          <a:xfrm>
            <a:off x="449989" y="3822479"/>
            <a:ext cx="6917437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C272981-8ACC-3E03-BF3A-C6F49BDD165B}"/>
              </a:ext>
            </a:extLst>
          </p:cNvPr>
          <p:cNvSpPr txBox="1"/>
          <p:nvPr/>
        </p:nvSpPr>
        <p:spPr>
          <a:xfrm>
            <a:off x="449989" y="4224815"/>
            <a:ext cx="23549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E6F881E-BEFE-315E-E8E2-AAE7B5F644B1}"/>
              </a:ext>
            </a:extLst>
          </p:cNvPr>
          <p:cNvSpPr txBox="1"/>
          <p:nvPr/>
        </p:nvSpPr>
        <p:spPr>
          <a:xfrm>
            <a:off x="449989" y="4627151"/>
            <a:ext cx="6418961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的坐标分别为（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9612BA6-E206-4F57-EC62-4A7547D4E485}"/>
              </a:ext>
            </a:extLst>
          </p:cNvPr>
          <p:cNvSpPr txBox="1"/>
          <p:nvPr/>
        </p:nvSpPr>
        <p:spPr>
          <a:xfrm>
            <a:off x="449989" y="5058925"/>
            <a:ext cx="7409562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的坐标分别为（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D558937-947F-C369-D3D7-7F5EBE7B0BAE}"/>
              </a:ext>
            </a:extLst>
          </p:cNvPr>
          <p:cNvSpPr txBox="1"/>
          <p:nvPr/>
        </p:nvSpPr>
        <p:spPr>
          <a:xfrm>
            <a:off x="449989" y="5461261"/>
            <a:ext cx="25930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E9D141B-8EE6-1795-8607-87E6E4D9761F}"/>
                  </a:ext>
                </a:extLst>
              </p:cNvPr>
              <p:cNvSpPr txBox="1"/>
              <p:nvPr/>
            </p:nvSpPr>
            <p:spPr>
              <a:xfrm>
                <a:off x="449989" y="5863597"/>
                <a:ext cx="4463161" cy="6617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E9D141B-8EE6-1795-8607-87E6E4D976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63597"/>
                <a:ext cx="4463161" cy="661747"/>
              </a:xfrm>
              <a:prstGeom prst="rect">
                <a:avLst/>
              </a:prstGeom>
              <a:blipFill>
                <a:blip r:embed="rId5"/>
                <a:stretch>
                  <a:fillRect l="-2186" r="-2186" b="-92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3" name="yt_shape_10323"/>
          <p:cNvSpPr txBox="1"/>
          <p:nvPr/>
        </p:nvSpPr>
        <p:spPr>
          <a:xfrm>
            <a:off x="540119" y="2001547"/>
            <a:ext cx="11111999" cy="7793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）在对称轴上是否存在一点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，使以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为顶点的四边形为平行四边形？若存在，求出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点的坐标；若不存在，请说明理由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328" name="yt_shape_10328"/>
          <p:cNvSpPr txBox="1"/>
          <p:nvPr/>
        </p:nvSpPr>
        <p:spPr>
          <a:xfrm>
            <a:off x="540000" y="2986656"/>
            <a:ext cx="1461939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）存在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0329" name="yt_shape_10329"/>
          <p:cNvSpPr txBox="1"/>
          <p:nvPr/>
        </p:nvSpPr>
        <p:spPr>
          <a:xfrm>
            <a:off x="540000" y="3410572"/>
            <a:ext cx="9077806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为邻边可作平行四边形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，易求得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）；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yt_shape_10330">
            <a:extLst>
              <a:ext uri="{FF2B5EF4-FFF2-40B4-BE49-F238E27FC236}">
                <a16:creationId xmlns:a16="http://schemas.microsoft.com/office/drawing/2014/main" id="{AF81EB41-E8C2-FAF0-98BE-71598F18A8AE}"/>
              </a:ext>
            </a:extLst>
          </p:cNvPr>
          <p:cNvSpPr txBox="1"/>
          <p:nvPr/>
        </p:nvSpPr>
        <p:spPr>
          <a:xfrm>
            <a:off x="540119" y="3834487"/>
            <a:ext cx="9119484" cy="77938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为邻边可作平行四边形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，易求得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故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点的坐标为（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）或（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40D0276-182C-5C44-A490-34BB68318536}"/>
              </a:ext>
            </a:extLst>
          </p:cNvPr>
          <p:cNvSpPr txBox="1"/>
          <p:nvPr/>
        </p:nvSpPr>
        <p:spPr>
          <a:xfrm>
            <a:off x="449989" y="2939850"/>
            <a:ext cx="16278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）存在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9101131-0096-F011-D3EF-A3B4C80A0CE5}"/>
              </a:ext>
            </a:extLst>
          </p:cNvPr>
          <p:cNvSpPr txBox="1"/>
          <p:nvPr/>
        </p:nvSpPr>
        <p:spPr>
          <a:xfrm>
            <a:off x="449989" y="3363766"/>
            <a:ext cx="9170098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为邻边可作平行四边形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，易求得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6700760-B854-B1CB-1D91-2022D07DDD24}"/>
              </a:ext>
            </a:extLst>
          </p:cNvPr>
          <p:cNvSpPr txBox="1"/>
          <p:nvPr/>
        </p:nvSpPr>
        <p:spPr>
          <a:xfrm>
            <a:off x="450108" y="3787682"/>
            <a:ext cx="921137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为邻边可作平行四边形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，易求得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69BBB87-8721-9CD2-4276-872E76197322}"/>
              </a:ext>
            </a:extLst>
          </p:cNvPr>
          <p:cNvSpPr txBox="1"/>
          <p:nvPr/>
        </p:nvSpPr>
        <p:spPr>
          <a:xfrm>
            <a:off x="450108" y="4190017"/>
            <a:ext cx="5928423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故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点的坐标为（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）或（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yt_shape_10322">
            <a:extLst>
              <a:ext uri="{FF2B5EF4-FFF2-40B4-BE49-F238E27FC236}">
                <a16:creationId xmlns:a16="http://schemas.microsoft.com/office/drawing/2014/main" id="{4DEE1B35-69D7-5B93-74D0-ED64A5D6217F}"/>
              </a:ext>
            </a:extLst>
          </p:cNvPr>
          <p:cNvSpPr txBox="1"/>
          <p:nvPr/>
        </p:nvSpPr>
        <p:spPr>
          <a:xfrm>
            <a:off x="505823" y="823696"/>
            <a:ext cx="384720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）求出抛物线的对称轴；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7F0A7F1-E7F9-7325-55A8-F3809704B1F1}"/>
              </a:ext>
            </a:extLst>
          </p:cNvPr>
          <p:cNvSpPr txBox="1"/>
          <p:nvPr/>
        </p:nvSpPr>
        <p:spPr>
          <a:xfrm>
            <a:off x="400672" y="1382374"/>
            <a:ext cx="4353623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）抛物线的对称轴为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2" name="yt_shape_10252"/>
          <p:cNvSpPr txBox="1"/>
          <p:nvPr/>
        </p:nvSpPr>
        <p:spPr>
          <a:xfrm>
            <a:off x="540000" y="900000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251" name="yt_image_10251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4" name="yt_shape_10254"/>
          <p:cNvSpPr txBox="1"/>
          <p:nvPr/>
        </p:nvSpPr>
        <p:spPr>
          <a:xfrm>
            <a:off x="540000" y="1603297"/>
            <a:ext cx="6668492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的图象与性质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55" name="yt_shape_10255"/>
              <p:cNvSpPr txBox="1"/>
              <p:nvPr/>
            </p:nvSpPr>
            <p:spPr>
              <a:xfrm>
                <a:off x="540000" y="2107607"/>
                <a:ext cx="663483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的对称轴是直线（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　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255" name="yt_shape_10255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07607"/>
                <a:ext cx="6634830" cy="638893"/>
              </a:xfrm>
              <a:prstGeom prst="rect">
                <a:avLst/>
              </a:prstGeom>
              <a:blipFill>
                <a:blip r:embed="rId3"/>
                <a:stretch>
                  <a:fillRect l="-2849" r="-183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57" name="yt_table_10257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61668230"/>
                  </p:ext>
                </p:extLst>
              </p:nvPr>
            </p:nvGraphicFramePr>
            <p:xfrm>
              <a:off x="540000" y="2797288"/>
              <a:ext cx="4148456" cy="1057085"/>
            </p:xfrm>
            <a:graphic>
              <a:graphicData uri="http://schemas.openxmlformats.org/drawingml/2006/table">
                <a:tbl>
                  <a:tblPr/>
                  <a:tblGrid>
                    <a:gridCol w="2692718">
                      <a:extLst>
                        <a:ext uri="{9D8B030D-6E8A-4147-A177-3AD203B41FA5}">
                          <a16:colId xmlns:a16="http://schemas.microsoft.com/office/drawing/2014/main" val="10038"/>
                        </a:ext>
                      </a:extLst>
                    </a:gridCol>
                    <a:gridCol w="1455738">
                      <a:extLst>
                        <a:ext uri="{9D8B030D-6E8A-4147-A177-3AD203B41FA5}">
                          <a16:colId xmlns:a16="http://schemas.microsoft.com/office/drawing/2014/main" val="1003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8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0257" name="yt_table_10257" descr="{&quot;rangeId&quot;:4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61668230"/>
                  </p:ext>
                </p:extLst>
              </p:nvPr>
            </p:nvGraphicFramePr>
            <p:xfrm>
              <a:off x="540000" y="2797288"/>
              <a:ext cx="4148456" cy="1057085"/>
            </p:xfrm>
            <a:graphic>
              <a:graphicData uri="http://schemas.openxmlformats.org/drawingml/2006/table">
                <a:tbl>
                  <a:tblPr/>
                  <a:tblGrid>
                    <a:gridCol w="2692718">
                      <a:extLst>
                        <a:ext uri="{9D8B030D-6E8A-4147-A177-3AD203B41FA5}">
                          <a16:colId xmlns:a16="http://schemas.microsoft.com/office/drawing/2014/main" val="10038"/>
                        </a:ext>
                      </a:extLst>
                    </a:gridCol>
                    <a:gridCol w="1455738">
                      <a:extLst>
                        <a:ext uri="{9D8B030D-6E8A-4147-A177-3AD203B41FA5}">
                          <a16:colId xmlns:a16="http://schemas.microsoft.com/office/drawing/2014/main" val="10039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7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5356" t="-7428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4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58" name="yt_shape_10258"/>
              <p:cNvSpPr txBox="1"/>
              <p:nvPr/>
            </p:nvSpPr>
            <p:spPr>
              <a:xfrm>
                <a:off x="540000" y="3904928"/>
                <a:ext cx="9422451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关于二次函数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的图象，下列说法正确的是（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　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258" name="yt_shape_10258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04928"/>
                <a:ext cx="9422451" cy="638893"/>
              </a:xfrm>
              <a:prstGeom prst="rect">
                <a:avLst/>
              </a:prstGeom>
              <a:blipFill>
                <a:blip r:embed="rId5"/>
                <a:stretch>
                  <a:fillRect l="-2006" r="-1036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260" name="yt_table_1026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2299096"/>
              </p:ext>
            </p:extLst>
          </p:nvPr>
        </p:nvGraphicFramePr>
        <p:xfrm>
          <a:off x="540000" y="4594609"/>
          <a:ext cx="3589338" cy="1901952"/>
        </p:xfrm>
        <a:graphic>
          <a:graphicData uri="http://schemas.openxmlformats.org/drawingml/2006/table">
            <a:tbl>
              <a:tblPr/>
              <a:tblGrid>
                <a:gridCol w="3589338">
                  <a:extLst>
                    <a:ext uri="{9D8B030D-6E8A-4147-A177-3AD203B41FA5}">
                      <a16:colId xmlns:a16="http://schemas.microsoft.com/office/drawing/2014/main" val="100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是中心对称图形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开口向上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对称轴是直线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最高点是（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2"/>
                  </a:ext>
                </a:extLst>
              </a:tr>
            </a:tbl>
          </a:graphicData>
        </a:graphic>
      </p:graphicFrame>
      <p:pic>
        <p:nvPicPr>
          <p:cNvPr id="3" name="yt_shape_1697707532038">
            <a:extLst>
              <a:ext uri="{FF2B5EF4-FFF2-40B4-BE49-F238E27FC236}">
                <a16:creationId xmlns:a16="http://schemas.microsoft.com/office/drawing/2014/main" id="{EE92753B-3A0A-3E08-7267-6CC75383B5B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497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6992CB-34E7-9D9E-DAC6-871C59945DED}"/>
              </a:ext>
            </a:extLst>
          </p:cNvPr>
          <p:cNvSpPr txBox="1"/>
          <p:nvPr/>
        </p:nvSpPr>
        <p:spPr>
          <a:xfrm>
            <a:off x="6207852" y="2060801"/>
            <a:ext cx="383285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957F9C-BD6D-FDF9-6294-7241E150DC0C}"/>
              </a:ext>
            </a:extLst>
          </p:cNvPr>
          <p:cNvSpPr txBox="1"/>
          <p:nvPr/>
        </p:nvSpPr>
        <p:spPr>
          <a:xfrm>
            <a:off x="8951051" y="3858122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2" name="yt_shape_10262"/>
          <p:cNvSpPr txBox="1"/>
          <p:nvPr/>
        </p:nvSpPr>
        <p:spPr>
          <a:xfrm>
            <a:off x="540119" y="100779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（沈阳市中考）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在平面直角坐标系中，二次函数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的图象可能是（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pic>
        <p:nvPicPr>
          <p:cNvPr id="10263" name="yt_image_10263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2218" y="2126457"/>
            <a:ext cx="4727563" cy="11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5" name="yt_shape_10265"/>
          <p:cNvSpPr txBox="1"/>
          <p:nvPr/>
        </p:nvSpPr>
        <p:spPr>
          <a:xfrm>
            <a:off x="540119" y="333370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的增大而增大，则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266" name="yt_table_1026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7935516"/>
              </p:ext>
            </p:extLst>
          </p:nvPr>
        </p:nvGraphicFramePr>
        <p:xfrm>
          <a:off x="540000" y="4300001"/>
          <a:ext cx="3913506" cy="95097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4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4"/>
                  </a:ext>
                </a:extLst>
              </a:tr>
            </a:tbl>
          </a:graphicData>
        </a:graphic>
      </p:graphicFrame>
      <p:sp>
        <p:nvSpPr>
          <p:cNvPr id="10268" name="yt_shape_10268"/>
          <p:cNvSpPr txBox="1"/>
          <p:nvPr/>
        </p:nvSpPr>
        <p:spPr>
          <a:xfrm>
            <a:off x="540119" y="530155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如果二次函数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有最大值，那么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时，函数的最大值是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D03FC04-8E98-872F-FA86-B08D1631F86E}"/>
              </a:ext>
            </a:extLst>
          </p:cNvPr>
          <p:cNvSpPr txBox="1"/>
          <p:nvPr/>
        </p:nvSpPr>
        <p:spPr>
          <a:xfrm>
            <a:off x="1059708" y="143648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001ABF3-09C7-8A61-DDE2-C1405E5E5B36}"/>
              </a:ext>
            </a:extLst>
          </p:cNvPr>
          <p:cNvSpPr txBox="1"/>
          <p:nvPr/>
        </p:nvSpPr>
        <p:spPr>
          <a:xfrm>
            <a:off x="1059708" y="3762388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8F1BBF-3E80-49A9-CC3B-F2BC69D2FCFC}"/>
              </a:ext>
            </a:extLst>
          </p:cNvPr>
          <p:cNvSpPr txBox="1"/>
          <p:nvPr/>
        </p:nvSpPr>
        <p:spPr>
          <a:xfrm>
            <a:off x="6993782" y="5254749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2815FF-A008-38EF-1921-E6F7F768A019}"/>
              </a:ext>
            </a:extLst>
          </p:cNvPr>
          <p:cNvSpPr txBox="1"/>
          <p:nvPr/>
        </p:nvSpPr>
        <p:spPr>
          <a:xfrm>
            <a:off x="9109921" y="5254749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0218A6B-F074-30EF-5E29-82CBF016D1F7}"/>
              </a:ext>
            </a:extLst>
          </p:cNvPr>
          <p:cNvSpPr txBox="1"/>
          <p:nvPr/>
        </p:nvSpPr>
        <p:spPr>
          <a:xfrm>
            <a:off x="1974108" y="5730237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9" name="yt_shape_10269"/>
          <p:cNvSpPr txBox="1"/>
          <p:nvPr/>
        </p:nvSpPr>
        <p:spPr>
          <a:xfrm>
            <a:off x="540119" y="267454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图象上的两点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的大小关系是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平行于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轴的直线与抛物线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的一个交点为（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），则另一个交点为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F943567-E43B-E7D3-B3AB-BF748FDD506F}"/>
              </a:ext>
            </a:extLst>
          </p:cNvPr>
          <p:cNvSpPr txBox="1"/>
          <p:nvPr/>
        </p:nvSpPr>
        <p:spPr>
          <a:xfrm>
            <a:off x="3361583" y="310322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CCDBC25-8C19-AAFF-C632-A7EF8FB16CB8}"/>
              </a:ext>
            </a:extLst>
          </p:cNvPr>
          <p:cNvSpPr txBox="1"/>
          <p:nvPr/>
        </p:nvSpPr>
        <p:spPr>
          <a:xfrm>
            <a:off x="1059708" y="4054202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1" name="yt_shape_10271"/>
          <p:cNvSpPr txBox="1"/>
          <p:nvPr/>
        </p:nvSpPr>
        <p:spPr>
          <a:xfrm>
            <a:off x="540000" y="939006"/>
            <a:ext cx="719748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之间的平移</a:t>
            </a:r>
          </a:p>
        </p:txBody>
      </p:sp>
      <p:sp>
        <p:nvSpPr>
          <p:cNvPr id="10272" name="yt_shape_10272"/>
          <p:cNvSpPr txBox="1"/>
          <p:nvPr/>
        </p:nvSpPr>
        <p:spPr>
          <a:xfrm>
            <a:off x="540119" y="144331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（兰州市中考）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个单位长度，得到新抛物线的表达式为（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273" name="yt_table_1027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1731076"/>
              </p:ext>
            </p:extLst>
          </p:nvPr>
        </p:nvGraphicFramePr>
        <p:xfrm>
          <a:off x="540000" y="2409611"/>
          <a:ext cx="6332856" cy="950976"/>
        </p:xfrm>
        <a:graphic>
          <a:graphicData uri="http://schemas.openxmlformats.org/drawingml/2006/table">
            <a:tbl>
              <a:tblPr/>
              <a:tblGrid>
                <a:gridCol w="4165918">
                  <a:extLst>
                    <a:ext uri="{9D8B030D-6E8A-4147-A177-3AD203B41FA5}">
                      <a16:colId xmlns:a16="http://schemas.microsoft.com/office/drawing/2014/main" val="10043"/>
                    </a:ext>
                  </a:extLst>
                </a:gridCol>
                <a:gridCol w="2166938">
                  <a:extLst>
                    <a:ext uri="{9D8B030D-6E8A-4147-A177-3AD203B41FA5}">
                      <a16:colId xmlns:a16="http://schemas.microsoft.com/office/drawing/2014/main" val="100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6"/>
                  </a:ext>
                </a:extLst>
              </a:tr>
            </a:tbl>
          </a:graphicData>
        </a:graphic>
      </p:graphicFrame>
      <p:sp>
        <p:nvSpPr>
          <p:cNvPr id="10275" name="yt_shape_10275"/>
          <p:cNvSpPr txBox="1"/>
          <p:nvPr/>
        </p:nvSpPr>
        <p:spPr>
          <a:xfrm>
            <a:off x="540119" y="3411165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将抛物线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平移得到抛物线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，则这个平移过程正确的是（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276" name="yt_table_1027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30437"/>
              </p:ext>
            </p:extLst>
          </p:nvPr>
        </p:nvGraphicFramePr>
        <p:xfrm>
          <a:off x="540000" y="4377460"/>
          <a:ext cx="3159125" cy="1901952"/>
        </p:xfrm>
        <a:graphic>
          <a:graphicData uri="http://schemas.openxmlformats.org/drawingml/2006/table">
            <a:tbl>
              <a:tblPr/>
              <a:tblGrid>
                <a:gridCol w="3159125">
                  <a:extLst>
                    <a:ext uri="{9D8B030D-6E8A-4147-A177-3AD203B41FA5}">
                      <a16:colId xmlns:a16="http://schemas.microsoft.com/office/drawing/2014/main" val="100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向左平移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向右平移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向上平移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向下平移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0"/>
                  </a:ext>
                </a:extLst>
              </a:tr>
            </a:tbl>
          </a:graphicData>
        </a:graphic>
      </p:graphicFrame>
      <p:pic>
        <p:nvPicPr>
          <p:cNvPr id="3" name="yt_shape_1697707532196">
            <a:extLst>
              <a:ext uri="{FF2B5EF4-FFF2-40B4-BE49-F238E27FC236}">
                <a16:creationId xmlns:a16="http://schemas.microsoft.com/office/drawing/2014/main" id="{CF0CF962-B366-5DB9-BA3B-FF0B13ABB0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8068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2D621E-D5BA-3E75-03E2-3CB608EAE067}"/>
              </a:ext>
            </a:extLst>
          </p:cNvPr>
          <p:cNvSpPr txBox="1"/>
          <p:nvPr/>
        </p:nvSpPr>
        <p:spPr>
          <a:xfrm>
            <a:off x="1364508" y="1871998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9DD357-21F4-BB06-BF55-57BD7420B4F6}"/>
              </a:ext>
            </a:extLst>
          </p:cNvPr>
          <p:cNvSpPr txBox="1"/>
          <p:nvPr/>
        </p:nvSpPr>
        <p:spPr>
          <a:xfrm>
            <a:off x="1059708" y="3839847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8" name="yt_shape_10278"/>
          <p:cNvSpPr txBox="1"/>
          <p:nvPr/>
        </p:nvSpPr>
        <p:spPr>
          <a:xfrm>
            <a:off x="540119" y="1691034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关于函数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的图象，下列说法正确的是（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279" name="yt_table_1027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4147527"/>
              </p:ext>
            </p:extLst>
          </p:nvPr>
        </p:nvGraphicFramePr>
        <p:xfrm>
          <a:off x="540000" y="2657329"/>
          <a:ext cx="6336030" cy="950976"/>
        </p:xfrm>
        <a:graphic>
          <a:graphicData uri="http://schemas.openxmlformats.org/drawingml/2006/table">
            <a:tbl>
              <a:tblPr/>
              <a:tblGrid>
                <a:gridCol w="3634105">
                  <a:extLst>
                    <a:ext uri="{9D8B030D-6E8A-4147-A177-3AD203B41FA5}">
                      <a16:colId xmlns:a16="http://schemas.microsoft.com/office/drawing/2014/main" val="10046"/>
                    </a:ext>
                  </a:extLst>
                </a:gridCol>
                <a:gridCol w="2701925">
                  <a:extLst>
                    <a:ext uri="{9D8B030D-6E8A-4147-A177-3AD203B41FA5}">
                      <a16:colId xmlns:a16="http://schemas.microsoft.com/office/drawing/2014/main" val="100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顶点坐标相同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对称轴相同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最低点相同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图象形状相同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2"/>
                  </a:ext>
                </a:extLst>
              </a:tr>
            </a:tbl>
          </a:graphicData>
        </a:graphic>
      </p:graphicFrame>
      <p:sp>
        <p:nvSpPr>
          <p:cNvPr id="10281" name="yt_shape_10281"/>
          <p:cNvSpPr txBox="1"/>
          <p:nvPr/>
        </p:nvSpPr>
        <p:spPr>
          <a:xfrm>
            <a:off x="540119" y="36588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向右平移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个单位得到抛物线的表达式是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1353766-9170-1D1B-A8F7-3C19A05AFDD6}"/>
              </a:ext>
            </a:extLst>
          </p:cNvPr>
          <p:cNvSpPr txBox="1"/>
          <p:nvPr/>
        </p:nvSpPr>
        <p:spPr>
          <a:xfrm>
            <a:off x="1059708" y="2119716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9722EE-12EA-E5F0-4BDE-0A23C4377503}"/>
              </a:ext>
            </a:extLst>
          </p:cNvPr>
          <p:cNvSpPr txBox="1"/>
          <p:nvPr/>
        </p:nvSpPr>
        <p:spPr>
          <a:xfrm>
            <a:off x="9573279" y="3584330"/>
            <a:ext cx="1821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FE893D-9F93-1962-8478-FB4E48B8E2A2}"/>
              </a:ext>
            </a:extLst>
          </p:cNvPr>
          <p:cNvSpPr txBox="1"/>
          <p:nvPr/>
        </p:nvSpPr>
        <p:spPr>
          <a:xfrm>
            <a:off x="450108" y="4087565"/>
            <a:ext cx="73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3" name="yt_shape_10283"/>
          <p:cNvSpPr txBox="1"/>
          <p:nvPr/>
        </p:nvSpPr>
        <p:spPr>
          <a:xfrm>
            <a:off x="540000" y="2380921"/>
            <a:ext cx="9667711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解：图象如图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的对称轴是直线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，顶点坐标为（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）；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的对称轴是直线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顶点坐标为（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）；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的对称轴是直线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顶点坐标为（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10284" name="yt_image_1028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42527" y="3052059"/>
            <a:ext cx="2414597" cy="180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DE4382A-860D-2C43-A050-AFFB6744F940}"/>
              </a:ext>
            </a:extLst>
          </p:cNvPr>
          <p:cNvSpPr txBox="1"/>
          <p:nvPr/>
        </p:nvSpPr>
        <p:spPr>
          <a:xfrm>
            <a:off x="449989" y="2334115"/>
            <a:ext cx="9754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解：图象如图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抛物线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的对称轴是直线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，顶点坐标为（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D39482D-31FE-7345-F3A5-C7240C95DBEB}"/>
              </a:ext>
            </a:extLst>
          </p:cNvPr>
          <p:cNvSpPr txBox="1"/>
          <p:nvPr/>
        </p:nvSpPr>
        <p:spPr>
          <a:xfrm>
            <a:off x="449989" y="2809603"/>
            <a:ext cx="6172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抛物线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的对称轴是直线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62CEB6-9DA3-DE63-D0EF-587240F5FACD}"/>
              </a:ext>
            </a:extLst>
          </p:cNvPr>
          <p:cNvSpPr txBox="1"/>
          <p:nvPr/>
        </p:nvSpPr>
        <p:spPr>
          <a:xfrm>
            <a:off x="449989" y="3285091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顶点坐标为（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D247DDF-E262-5843-46D6-FB9197B73979}"/>
              </a:ext>
            </a:extLst>
          </p:cNvPr>
          <p:cNvSpPr txBox="1"/>
          <p:nvPr/>
        </p:nvSpPr>
        <p:spPr>
          <a:xfrm>
            <a:off x="449989" y="3760579"/>
            <a:ext cx="5868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抛物线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的对称轴是直线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1508CD8-2AF0-CE87-6D77-09DEE1E2BDC6}"/>
              </a:ext>
            </a:extLst>
          </p:cNvPr>
          <p:cNvSpPr txBox="1"/>
          <p:nvPr/>
        </p:nvSpPr>
        <p:spPr>
          <a:xfrm>
            <a:off x="449989" y="4236067"/>
            <a:ext cx="2999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顶点坐标为（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0282">
            <a:extLst>
              <a:ext uri="{FF2B5EF4-FFF2-40B4-BE49-F238E27FC236}">
                <a16:creationId xmlns:a16="http://schemas.microsoft.com/office/drawing/2014/main" id="{7B3D9129-49C4-AA70-A8B4-547E43C8F750}"/>
              </a:ext>
            </a:extLst>
          </p:cNvPr>
          <p:cNvSpPr txBox="1"/>
          <p:nvPr/>
        </p:nvSpPr>
        <p:spPr>
          <a:xfrm>
            <a:off x="540119" y="132343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在同一平面直角坐标系中，画出函数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的图象，并写出对称轴及顶点坐标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8" name="yt_shape_10288"/>
          <p:cNvSpPr txBox="1"/>
          <p:nvPr/>
        </p:nvSpPr>
        <p:spPr>
          <a:xfrm>
            <a:off x="540119" y="31546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已知在二次函数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的图象上，当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的增大而增大，则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996190-B8B3-210A-FB85-B0C2526A639E}"/>
              </a:ext>
            </a:extLst>
          </p:cNvPr>
          <p:cNvSpPr txBox="1"/>
          <p:nvPr/>
        </p:nvSpPr>
        <p:spPr>
          <a:xfrm>
            <a:off x="2278908" y="35833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0287">
            <a:extLst>
              <a:ext uri="{FF2B5EF4-FFF2-40B4-BE49-F238E27FC236}">
                <a16:creationId xmlns:a16="http://schemas.microsoft.com/office/drawing/2014/main" id="{D07464DF-85B2-1D0C-C95C-C569CB97358F}"/>
              </a:ext>
            </a:extLst>
          </p:cNvPr>
          <p:cNvSpPr txBox="1"/>
          <p:nvPr/>
        </p:nvSpPr>
        <p:spPr>
          <a:xfrm>
            <a:off x="540000" y="2564904"/>
            <a:ext cx="537006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二次函数增减性相关的易错</a:t>
            </a:r>
          </a:p>
        </p:txBody>
      </p:sp>
      <p:pic>
        <p:nvPicPr>
          <p:cNvPr id="4" name="yt_shape_1697707532291">
            <a:extLst>
              <a:ext uri="{FF2B5EF4-FFF2-40B4-BE49-F238E27FC236}">
                <a16:creationId xmlns:a16="http://schemas.microsoft.com/office/drawing/2014/main" id="{A7CFF422-D9E0-A950-974E-9AC5DBC5C3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06581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0" name="yt_shape_10290"/>
          <p:cNvSpPr txBox="1"/>
          <p:nvPr/>
        </p:nvSpPr>
        <p:spPr>
          <a:xfrm>
            <a:off x="540000" y="992452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289" name="yt_image_10289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92452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92" name="yt_shape_10292"/>
          <p:cNvSpPr txBox="1"/>
          <p:nvPr/>
        </p:nvSpPr>
        <p:spPr>
          <a:xfrm>
            <a:off x="540119" y="1684321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（烟台市中考）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在同一直角坐标系中，一次函数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的图象大致为（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pic>
        <p:nvPicPr>
          <p:cNvPr id="10293" name="yt_image_10293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1823" y="2802980"/>
            <a:ext cx="4928353" cy="1455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95" name="yt_shape_10295"/>
          <p:cNvSpPr txBox="1"/>
          <p:nvPr/>
        </p:nvSpPr>
        <p:spPr>
          <a:xfrm>
            <a:off x="540119" y="430848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（菏泽市中考）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的图象是抛物线，若抛物线不动，把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个单位，那么在新坐标系下抛物线的表达式为（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296" name="yt_table_1029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7240004"/>
              </p:ext>
            </p:extLst>
          </p:nvPr>
        </p:nvGraphicFramePr>
        <p:xfrm>
          <a:off x="540000" y="5274781"/>
          <a:ext cx="5850256" cy="950976"/>
        </p:xfrm>
        <a:graphic>
          <a:graphicData uri="http://schemas.openxmlformats.org/drawingml/2006/table">
            <a:tbl>
              <a:tblPr/>
              <a:tblGrid>
                <a:gridCol w="3683318">
                  <a:extLst>
                    <a:ext uri="{9D8B030D-6E8A-4147-A177-3AD203B41FA5}">
                      <a16:colId xmlns:a16="http://schemas.microsoft.com/office/drawing/2014/main" val="10048"/>
                    </a:ext>
                  </a:extLst>
                </a:gridCol>
                <a:gridCol w="2166938">
                  <a:extLst>
                    <a:ext uri="{9D8B030D-6E8A-4147-A177-3AD203B41FA5}">
                      <a16:colId xmlns:a16="http://schemas.microsoft.com/office/drawing/2014/main" val="100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DBC3E2B-C62D-4D56-AED2-36AEEC9D6D8D}"/>
              </a:ext>
            </a:extLst>
          </p:cNvPr>
          <p:cNvSpPr txBox="1"/>
          <p:nvPr/>
        </p:nvSpPr>
        <p:spPr>
          <a:xfrm>
            <a:off x="3429846" y="2113003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970A9B0-7636-A2CB-C98D-853E32898D3D}"/>
              </a:ext>
            </a:extLst>
          </p:cNvPr>
          <p:cNvSpPr txBox="1"/>
          <p:nvPr/>
        </p:nvSpPr>
        <p:spPr>
          <a:xfrm>
            <a:off x="6850907" y="4737168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2323</Words>
  <Application>Microsoft Office PowerPoint</Application>
  <PresentationFormat>宽屏</PresentationFormat>
  <Paragraphs>157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45</cp:revision>
  <dcterms:created xsi:type="dcterms:W3CDTF">2023-05-05T05:33:04Z</dcterms:created>
  <dcterms:modified xsi:type="dcterms:W3CDTF">2023-10-21T09:50:03Z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