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81" r:id="rId4"/>
    <p:sldId id="365" r:id="rId5"/>
    <p:sldId id="366" r:id="rId6"/>
    <p:sldId id="367" r:id="rId7"/>
    <p:sldId id="368" r:id="rId8"/>
    <p:sldId id="369" r:id="rId9"/>
    <p:sldId id="385" r:id="rId10"/>
    <p:sldId id="370" r:id="rId11"/>
    <p:sldId id="378" r:id="rId12"/>
    <p:sldId id="372" r:id="rId13"/>
    <p:sldId id="256" r:id="rId14"/>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image" Target="../media/image24.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bin"/><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image" Target="../media/image4.bin"/><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bin"/><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1.bin"/><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bin"/><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bin"/></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6.png"/><Relationship Id="rId2" Type="http://schemas.openxmlformats.org/officeDocument/2006/relationships/image" Target="../media/image170.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2685" name="yt_shape_12685"/>
          <p:cNvSpPr txBox="1"/>
          <p:nvPr/>
        </p:nvSpPr>
        <p:spPr>
          <a:xfrm>
            <a:off x="540000" y="1054209"/>
            <a:ext cx="6110647"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直线与圆有交点：连半径，证垂直</a:t>
            </a:r>
          </a:p>
        </p:txBody>
      </p:sp>
      <p:sp>
        <p:nvSpPr>
          <p:cNvPr id="12686" name="yt_shape_12686"/>
          <p:cNvSpPr txBox="1"/>
          <p:nvPr/>
        </p:nvSpPr>
        <p:spPr>
          <a:xfrm>
            <a:off x="540119" y="1558519"/>
            <a:ext cx="11111999" cy="1461481"/>
          </a:xfrm>
          <a:prstGeom prst="rect">
            <a:avLst/>
          </a:prstGeom>
          <a:ln>
            <a:solidFill>
              <a:srgbClr val="000000"/>
            </a:solidFill>
          </a:ln>
        </p:spPr>
        <p:txBody>
          <a:bodyPr vert="horz" wrap="square" lIns="72000" tIns="0" rIns="72000" bIns="7200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【方法点拨】</a:t>
            </a:r>
            <a:r>
              <a:rPr lang="zh-CN" altLang="zh-CN" sz="2400" b="0" i="0" u="none">
                <a:solidFill>
                  <a:srgbClr val="000000"/>
                </a:solidFill>
                <a:effectLst/>
                <a:latin typeface="白正" pitchFamily="24"/>
                <a:ea typeface="楷体" pitchFamily="24"/>
                <a:cs typeface="宋体" pitchFamily="24"/>
              </a:rPr>
              <a:t>直线过圆上某一点，证明直线是圆的切线时，只需</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楷体" pitchFamily="24"/>
                <a:cs typeface="宋体" pitchFamily="24"/>
              </a:rPr>
              <a:t>连半径，证垂直，得切线</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楷体" pitchFamily="24"/>
                <a:cs typeface="宋体" pitchFamily="24"/>
              </a:rPr>
              <a:t>证垂直</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楷体" pitchFamily="24"/>
                <a:cs typeface="宋体" pitchFamily="24"/>
              </a:rPr>
              <a:t>时通常利用圆中的关系得到</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白正" pitchFamily="24"/>
                <a:ea typeface="楷体" pitchFamily="24"/>
                <a:cs typeface="宋体" pitchFamily="24"/>
              </a:rPr>
              <a:t>的角，如直径所对的圆周角等于</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白正" pitchFamily="24"/>
                <a:ea typeface="楷体" pitchFamily="24"/>
                <a:cs typeface="宋体" pitchFamily="24"/>
              </a:rPr>
              <a:t>等</a:t>
            </a:r>
            <a:r>
              <a:rPr lang="en-US" altLang="zh-CN" sz="2400" b="0" i="0" u="none">
                <a:solidFill>
                  <a:srgbClr val="000000"/>
                </a:solidFill>
                <a:effectLst/>
                <a:latin typeface="Times New Roman" pitchFamily="24"/>
                <a:ea typeface="Times New Roman" pitchFamily="24"/>
                <a:cs typeface="宋体" pitchFamily="24"/>
              </a:rPr>
              <a:t>.</a:t>
            </a:r>
          </a:p>
        </p:txBody>
      </p:sp>
      <p:pic>
        <p:nvPicPr>
          <p:cNvPr id="3" name="yt_shape_1697707792213">
            <a:extLst>
              <a:ext uri="{FF2B5EF4-FFF2-40B4-BE49-F238E27FC236}">
                <a16:creationId xmlns:a16="http://schemas.microsoft.com/office/drawing/2014/main" id="{FA0E1852-5F94-8535-97A5-8268297D08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095587"/>
            <a:ext cx="1174942" cy="36638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50" name="yt_shape_12750"/>
          <p:cNvSpPr txBox="1"/>
          <p:nvPr/>
        </p:nvSpPr>
        <p:spPr>
          <a:xfrm>
            <a:off x="540000" y="2034239"/>
            <a:ext cx="5196935" cy="4269567"/>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证明：连结</a:t>
            </a:r>
            <a:r>
              <a:rPr lang="en-US" altLang="zh-CN" sz="2400" b="0" i="1" u="none" dirty="0">
                <a:solidFill>
                  <a:srgbClr val="FF0000">
                    <a:alpha val="0"/>
                  </a:srgbClr>
                </a:solidFill>
                <a:effectLst/>
                <a:latin typeface="Times New Roman" pitchFamily="24"/>
                <a:ea typeface="Times New Roman" pitchFamily="24"/>
                <a:cs typeface="宋体" pitchFamily="24"/>
              </a:rPr>
              <a:t>OM</a:t>
            </a:r>
            <a:r>
              <a:rPr lang="zh-CN" altLang="zh-CN" sz="2400" b="0" i="0" u="none" dirty="0">
                <a:solidFill>
                  <a:srgbClr val="FF0000">
                    <a:alpha val="0"/>
                  </a:srgbClr>
                </a:solidFill>
                <a:effectLst/>
                <a:latin typeface="白正" pitchFamily="24"/>
                <a:ea typeface="黑体"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过点</a:t>
            </a:r>
            <a:r>
              <a:rPr lang="en-US" altLang="zh-CN" sz="2400" b="0" i="1" u="none" dirty="0">
                <a:solidFill>
                  <a:srgbClr val="FF0000">
                    <a:alpha val="0"/>
                  </a:srgbClr>
                </a:solidFill>
                <a:effectLst/>
                <a:latin typeface="Times New Roman" pitchFamily="24"/>
                <a:ea typeface="Times New Roman" pitchFamily="24"/>
                <a:cs typeface="宋体" pitchFamily="24"/>
              </a:rPr>
              <a:t>O</a:t>
            </a:r>
            <a:r>
              <a:rPr lang="zh-CN" altLang="zh-CN" sz="2400" b="0" i="0" u="none" dirty="0">
                <a:solidFill>
                  <a:srgbClr val="FF0000">
                    <a:alpha val="0"/>
                  </a:srgbClr>
                </a:solidFill>
                <a:effectLst/>
                <a:latin typeface="白正" pitchFamily="24"/>
                <a:ea typeface="黑体" pitchFamily="24"/>
                <a:cs typeface="宋体" pitchFamily="24"/>
              </a:rPr>
              <a:t>作</a:t>
            </a:r>
            <a:r>
              <a:rPr lang="en-US" altLang="zh-CN" sz="2400" b="0" i="1" u="none" dirty="0">
                <a:solidFill>
                  <a:srgbClr val="FF0000">
                    <a:alpha val="0"/>
                  </a:srgbClr>
                </a:solidFill>
                <a:effectLst/>
                <a:latin typeface="Times New Roman" pitchFamily="24"/>
                <a:ea typeface="Times New Roman" pitchFamily="24"/>
                <a:cs typeface="宋体" pitchFamily="24"/>
              </a:rPr>
              <a:t>ON</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CD</a:t>
            </a:r>
            <a:r>
              <a:rPr lang="zh-CN" altLang="zh-CN" sz="2400" b="0" i="0" u="none" dirty="0">
                <a:solidFill>
                  <a:srgbClr val="FF0000">
                    <a:alpha val="0"/>
                  </a:srgbClr>
                </a:solidFill>
                <a:effectLst/>
                <a:latin typeface="白正" pitchFamily="24"/>
                <a:ea typeface="黑体" pitchFamily="24"/>
                <a:cs typeface="宋体" pitchFamily="24"/>
              </a:rPr>
              <a:t>于</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Times New Roman"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a:t>
            </a:r>
            <a:r>
              <a:rPr lang="zh-CN" altLang="zh-CN" sz="2400" b="0" i="0" u="none" dirty="0">
                <a:solidFill>
                  <a:srgbClr val="FF0000">
                    <a:alpha val="0"/>
                  </a:srgbClr>
                </a:solidFill>
                <a:effectLst/>
                <a:latin typeface="白正" pitchFamily="24"/>
                <a:ea typeface="黑体" pitchFamily="24"/>
                <a:cs typeface="宋体" pitchFamily="24"/>
              </a:rPr>
              <a:t>与</a:t>
            </a:r>
            <a:r>
              <a:rPr lang="en-US" altLang="zh-CN" sz="2400" b="0" i="1" u="none" dirty="0">
                <a:solidFill>
                  <a:srgbClr val="FF0000">
                    <a:alpha val="0"/>
                  </a:srgbClr>
                </a:solidFill>
                <a:effectLst/>
                <a:latin typeface="Times New Roman" pitchFamily="24"/>
                <a:ea typeface="Times New Roman" pitchFamily="24"/>
                <a:cs typeface="宋体" pitchFamily="24"/>
              </a:rPr>
              <a:t>BC</a:t>
            </a:r>
            <a:r>
              <a:rPr lang="zh-CN" altLang="zh-CN" sz="2400" b="0" i="0" u="none" dirty="0">
                <a:solidFill>
                  <a:srgbClr val="FF0000">
                    <a:alpha val="0"/>
                  </a:srgbClr>
                </a:solidFill>
                <a:effectLst/>
                <a:latin typeface="白正" pitchFamily="24"/>
                <a:ea typeface="黑体" pitchFamily="24"/>
                <a:cs typeface="宋体" pitchFamily="24"/>
              </a:rPr>
              <a:t>相切于</a:t>
            </a:r>
            <a:r>
              <a:rPr lang="en-US" altLang="zh-CN" sz="2400" b="0" i="1" u="none" dirty="0">
                <a:solidFill>
                  <a:srgbClr val="FF0000">
                    <a:alpha val="0"/>
                  </a:srgbClr>
                </a:solidFill>
                <a:effectLst/>
                <a:latin typeface="Times New Roman" pitchFamily="24"/>
                <a:ea typeface="Times New Roman" pitchFamily="24"/>
                <a:cs typeface="宋体" pitchFamily="24"/>
              </a:rPr>
              <a:t>M</a:t>
            </a:r>
            <a:r>
              <a:rPr lang="zh-CN" altLang="zh-CN" sz="2400" b="0" i="0" u="none" dirty="0">
                <a:solidFill>
                  <a:srgbClr val="FF0000">
                    <a:alpha val="0"/>
                  </a:srgbClr>
                </a:solidFill>
                <a:effectLst/>
                <a:latin typeface="白正" pitchFamily="24"/>
                <a:ea typeface="黑体"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OM</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BC</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白正" pitchFamily="24"/>
                <a:ea typeface="黑体" pitchFamily="24"/>
                <a:cs typeface="宋体" pitchFamily="24"/>
              </a:rPr>
              <a:t>在正方形</a:t>
            </a:r>
            <a:r>
              <a:rPr lang="en-US" altLang="zh-CN" sz="2400" b="0" i="1" u="none" dirty="0">
                <a:solidFill>
                  <a:srgbClr val="FF0000">
                    <a:alpha val="0"/>
                  </a:srgbClr>
                </a:solidFill>
                <a:effectLst/>
                <a:latin typeface="Times New Roman" pitchFamily="24"/>
                <a:ea typeface="Times New Roman" pitchFamily="24"/>
                <a:cs typeface="宋体" pitchFamily="24"/>
              </a:rPr>
              <a:t>ABCD</a:t>
            </a:r>
            <a:r>
              <a:rPr lang="zh-CN" altLang="zh-CN" sz="2400" b="0" i="0" u="none" dirty="0">
                <a:solidFill>
                  <a:srgbClr val="FF0000">
                    <a:alpha val="0"/>
                  </a:srgbClr>
                </a:solidFill>
                <a:effectLst/>
                <a:latin typeface="白正" pitchFamily="24"/>
                <a:ea typeface="黑体" pitchFamily="24"/>
                <a:cs typeface="宋体" pitchFamily="24"/>
              </a:rPr>
              <a:t>中，</a:t>
            </a:r>
            <a:r>
              <a:rPr lang="en-US" altLang="zh-CN" sz="2400" b="0" i="1" u="none" dirty="0">
                <a:solidFill>
                  <a:srgbClr val="FF0000">
                    <a:alpha val="0"/>
                  </a:srgbClr>
                </a:solidFill>
                <a:effectLst/>
                <a:latin typeface="Times New Roman" pitchFamily="24"/>
                <a:ea typeface="Times New Roman" pitchFamily="24"/>
                <a:cs typeface="宋体" pitchFamily="24"/>
              </a:rPr>
              <a:t>AC</a:t>
            </a:r>
            <a:r>
              <a:rPr lang="zh-CN" altLang="zh-CN" sz="2400" b="0" i="0" u="none" dirty="0">
                <a:solidFill>
                  <a:srgbClr val="FF0000">
                    <a:alpha val="0"/>
                  </a:srgbClr>
                </a:solidFill>
                <a:effectLst/>
                <a:latin typeface="白正" pitchFamily="24"/>
                <a:ea typeface="黑体" pitchFamily="24"/>
                <a:cs typeface="宋体" pitchFamily="24"/>
              </a:rPr>
              <a:t>平分</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BCD</a:t>
            </a:r>
            <a:r>
              <a:rPr lang="zh-CN" altLang="zh-CN" sz="2400" b="0" i="0" u="none" dirty="0">
                <a:solidFill>
                  <a:srgbClr val="FF0000">
                    <a:alpha val="0"/>
                  </a:srgbClr>
                </a:solidFill>
                <a:effectLst/>
                <a:latin typeface="白正" pitchFamily="24"/>
                <a:ea typeface="黑体"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又</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ON</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CD</a:t>
            </a: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OM</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BC</a:t>
            </a:r>
            <a:r>
              <a:rPr lang="zh-CN" altLang="zh-CN" sz="2400" b="0" i="0" u="none" dirty="0">
                <a:solidFill>
                  <a:srgbClr val="FF0000">
                    <a:alpha val="0"/>
                  </a:srgbClr>
                </a:solidFill>
                <a:effectLst/>
                <a:latin typeface="白正" pitchFamily="24"/>
                <a:ea typeface="黑体"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OM</a:t>
            </a:r>
            <a:r>
              <a:rPr lang="zh-CN" altLang="zh-CN" sz="2400" b="0" i="0" u="none" dirty="0">
                <a:solidFill>
                  <a:srgbClr val="FF0000">
                    <a:alpha val="0"/>
                  </a:srgbClr>
                </a:solidFill>
                <a:effectLst/>
                <a:latin typeface="白正"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ON</a:t>
            </a:r>
            <a:r>
              <a:rPr lang="zh-CN" altLang="zh-CN" sz="2400" b="0" i="0" u="none" dirty="0">
                <a:solidFill>
                  <a:srgbClr val="FF0000">
                    <a:alpha val="0"/>
                  </a:srgbClr>
                </a:solidFill>
                <a:effectLst/>
                <a:latin typeface="白正" pitchFamily="24"/>
                <a:ea typeface="黑体" pitchFamily="24"/>
                <a:cs typeface="宋体" pitchFamily="24"/>
              </a:rPr>
              <a:t>，</a:t>
            </a:r>
            <a:r>
              <a:rPr lang="zh-CN" altLang="zh-CN" sz="100" b="0" i="0" u="none" dirty="0">
                <a:noFill/>
                <a:effectLst/>
                <a:latin typeface="白正"/>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白正" pitchFamily="24"/>
                <a:ea typeface="黑体" pitchFamily="24"/>
                <a:cs typeface="宋体" pitchFamily="24"/>
              </a:rPr>
              <a:t>在</a:t>
            </a:r>
            <a:r>
              <a:rPr lang="en-US" altLang="zh-CN" sz="2400" b="0" i="0" u="none" dirty="0">
                <a:solidFill>
                  <a:srgbClr val="FF0000">
                    <a:alpha val="0"/>
                  </a:srgbClr>
                </a:solidFill>
                <a:effectLst/>
                <a:latin typeface="Times New Roman" pitchFamily="24"/>
                <a:ea typeface="Times New Roman" pitchFamily="24"/>
                <a:cs typeface="Times New Roman"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a:t>
            </a:r>
            <a:r>
              <a:rPr lang="zh-CN" altLang="zh-CN" sz="2400" b="0" i="0" u="none" dirty="0">
                <a:solidFill>
                  <a:srgbClr val="FF0000">
                    <a:alpha val="0"/>
                  </a:srgbClr>
                </a:solidFill>
                <a:effectLst/>
                <a:latin typeface="白正" pitchFamily="24"/>
                <a:ea typeface="黑体" pitchFamily="24"/>
                <a:cs typeface="宋体" pitchFamily="24"/>
              </a:rPr>
              <a:t>上，</a:t>
            </a:r>
            <a:r>
              <a:rPr lang="zh-CN" altLang="zh-CN" sz="100" b="0" i="0" u="none" dirty="0">
                <a:noFill/>
                <a:effectLst/>
                <a:latin typeface="白正"/>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CD</a:t>
            </a:r>
            <a:r>
              <a:rPr lang="zh-CN" altLang="zh-CN" sz="2400" b="0" i="0" u="none" dirty="0">
                <a:solidFill>
                  <a:srgbClr val="FF0000">
                    <a:alpha val="0"/>
                  </a:srgbClr>
                </a:solidFill>
                <a:effectLst/>
                <a:latin typeface="白正" pitchFamily="24"/>
                <a:ea typeface="黑体" pitchFamily="24"/>
                <a:cs typeface="宋体" pitchFamily="24"/>
              </a:rPr>
              <a:t>与</a:t>
            </a:r>
            <a:r>
              <a:rPr lang="en-US" altLang="zh-CN" sz="2400" b="0" i="0" u="none" dirty="0">
                <a:solidFill>
                  <a:srgbClr val="FF0000">
                    <a:alpha val="0"/>
                  </a:srgbClr>
                </a:solidFill>
                <a:effectLst/>
                <a:latin typeface="Times New Roman" pitchFamily="24"/>
                <a:ea typeface="Times New Roman" pitchFamily="24"/>
                <a:cs typeface="Times New Roman"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O</a:t>
            </a:r>
            <a:r>
              <a:rPr lang="zh-CN" altLang="zh-CN" sz="2400" b="0" i="0" u="none" dirty="0">
                <a:solidFill>
                  <a:srgbClr val="FF0000">
                    <a:alpha val="0"/>
                  </a:srgbClr>
                </a:solidFill>
                <a:effectLst/>
                <a:latin typeface="白正" pitchFamily="24"/>
                <a:ea typeface="黑体" pitchFamily="24"/>
                <a:cs typeface="宋体" pitchFamily="24"/>
              </a:rPr>
              <a:t>相切</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p:txBody>
      </p:sp>
      <p:sp>
        <p:nvSpPr>
          <p:cNvPr id="2" name="文本框 1">
            <a:extLst>
              <a:ext uri="{FF2B5EF4-FFF2-40B4-BE49-F238E27FC236}">
                <a16:creationId xmlns:a16="http://schemas.microsoft.com/office/drawing/2014/main" id="{56558B0E-13D3-20E0-3DCB-E5CD5A92CF65}"/>
              </a:ext>
            </a:extLst>
          </p:cNvPr>
          <p:cNvSpPr txBox="1"/>
          <p:nvPr/>
        </p:nvSpPr>
        <p:spPr>
          <a:xfrm>
            <a:off x="449989" y="1987433"/>
            <a:ext cx="24835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E5156527-D3A6-DA4F-AD15-AB38D4B6DD60}"/>
              </a:ext>
            </a:extLst>
          </p:cNvPr>
          <p:cNvSpPr txBox="1"/>
          <p:nvPr/>
        </p:nvSpPr>
        <p:spPr>
          <a:xfrm>
            <a:off x="449989" y="2462921"/>
            <a:ext cx="30518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过点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作</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EA7EEDF3-EF1F-5144-D1BC-39AB3E4DFA9C}"/>
              </a:ext>
            </a:extLst>
          </p:cNvPr>
          <p:cNvSpPr txBox="1"/>
          <p:nvPr/>
        </p:nvSpPr>
        <p:spPr>
          <a:xfrm>
            <a:off x="449989" y="2938409"/>
            <a:ext cx="31296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相切于</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58E65CA9-9EC0-1C9F-ED3E-B892F9B3F177}"/>
              </a:ext>
            </a:extLst>
          </p:cNvPr>
          <p:cNvSpPr txBox="1"/>
          <p:nvPr/>
        </p:nvSpPr>
        <p:spPr>
          <a:xfrm>
            <a:off x="449989" y="3413897"/>
            <a:ext cx="1729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E313901C-2970-6D61-C682-99E7FB655015}"/>
              </a:ext>
            </a:extLst>
          </p:cNvPr>
          <p:cNvSpPr txBox="1"/>
          <p:nvPr/>
        </p:nvSpPr>
        <p:spPr>
          <a:xfrm>
            <a:off x="449989" y="3889385"/>
            <a:ext cx="5326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在正方形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DF955975-D90B-E063-3561-4C213DAA3990}"/>
              </a:ext>
            </a:extLst>
          </p:cNvPr>
          <p:cNvSpPr txBox="1"/>
          <p:nvPr/>
        </p:nvSpPr>
        <p:spPr>
          <a:xfrm>
            <a:off x="449989" y="4364873"/>
            <a:ext cx="37202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ON</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F1F43F04-C58A-A83B-1F3E-9E75DA52E634}"/>
              </a:ext>
            </a:extLst>
          </p:cNvPr>
          <p:cNvSpPr txBox="1"/>
          <p:nvPr/>
        </p:nvSpPr>
        <p:spPr>
          <a:xfrm>
            <a:off x="449989" y="4840361"/>
            <a:ext cx="19930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OM</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BD56F2F5-9855-5EFA-F35A-9026F2FEEBF5}"/>
              </a:ext>
            </a:extLst>
          </p:cNvPr>
          <p:cNvSpPr txBox="1"/>
          <p:nvPr/>
        </p:nvSpPr>
        <p:spPr>
          <a:xfrm>
            <a:off x="449989" y="5315849"/>
            <a:ext cx="20803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上，</a:t>
            </a:r>
            <a:endParaRPr lang="zh-CN" altLang="en-US">
              <a:solidFill>
                <a:srgbClr val="FF0000"/>
              </a:solidFill>
            </a:endParaRPr>
          </a:p>
        </p:txBody>
      </p:sp>
      <p:sp>
        <p:nvSpPr>
          <p:cNvPr id="10" name="文本框 9">
            <a:extLst>
              <a:ext uri="{FF2B5EF4-FFF2-40B4-BE49-F238E27FC236}">
                <a16:creationId xmlns:a16="http://schemas.microsoft.com/office/drawing/2014/main" id="{A7920BAB-32A0-47E5-DB46-4C23DF57FDB2}"/>
              </a:ext>
            </a:extLst>
          </p:cNvPr>
          <p:cNvSpPr txBox="1"/>
          <p:nvPr/>
        </p:nvSpPr>
        <p:spPr>
          <a:xfrm>
            <a:off x="449989" y="5791337"/>
            <a:ext cx="23771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相切</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yt_shape_12747">
            <a:extLst>
              <a:ext uri="{FF2B5EF4-FFF2-40B4-BE49-F238E27FC236}">
                <a16:creationId xmlns:a16="http://schemas.microsoft.com/office/drawing/2014/main" id="{A13D4CB8-DE6A-E657-A57B-4D5F8E4165AB}"/>
              </a:ext>
            </a:extLst>
          </p:cNvPr>
          <p:cNvSpPr txBox="1"/>
          <p:nvPr/>
        </p:nvSpPr>
        <p:spPr>
          <a:xfrm>
            <a:off x="540119" y="90872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宋体" pitchFamily="24"/>
                <a:cs typeface="宋体" pitchFamily="24"/>
              </a:rPr>
              <a:t>如图，</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为正方形</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白正" pitchFamily="24"/>
                <a:ea typeface="宋体" pitchFamily="24"/>
                <a:cs typeface="宋体" pitchFamily="24"/>
              </a:rPr>
              <a:t>对角线</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上一点，以</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为圆心，</a:t>
            </a:r>
            <a:r>
              <a:rPr lang="en-US" altLang="zh-CN" sz="2400" b="0" i="1" u="none">
                <a:solidFill>
                  <a:srgbClr val="000000"/>
                </a:solidFill>
                <a:effectLst/>
                <a:latin typeface="Times New Roman" pitchFamily="24"/>
                <a:ea typeface="Times New Roman" pitchFamily="24"/>
                <a:cs typeface="宋体" pitchFamily="24"/>
              </a:rPr>
              <a:t>OA</a:t>
            </a:r>
            <a:r>
              <a:rPr lang="zh-CN" altLang="zh-CN" sz="2400" b="0" i="0" u="none">
                <a:solidFill>
                  <a:srgbClr val="000000"/>
                </a:solidFill>
                <a:effectLst/>
                <a:latin typeface="白正" pitchFamily="24"/>
                <a:ea typeface="宋体" pitchFamily="24"/>
                <a:cs typeface="宋体" pitchFamily="24"/>
              </a:rPr>
              <a:t>长为半径的</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相切于点</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白正"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分别相交于点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求证：</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白正" pitchFamily="24"/>
                <a:ea typeface="宋体" pitchFamily="24"/>
                <a:cs typeface="宋体" pitchFamily="24"/>
              </a:rPr>
              <a:t>与</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相切</a:t>
            </a:r>
            <a:r>
              <a:rPr lang="en-US" altLang="zh-CN" sz="2400" b="0" i="0" u="none">
                <a:solidFill>
                  <a:srgbClr val="000000"/>
                </a:solidFill>
                <a:effectLst/>
                <a:latin typeface="Times New Roman" pitchFamily="24"/>
                <a:ea typeface="Times New Roman" pitchFamily="24"/>
                <a:cs typeface="宋体" pitchFamily="24"/>
              </a:rPr>
              <a:t>.</a:t>
            </a:r>
          </a:p>
        </p:txBody>
      </p:sp>
      <p:pic>
        <p:nvPicPr>
          <p:cNvPr id="12" name="yt_image_12748">
            <a:extLst>
              <a:ext uri="{FF2B5EF4-FFF2-40B4-BE49-F238E27FC236}">
                <a16:creationId xmlns:a16="http://schemas.microsoft.com/office/drawing/2014/main" id="{AC850D98-86B9-17F8-FE98-98B02083FFB7}"/>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520683" y="2409927"/>
            <a:ext cx="2131317" cy="2038145"/>
          </a:xfrm>
          <a:prstGeom prst="rect">
            <a:avLst/>
          </a:prstGeom>
          <a:noFill/>
          <a:extLst>
            <a:ext uri="{909E8E84-426E-40DD-AFC4-6F175D3DCCD1}">
              <a14:hiddenFill xmlns:a14="http://schemas.microsoft.com/office/drawing/2010/main">
                <a:solidFill>
                  <a:srgbClr val="FFFFFF"/>
                </a:solidFill>
              </a14:hiddenFill>
            </a:ext>
          </a:extLst>
        </p:spPr>
      </p:pic>
      <p:pic>
        <p:nvPicPr>
          <p:cNvPr id="13" name="yt_image_12751">
            <a:extLst>
              <a:ext uri="{FF2B5EF4-FFF2-40B4-BE49-F238E27FC236}">
                <a16:creationId xmlns:a16="http://schemas.microsoft.com/office/drawing/2014/main" id="{D3A50612-16C8-2EF3-F768-0E2FFE4E762C}"/>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552384" y="4649423"/>
            <a:ext cx="1901788" cy="18587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54" name="yt_shape_12754"/>
          <p:cNvSpPr txBox="1"/>
          <p:nvPr/>
        </p:nvSpPr>
        <p:spPr>
          <a:xfrm>
            <a:off x="540119" y="98072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如图，</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白正" pitchFamily="24"/>
                <a:ea typeface="宋体" pitchFamily="24"/>
                <a:cs typeface="宋体" pitchFamily="24"/>
              </a:rPr>
              <a:t>为等腰三角形，</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是底边</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的中点，腰</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与</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相切于点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OB</a:t>
            </a:r>
            <a:r>
              <a:rPr lang="zh-CN" altLang="zh-CN" sz="2400" b="0" i="0" u="none">
                <a:solidFill>
                  <a:srgbClr val="000000"/>
                </a:solidFill>
                <a:effectLst/>
                <a:latin typeface="白正" pitchFamily="24"/>
                <a:ea typeface="宋体" pitchFamily="24"/>
                <a:cs typeface="宋体" pitchFamily="24"/>
              </a:rPr>
              <a:t>与</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相交于点</a:t>
            </a:r>
            <a:r>
              <a:rPr lang="en-US" altLang="zh-CN" sz="2400" b="0" i="1" u="none">
                <a:solidFill>
                  <a:srgbClr val="000000"/>
                </a:solidFill>
                <a:effectLst/>
                <a:latin typeface="Times New Roman" pitchFamily="24"/>
                <a:ea typeface="Times New Roman" pitchFamily="24"/>
                <a:cs typeface="宋体" pitchFamily="24"/>
              </a:rPr>
              <a:t>E</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求证：</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的切线</a:t>
            </a:r>
            <a:r>
              <a:rPr lang="en-US" altLang="zh-CN" sz="2400" b="0" i="0" u="none">
                <a:solidFill>
                  <a:srgbClr val="000000"/>
                </a:solidFill>
                <a:effectLst/>
                <a:latin typeface="Times New Roman" pitchFamily="24"/>
                <a:ea typeface="Times New Roman" pitchFamily="24"/>
                <a:cs typeface="宋体" pitchFamily="24"/>
              </a:rPr>
              <a:t>.</a:t>
            </a:r>
          </a:p>
        </p:txBody>
      </p:sp>
      <p:pic>
        <p:nvPicPr>
          <p:cNvPr id="12755" name="yt_image_1275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8330120" y="1924804"/>
            <a:ext cx="2917751" cy="1834874"/>
          </a:xfrm>
          <a:prstGeom prst="rect">
            <a:avLst/>
          </a:prstGeom>
          <a:noFill/>
          <a:extLst>
            <a:ext uri="{909E8E84-426E-40DD-AFC4-6F175D3DCCD1}">
              <a14:hiddenFill xmlns:a14="http://schemas.microsoft.com/office/drawing/2010/main">
                <a:solidFill>
                  <a:srgbClr val="FFFFFF"/>
                </a:solidFill>
              </a14:hiddenFill>
            </a:ext>
          </a:extLst>
        </p:spPr>
      </p:pic>
      <p:pic>
        <p:nvPicPr>
          <p:cNvPr id="2" name="yt_image_12758">
            <a:extLst>
              <a:ext uri="{FF2B5EF4-FFF2-40B4-BE49-F238E27FC236}">
                <a16:creationId xmlns:a16="http://schemas.microsoft.com/office/drawing/2014/main" id="{D5324757-108C-8CBB-F0F1-B633280FD9B9}"/>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8354074" y="4298654"/>
            <a:ext cx="2687846" cy="1802780"/>
          </a:xfrm>
          <a:prstGeom prst="rect">
            <a:avLst/>
          </a:prstGeom>
          <a:noFill/>
          <a:extLst>
            <a:ext uri="{909E8E84-426E-40DD-AFC4-6F175D3DCCD1}">
              <a14:hiddenFill xmlns:a14="http://schemas.microsoft.com/office/drawing/2010/main">
                <a:solidFill>
                  <a:srgbClr val="FFFFFF"/>
                </a:solidFill>
              </a14:hiddenFill>
            </a:ext>
          </a:extLst>
        </p:spPr>
      </p:pic>
      <p:sp>
        <p:nvSpPr>
          <p:cNvPr id="3" name="yt_shape_12757">
            <a:extLst>
              <a:ext uri="{FF2B5EF4-FFF2-40B4-BE49-F238E27FC236}">
                <a16:creationId xmlns:a16="http://schemas.microsoft.com/office/drawing/2014/main" id="{CB1ABA3A-A874-AF8C-325D-1ED08F85E296}"/>
              </a:ext>
            </a:extLst>
          </p:cNvPr>
          <p:cNvSpPr txBox="1"/>
          <p:nvPr/>
        </p:nvSpPr>
        <p:spPr>
          <a:xfrm>
            <a:off x="540000" y="2049111"/>
            <a:ext cx="6120265"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证明：连结</a:t>
            </a:r>
            <a:r>
              <a:rPr lang="en-US" altLang="zh-CN" sz="2400" b="0" i="1" u="none">
                <a:solidFill>
                  <a:srgbClr val="FF0000">
                    <a:alpha val="0"/>
                  </a:srgbClr>
                </a:solidFill>
                <a:effectLst/>
                <a:latin typeface="Times New Roman" pitchFamily="24"/>
                <a:ea typeface="Times New Roman" pitchFamily="24"/>
                <a:cs typeface="宋体" pitchFamily="24"/>
              </a:rPr>
              <a:t>OA</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zh-CN" altLang="zh-CN" sz="2400" b="0" i="0" u="none">
                <a:solidFill>
                  <a:srgbClr val="FF0000">
                    <a:alpha val="0"/>
                  </a:srgbClr>
                </a:solidFill>
                <a:effectLst/>
                <a:latin typeface="白正" pitchFamily="24"/>
                <a:ea typeface="黑体" pitchFamily="24"/>
                <a:cs typeface="宋体" pitchFamily="24"/>
              </a:rPr>
              <a:t>，作</a:t>
            </a:r>
            <a:r>
              <a:rPr lang="en-US" altLang="zh-CN" sz="2400" b="0" i="1" u="none">
                <a:solidFill>
                  <a:srgbClr val="FF0000">
                    <a:alpha val="0"/>
                  </a:srgbClr>
                </a:solidFill>
                <a:effectLst/>
                <a:latin typeface="Times New Roman" pitchFamily="24"/>
                <a:ea typeface="Times New Roman" pitchFamily="24"/>
                <a:cs typeface="宋体" pitchFamily="24"/>
              </a:rPr>
              <a:t>OF</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黑体" pitchFamily="24"/>
                <a:cs typeface="宋体" pitchFamily="24"/>
              </a:rPr>
              <a:t>于点</a:t>
            </a:r>
            <a:r>
              <a:rPr lang="en-US" altLang="zh-CN" sz="2400" b="0" i="1" u="none">
                <a:solidFill>
                  <a:srgbClr val="FF0000">
                    <a:alpha val="0"/>
                  </a:srgbClr>
                </a:solidFill>
                <a:effectLst/>
                <a:latin typeface="Times New Roman" pitchFamily="24"/>
                <a:ea typeface="Times New Roman" pitchFamily="24"/>
                <a:cs typeface="宋体" pitchFamily="24"/>
              </a:rPr>
              <a:t>F</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ABC</a:t>
            </a:r>
            <a:r>
              <a:rPr lang="zh-CN" altLang="zh-CN" sz="2400" b="0" i="0" u="none">
                <a:solidFill>
                  <a:srgbClr val="FF0000">
                    <a:alpha val="0"/>
                  </a:srgbClr>
                </a:solidFill>
                <a:effectLst/>
                <a:latin typeface="白正" pitchFamily="24"/>
                <a:ea typeface="黑体" pitchFamily="24"/>
                <a:cs typeface="宋体" pitchFamily="24"/>
              </a:rPr>
              <a:t>为等腰三角形，</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是底边</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的中点，</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AO</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AO</a:t>
            </a:r>
            <a:r>
              <a:rPr lang="zh-CN" altLang="zh-CN" sz="2400" b="0" i="0" u="none">
                <a:solidFill>
                  <a:srgbClr val="FF0000">
                    <a:alpha val="0"/>
                  </a:srgbClr>
                </a:solidFill>
                <a:effectLst/>
                <a:latin typeface="白正" pitchFamily="24"/>
                <a:ea typeface="黑体" pitchFamily="24"/>
                <a:cs typeface="宋体" pitchFamily="24"/>
              </a:rPr>
              <a:t>平分</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BAC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白正" pitchFamily="24"/>
                <a:ea typeface="黑体" pitchFamily="24"/>
                <a:cs typeface="宋体" pitchFamily="24"/>
              </a:rPr>
              <a:t>与</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相切于点</a:t>
            </a:r>
            <a:r>
              <a:rPr lang="en-US" altLang="zh-CN" sz="2400" b="0" i="1"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而</a:t>
            </a:r>
            <a:r>
              <a:rPr lang="en-US" altLang="zh-CN" sz="2400" b="0" i="1" u="none">
                <a:solidFill>
                  <a:srgbClr val="FF0000">
                    <a:alpha val="0"/>
                  </a:srgbClr>
                </a:solidFill>
                <a:effectLst/>
                <a:latin typeface="Times New Roman" pitchFamily="24"/>
                <a:ea typeface="Times New Roman" pitchFamily="24"/>
                <a:cs typeface="宋体" pitchFamily="24"/>
              </a:rPr>
              <a:t>OF</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OF</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OF</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的半径</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的切线</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4" name="文本框 3">
            <a:extLst>
              <a:ext uri="{FF2B5EF4-FFF2-40B4-BE49-F238E27FC236}">
                <a16:creationId xmlns:a16="http://schemas.microsoft.com/office/drawing/2014/main" id="{776BDD2D-9513-286C-A17B-ADA3ED10AA3D}"/>
              </a:ext>
            </a:extLst>
          </p:cNvPr>
          <p:cNvSpPr txBox="1"/>
          <p:nvPr/>
        </p:nvSpPr>
        <p:spPr>
          <a:xfrm>
            <a:off x="449989" y="2002305"/>
            <a:ext cx="5437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，作</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F</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A293C623-61C8-7801-9062-9F14B10C0D26}"/>
              </a:ext>
            </a:extLst>
          </p:cNvPr>
          <p:cNvSpPr txBox="1"/>
          <p:nvPr/>
        </p:nvSpPr>
        <p:spPr>
          <a:xfrm>
            <a:off x="449989" y="2477793"/>
            <a:ext cx="62411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为等腰三角形，</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是底边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的中点，</a:t>
            </a:r>
            <a:endParaRPr lang="zh-CN" altLang="en-US">
              <a:solidFill>
                <a:srgbClr val="FF0000"/>
              </a:solidFill>
            </a:endParaRPr>
          </a:p>
        </p:txBody>
      </p:sp>
      <p:sp>
        <p:nvSpPr>
          <p:cNvPr id="6" name="文本框 5">
            <a:extLst>
              <a:ext uri="{FF2B5EF4-FFF2-40B4-BE49-F238E27FC236}">
                <a16:creationId xmlns:a16="http://schemas.microsoft.com/office/drawing/2014/main" id="{82C8DA7F-93A2-5602-650C-F8A8B56ED4C0}"/>
              </a:ext>
            </a:extLst>
          </p:cNvPr>
          <p:cNvSpPr txBox="1"/>
          <p:nvPr/>
        </p:nvSpPr>
        <p:spPr>
          <a:xfrm>
            <a:off x="449989" y="2953281"/>
            <a:ext cx="38614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AO</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12257B0E-CE29-DD7D-4119-F2D848DE7116}"/>
              </a:ext>
            </a:extLst>
          </p:cNvPr>
          <p:cNvSpPr txBox="1"/>
          <p:nvPr/>
        </p:nvSpPr>
        <p:spPr>
          <a:xfrm>
            <a:off x="449989" y="3428769"/>
            <a:ext cx="48822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相切于点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ABD14899-0F0E-2B1F-88B3-E61681F83AF3}"/>
              </a:ext>
            </a:extLst>
          </p:cNvPr>
          <p:cNvSpPr txBox="1"/>
          <p:nvPr/>
        </p:nvSpPr>
        <p:spPr>
          <a:xfrm>
            <a:off x="449989" y="3904257"/>
            <a:ext cx="34233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而</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OF</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OF</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91EA2CAB-F337-42A2-A82A-787F52E3F663}"/>
              </a:ext>
            </a:extLst>
          </p:cNvPr>
          <p:cNvSpPr txBox="1"/>
          <p:nvPr/>
        </p:nvSpPr>
        <p:spPr>
          <a:xfrm>
            <a:off x="449989" y="4379745"/>
            <a:ext cx="26645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OF</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的半径</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0" name="文本框 9">
            <a:extLst>
              <a:ext uri="{FF2B5EF4-FFF2-40B4-BE49-F238E27FC236}">
                <a16:creationId xmlns:a16="http://schemas.microsoft.com/office/drawing/2014/main" id="{4C1AF8E5-785C-10DF-1D88-A84A02B780B8}"/>
              </a:ext>
            </a:extLst>
          </p:cNvPr>
          <p:cNvSpPr txBox="1"/>
          <p:nvPr/>
        </p:nvSpPr>
        <p:spPr>
          <a:xfrm>
            <a:off x="449989" y="4855233"/>
            <a:ext cx="26470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的切线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91" name="yt_shape_12691"/>
          <p:cNvSpPr txBox="1"/>
          <p:nvPr/>
        </p:nvSpPr>
        <p:spPr>
          <a:xfrm>
            <a:off x="540000" y="900000"/>
            <a:ext cx="4951677" cy="577998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证明：连结</a:t>
            </a:r>
            <a:r>
              <a:rPr lang="en-US" altLang="zh-CN" sz="2400" b="0" i="1" u="none">
                <a:solidFill>
                  <a:srgbClr val="FF0000">
                    <a:alpha val="0"/>
                  </a:srgbClr>
                </a:solidFill>
                <a:effectLst/>
                <a:latin typeface="Times New Roman" pitchFamily="24"/>
                <a:ea typeface="Times New Roman" pitchFamily="24"/>
                <a:cs typeface="宋体" pitchFamily="24"/>
              </a:rPr>
              <a:t>OA</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又</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ACP</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ACP</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黑体" pitchFamily="24"/>
                <a:cs typeface="宋体" pitchFamily="24"/>
              </a:rPr>
              <a:t>为</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的直径，</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DAC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30°.</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OA</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ADO</a:t>
            </a:r>
            <a:r>
              <a:rPr lang="zh-CN" altLang="zh-CN" sz="2400" b="0" i="0" u="none">
                <a:solidFill>
                  <a:srgbClr val="FF0000">
                    <a:alpha val="0"/>
                  </a:srgbClr>
                </a:solidFill>
                <a:effectLst/>
                <a:latin typeface="白正" pitchFamily="24"/>
                <a:ea typeface="黑体" pitchFamily="24"/>
                <a:cs typeface="宋体" pitchFamily="24"/>
              </a:rPr>
              <a:t>为等边三角形</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AOP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60°.</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而</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OAP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09DE01BA-9FCA-176C-F47D-1A5DE6B96C9F}"/>
              </a:ext>
            </a:extLst>
          </p:cNvPr>
          <p:cNvSpPr txBox="1"/>
          <p:nvPr/>
        </p:nvSpPr>
        <p:spPr>
          <a:xfrm>
            <a:off x="449989" y="2877095"/>
            <a:ext cx="2897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872BEB31-D36C-6A06-46B6-354989597317}"/>
              </a:ext>
            </a:extLst>
          </p:cNvPr>
          <p:cNvSpPr txBox="1"/>
          <p:nvPr/>
        </p:nvSpPr>
        <p:spPr>
          <a:xfrm>
            <a:off x="449989" y="3352583"/>
            <a:ext cx="2227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5B9E4203-3952-2034-DEF2-AA5827BF8A4D}"/>
              </a:ext>
            </a:extLst>
          </p:cNvPr>
          <p:cNvSpPr txBox="1"/>
          <p:nvPr/>
        </p:nvSpPr>
        <p:spPr>
          <a:xfrm>
            <a:off x="449989" y="3828071"/>
            <a:ext cx="19660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F83B934F-2CD4-0B1C-595B-A7BCB9D1825A}"/>
              </a:ext>
            </a:extLst>
          </p:cNvPr>
          <p:cNvSpPr txBox="1"/>
          <p:nvPr/>
        </p:nvSpPr>
        <p:spPr>
          <a:xfrm>
            <a:off x="449989" y="4303559"/>
            <a:ext cx="24232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33FD8DC2-DD5D-D2AB-B36B-70E9D2DC261C}"/>
              </a:ext>
            </a:extLst>
          </p:cNvPr>
          <p:cNvSpPr txBox="1"/>
          <p:nvPr/>
        </p:nvSpPr>
        <p:spPr>
          <a:xfrm>
            <a:off x="449989" y="4779047"/>
            <a:ext cx="42155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ACP</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C88C44D5-FE70-48D6-170B-971E6ECABA23}"/>
              </a:ext>
            </a:extLst>
          </p:cNvPr>
          <p:cNvSpPr txBox="1"/>
          <p:nvPr/>
        </p:nvSpPr>
        <p:spPr>
          <a:xfrm>
            <a:off x="449989" y="5254535"/>
            <a:ext cx="28121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ACP</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4D4A3C15-9D62-BA86-370D-8B13A779D528}"/>
              </a:ext>
            </a:extLst>
          </p:cNvPr>
          <p:cNvSpPr txBox="1"/>
          <p:nvPr/>
        </p:nvSpPr>
        <p:spPr>
          <a:xfrm>
            <a:off x="449989" y="5779487"/>
            <a:ext cx="49378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的直径，</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DAC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90°.</a:t>
            </a:r>
            <a:endParaRPr lang="zh-CN" altLang="en-US" dirty="0">
              <a:solidFill>
                <a:srgbClr val="FF0000"/>
              </a:solidFill>
            </a:endParaRPr>
          </a:p>
        </p:txBody>
      </p:sp>
      <p:sp>
        <p:nvSpPr>
          <p:cNvPr id="9" name="文本框 8">
            <a:extLst>
              <a:ext uri="{FF2B5EF4-FFF2-40B4-BE49-F238E27FC236}">
                <a16:creationId xmlns:a16="http://schemas.microsoft.com/office/drawing/2014/main" id="{3D6A338D-00B8-33E9-7211-4D8531113CEB}"/>
              </a:ext>
            </a:extLst>
          </p:cNvPr>
          <p:cNvSpPr txBox="1"/>
          <p:nvPr/>
        </p:nvSpPr>
        <p:spPr>
          <a:xfrm>
            <a:off x="449989" y="6254975"/>
            <a:ext cx="4158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ADC</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60°</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ACD</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30°.</a:t>
            </a:r>
            <a:endParaRPr lang="zh-CN" altLang="en-US" dirty="0">
              <a:solidFill>
                <a:srgbClr val="FF0000"/>
              </a:solidFill>
            </a:endParaRPr>
          </a:p>
        </p:txBody>
      </p:sp>
      <p:sp>
        <p:nvSpPr>
          <p:cNvPr id="10" name="文本框 9">
            <a:extLst>
              <a:ext uri="{FF2B5EF4-FFF2-40B4-BE49-F238E27FC236}">
                <a16:creationId xmlns:a16="http://schemas.microsoft.com/office/drawing/2014/main" id="{8EAE5E2B-05E7-7ED5-94BE-4A861C38DF21}"/>
              </a:ext>
            </a:extLst>
          </p:cNvPr>
          <p:cNvSpPr txBox="1"/>
          <p:nvPr/>
        </p:nvSpPr>
        <p:spPr>
          <a:xfrm>
            <a:off x="6312024" y="3356992"/>
            <a:ext cx="50838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为等边三角形</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6E80C71B-76D1-509D-1514-2B237A826063}"/>
              </a:ext>
            </a:extLst>
          </p:cNvPr>
          <p:cNvSpPr txBox="1"/>
          <p:nvPr/>
        </p:nvSpPr>
        <p:spPr>
          <a:xfrm>
            <a:off x="6312024" y="3832480"/>
            <a:ext cx="21898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AOP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60°.</a:t>
            </a:r>
            <a:endParaRPr lang="zh-CN" altLang="en-US">
              <a:solidFill>
                <a:srgbClr val="FF0000"/>
              </a:solidFill>
            </a:endParaRPr>
          </a:p>
        </p:txBody>
      </p:sp>
      <p:sp>
        <p:nvSpPr>
          <p:cNvPr id="12" name="文本框 11">
            <a:extLst>
              <a:ext uri="{FF2B5EF4-FFF2-40B4-BE49-F238E27FC236}">
                <a16:creationId xmlns:a16="http://schemas.microsoft.com/office/drawing/2014/main" id="{0F136EC0-EDFD-C6E0-136F-5AB83FC5C0AC}"/>
              </a:ext>
            </a:extLst>
          </p:cNvPr>
          <p:cNvSpPr txBox="1"/>
          <p:nvPr/>
        </p:nvSpPr>
        <p:spPr>
          <a:xfrm>
            <a:off x="6312024" y="4307968"/>
            <a:ext cx="319633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而</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3" name="文本框 12">
            <a:extLst>
              <a:ext uri="{FF2B5EF4-FFF2-40B4-BE49-F238E27FC236}">
                <a16:creationId xmlns:a16="http://schemas.microsoft.com/office/drawing/2014/main" id="{E51C8345-0C3D-8786-AA21-2EBB4F50707F}"/>
              </a:ext>
            </a:extLst>
          </p:cNvPr>
          <p:cNvSpPr txBox="1"/>
          <p:nvPr/>
        </p:nvSpPr>
        <p:spPr>
          <a:xfrm>
            <a:off x="6312024" y="4783456"/>
            <a:ext cx="21898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OAP</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90°.</a:t>
            </a:r>
            <a:endParaRPr lang="zh-CN" altLang="en-US" dirty="0">
              <a:solidFill>
                <a:srgbClr val="FF0000"/>
              </a:solidFill>
            </a:endParaRPr>
          </a:p>
        </p:txBody>
      </p:sp>
      <p:sp>
        <p:nvSpPr>
          <p:cNvPr id="14" name="yt_shape_12687">
            <a:extLst>
              <a:ext uri="{FF2B5EF4-FFF2-40B4-BE49-F238E27FC236}">
                <a16:creationId xmlns:a16="http://schemas.microsoft.com/office/drawing/2014/main" id="{185A1A70-63EF-B4CF-4427-AF2C97DB57B3}"/>
              </a:ext>
            </a:extLst>
          </p:cNvPr>
          <p:cNvSpPr txBox="1"/>
          <p:nvPr/>
        </p:nvSpPr>
        <p:spPr>
          <a:xfrm>
            <a:off x="540000" y="908720"/>
            <a:ext cx="3693319"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（一）借助角度转换证垂直</a:t>
            </a:r>
          </a:p>
        </p:txBody>
      </p:sp>
      <p:sp>
        <p:nvSpPr>
          <p:cNvPr id="15" name="yt_shape_12688">
            <a:extLst>
              <a:ext uri="{FF2B5EF4-FFF2-40B4-BE49-F238E27FC236}">
                <a16:creationId xmlns:a16="http://schemas.microsoft.com/office/drawing/2014/main" id="{03E94997-9C01-5A33-7E99-9F64DFD735EF}"/>
              </a:ext>
            </a:extLst>
          </p:cNvPr>
          <p:cNvSpPr txBox="1"/>
          <p:nvPr/>
        </p:nvSpPr>
        <p:spPr>
          <a:xfrm>
            <a:off x="540119" y="1394884"/>
            <a:ext cx="8364193"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如图，</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白正" pitchFamily="24"/>
                <a:ea typeface="宋体" pitchFamily="24"/>
                <a:cs typeface="宋体" pitchFamily="24"/>
              </a:rPr>
              <a:t>内接于</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CD</a:t>
            </a:r>
            <a:r>
              <a:rPr lang="zh-CN" altLang="zh-CN" sz="2400" b="0" i="0" u="none" dirty="0">
                <a:solidFill>
                  <a:srgbClr val="000000"/>
                </a:solidFill>
                <a:effectLst/>
                <a:latin typeface="白正" pitchFamily="24"/>
                <a:ea typeface="宋体" pitchFamily="24"/>
                <a:cs typeface="宋体" pitchFamily="24"/>
              </a:rPr>
              <a:t>是</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的直径，</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白正" pitchFamily="24"/>
                <a:ea typeface="宋体" pitchFamily="24"/>
                <a:cs typeface="宋体" pitchFamily="24"/>
              </a:rPr>
              <a:t>与</a:t>
            </a:r>
            <a:r>
              <a:rPr lang="en-US" altLang="zh-CN" sz="2400" b="0" i="1" u="none" dirty="0">
                <a:solidFill>
                  <a:srgbClr val="000000"/>
                </a:solidFill>
                <a:effectLst/>
                <a:latin typeface="Times New Roman" pitchFamily="24"/>
                <a:ea typeface="Times New Roman" pitchFamily="24"/>
                <a:cs typeface="宋体" pitchFamily="24"/>
              </a:rPr>
              <a:t>CD</a:t>
            </a:r>
            <a:r>
              <a:rPr lang="zh-CN" altLang="zh-CN" sz="2400" b="0" i="0" u="none" dirty="0">
                <a:solidFill>
                  <a:srgbClr val="000000"/>
                </a:solidFill>
                <a:effectLst/>
                <a:latin typeface="白正" pitchFamily="24"/>
                <a:ea typeface="宋体" pitchFamily="24"/>
                <a:cs typeface="宋体" pitchFamily="24"/>
              </a:rPr>
              <a:t>交于点</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白正" pitchFamily="24"/>
                <a:ea typeface="宋体" pitchFamily="24"/>
                <a:cs typeface="宋体" pitchFamily="24"/>
              </a:rPr>
              <a:t>，点</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白正" pitchFamily="24"/>
                <a:ea typeface="宋体" pitchFamily="24"/>
                <a:cs typeface="宋体" pitchFamily="24"/>
              </a:rPr>
              <a:t>是</a:t>
            </a:r>
            <a:r>
              <a:rPr lang="en-US" altLang="zh-CN" sz="2400" b="0" i="1" u="none" dirty="0">
                <a:solidFill>
                  <a:srgbClr val="000000"/>
                </a:solidFill>
                <a:effectLst/>
                <a:latin typeface="Times New Roman" pitchFamily="24"/>
                <a:ea typeface="Times New Roman" pitchFamily="24"/>
                <a:cs typeface="宋体" pitchFamily="24"/>
              </a:rPr>
              <a:t>CD</a:t>
            </a:r>
            <a:r>
              <a:rPr lang="zh-CN" altLang="zh-CN" sz="2400" b="0" i="0" u="none" dirty="0">
                <a:solidFill>
                  <a:srgbClr val="000000"/>
                </a:solidFill>
                <a:effectLst/>
                <a:latin typeface="白正" pitchFamily="24"/>
                <a:ea typeface="宋体" pitchFamily="24"/>
                <a:cs typeface="宋体" pitchFamily="24"/>
              </a:rPr>
              <a:t>延长线上的一点，</a:t>
            </a:r>
            <a:r>
              <a:rPr lang="en-US" altLang="zh-CN" sz="2400" b="0" i="1" u="none" dirty="0">
                <a:solidFill>
                  <a:srgbClr val="000000"/>
                </a:solidFill>
                <a:effectLst/>
                <a:latin typeface="Times New Roman" pitchFamily="24"/>
                <a:ea typeface="Times New Roman" pitchFamily="24"/>
                <a:cs typeface="宋体" pitchFamily="24"/>
              </a:rPr>
              <a:t>AP</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AC</a:t>
            </a:r>
            <a:r>
              <a:rPr lang="zh-CN" altLang="zh-CN" sz="2400" b="0" i="0" u="none" dirty="0">
                <a:solidFill>
                  <a:srgbClr val="000000"/>
                </a:solidFill>
                <a:effectLst/>
                <a:latin typeface="白正" pitchFamily="24"/>
                <a:ea typeface="宋体" pitchFamily="24"/>
                <a:cs typeface="宋体" pitchFamily="24"/>
              </a:rPr>
              <a:t>，且</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求证：</a:t>
            </a:r>
            <a:r>
              <a:rPr lang="en-US" altLang="zh-CN" sz="2400" b="0" i="1" u="none" dirty="0">
                <a:solidFill>
                  <a:srgbClr val="000000"/>
                </a:solidFill>
                <a:effectLst/>
                <a:latin typeface="Times New Roman" pitchFamily="24"/>
                <a:ea typeface="Times New Roman" pitchFamily="24"/>
                <a:cs typeface="宋体" pitchFamily="24"/>
              </a:rPr>
              <a:t>PA</a:t>
            </a:r>
            <a:r>
              <a:rPr lang="zh-CN" altLang="zh-CN" sz="2400" b="0" i="0" u="none" dirty="0">
                <a:solidFill>
                  <a:srgbClr val="000000"/>
                </a:solidFill>
                <a:effectLst/>
                <a:latin typeface="白正" pitchFamily="24"/>
                <a:ea typeface="宋体" pitchFamily="24"/>
                <a:cs typeface="宋体" pitchFamily="24"/>
              </a:rPr>
              <a:t>是</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的切线</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6" name="yt_image_12689">
            <a:extLst>
              <a:ext uri="{FF2B5EF4-FFF2-40B4-BE49-F238E27FC236}">
                <a16:creationId xmlns:a16="http://schemas.microsoft.com/office/drawing/2014/main" id="{89BCF7C7-6FD0-6C43-4616-C02E2C3C02F4}"/>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061132" y="1237835"/>
            <a:ext cx="2435468" cy="1545827"/>
          </a:xfrm>
          <a:prstGeom prst="rect">
            <a:avLst/>
          </a:prstGeom>
          <a:noFill/>
          <a:extLst>
            <a:ext uri="{909E8E84-426E-40DD-AFC4-6F175D3DCCD1}">
              <a14:hiddenFill xmlns:a14="http://schemas.microsoft.com/office/drawing/2010/main">
                <a:solidFill>
                  <a:srgbClr val="FFFFFF"/>
                </a:solidFill>
              </a14:hiddenFill>
            </a:ext>
          </a:extLst>
        </p:spPr>
      </p:pic>
      <p:sp>
        <p:nvSpPr>
          <p:cNvPr id="17" name="yt_shape_2">
            <a:extLst>
              <a:ext uri="{FF2B5EF4-FFF2-40B4-BE49-F238E27FC236}">
                <a16:creationId xmlns:a16="http://schemas.microsoft.com/office/drawing/2014/main" id="{B46E4300-4B5E-FCE1-6197-DB17990723B8}"/>
              </a:ext>
            </a:extLst>
          </p:cNvPr>
          <p:cNvSpPr txBox="1"/>
          <p:nvPr/>
        </p:nvSpPr>
        <p:spPr>
          <a:xfrm>
            <a:off x="6398697" y="5309105"/>
            <a:ext cx="3047309" cy="1388778"/>
          </a:xfrm>
          <a:prstGeom prst="rect">
            <a:avLst/>
          </a:prstGeom>
          <a:noFill/>
          <a:extLst>
            <a:ext uri="{909E8E84-426E-40DD-AFC4-6F175D3DCCD1}">
              <a14:hiddenFill xmlns:a14="http://schemas.microsoft.com/office/drawing/2010/main">
                <a:solidFill>
                  <a:srgbClr val="FFFFFF"/>
                </a:solidFill>
              </a14:hiddenFill>
            </a:ext>
          </a:extLst>
        </p:spPr>
        <p:txBody>
          <a:bodyPr vert="horz" wrap="none" lIns="0" tIns="0" rIns="0" bIns="0" rtlCol="0">
            <a:spAutoFit/>
          </a:bodyPr>
          <a:lstStyle/>
          <a:p>
            <a:pPr lvl="0" hangingPunct="0">
              <a:lnSpc>
                <a:spcPct val="129999"/>
              </a:lnSpc>
            </a:pPr>
            <a:r>
              <a:rPr lang="en-US" altLang="zh-CN" sz="2400">
                <a:solidFill>
                  <a:srgbClr val="FF0000">
                    <a:alpha val="0"/>
                  </a:srgbClr>
                </a:solidFill>
                <a:latin typeface="宋体" pitchFamily="24"/>
                <a:ea typeface="宋体" pitchFamily="24"/>
                <a:cs typeface="宋体" pitchFamily="24"/>
              </a:rPr>
              <a:t>∴</a:t>
            </a:r>
            <a:r>
              <a:rPr lang="en-US" altLang="zh-CN" sz="2400" i="1">
                <a:solidFill>
                  <a:srgbClr val="FF0000">
                    <a:alpha val="0"/>
                  </a:srgbClr>
                </a:solidFill>
                <a:latin typeface="Times New Roman" pitchFamily="24"/>
                <a:ea typeface="Times New Roman" pitchFamily="24"/>
                <a:cs typeface="宋体" pitchFamily="24"/>
              </a:rPr>
              <a:t>OA</a:t>
            </a:r>
            <a:r>
              <a:rPr lang="en-US" altLang="zh-CN" sz="2400">
                <a:solidFill>
                  <a:srgbClr val="FF0000">
                    <a:alpha val="0"/>
                  </a:srgbClr>
                </a:solidFill>
                <a:latin typeface="宋体" pitchFamily="24"/>
                <a:ea typeface="宋体" pitchFamily="24"/>
                <a:cs typeface="宋体" pitchFamily="24"/>
              </a:rPr>
              <a:t>⊥</a:t>
            </a:r>
            <a:r>
              <a:rPr lang="en-US" altLang="zh-CN" sz="2400" i="1">
                <a:solidFill>
                  <a:srgbClr val="FF0000">
                    <a:alpha val="0"/>
                  </a:srgbClr>
                </a:solidFill>
                <a:latin typeface="Times New Roman" pitchFamily="24"/>
                <a:ea typeface="Times New Roman" pitchFamily="24"/>
                <a:cs typeface="宋体" pitchFamily="24"/>
              </a:rPr>
              <a:t>PA</a:t>
            </a:r>
            <a:r>
              <a:rPr lang="en-US" altLang="zh-CN" sz="2400">
                <a:solidFill>
                  <a:srgbClr val="FF0000">
                    <a:alpha val="0"/>
                  </a:srgbClr>
                </a:solidFill>
                <a:latin typeface="Times New Roman" pitchFamily="24"/>
                <a:ea typeface="Times New Roman" pitchFamily="24"/>
                <a:cs typeface="宋体" pitchFamily="24"/>
              </a:rPr>
              <a:t>.</a:t>
            </a:r>
            <a:r>
              <a:rPr lang="zh-CN" altLang="zh-CN" sz="100">
                <a:noFill/>
                <a:latin typeface="白正"/>
                <a:ea typeface="宋体"/>
                <a:cs typeface="宋体"/>
              </a:rPr>
              <a:t>⁠</a:t>
            </a:r>
          </a:p>
          <a:p>
            <a:pPr lvl="0" hangingPunct="0">
              <a:lnSpc>
                <a:spcPct val="129999"/>
              </a:lnSpc>
            </a:pPr>
            <a:r>
              <a:rPr lang="zh-CN" altLang="zh-CN" sz="2400">
                <a:solidFill>
                  <a:srgbClr val="FF0000">
                    <a:alpha val="0"/>
                  </a:srgbClr>
                </a:solidFill>
                <a:latin typeface="白正" pitchFamily="24"/>
                <a:ea typeface="黑体" pitchFamily="24"/>
                <a:cs typeface="宋体" pitchFamily="24"/>
              </a:rPr>
              <a:t>又</a:t>
            </a:r>
            <a:r>
              <a:rPr lang="en-US" altLang="zh-CN" sz="2400">
                <a:solidFill>
                  <a:srgbClr val="FF0000">
                    <a:alpha val="0"/>
                  </a:srgbClr>
                </a:solidFill>
                <a:latin typeface="宋体" pitchFamily="24"/>
                <a:ea typeface="宋体" pitchFamily="24"/>
                <a:cs typeface="宋体" pitchFamily="24"/>
              </a:rPr>
              <a:t>∵</a:t>
            </a:r>
            <a:r>
              <a:rPr lang="en-US" altLang="zh-CN" sz="2400" i="1">
                <a:solidFill>
                  <a:srgbClr val="FF0000">
                    <a:alpha val="0"/>
                  </a:srgbClr>
                </a:solidFill>
                <a:latin typeface="Times New Roman" pitchFamily="24"/>
                <a:ea typeface="Times New Roman" pitchFamily="24"/>
                <a:cs typeface="宋体" pitchFamily="24"/>
              </a:rPr>
              <a:t>OA</a:t>
            </a:r>
            <a:r>
              <a:rPr lang="zh-CN" altLang="zh-CN" sz="2400">
                <a:solidFill>
                  <a:srgbClr val="FF0000">
                    <a:alpha val="0"/>
                  </a:srgbClr>
                </a:solidFill>
                <a:latin typeface="白正" pitchFamily="24"/>
                <a:ea typeface="黑体" pitchFamily="24"/>
                <a:cs typeface="宋体" pitchFamily="24"/>
              </a:rPr>
              <a:t>为</a:t>
            </a:r>
            <a:r>
              <a:rPr lang="en-US" altLang="zh-CN" sz="2400">
                <a:solidFill>
                  <a:srgbClr val="FF0000">
                    <a:alpha val="0"/>
                  </a:srgbClr>
                </a:solidFill>
                <a:latin typeface="Times New Roman" pitchFamily="24"/>
                <a:ea typeface="Times New Roman" pitchFamily="24"/>
                <a:cs typeface="Times New Roman" pitchFamily="24"/>
              </a:rPr>
              <a:t>☉</a:t>
            </a:r>
            <a:r>
              <a:rPr lang="en-US" altLang="zh-CN" sz="2400" i="1">
                <a:solidFill>
                  <a:srgbClr val="FF0000">
                    <a:alpha val="0"/>
                  </a:srgbClr>
                </a:solidFill>
                <a:latin typeface="Times New Roman" pitchFamily="24"/>
                <a:ea typeface="Times New Roman" pitchFamily="24"/>
                <a:cs typeface="宋体" pitchFamily="24"/>
              </a:rPr>
              <a:t>O</a:t>
            </a:r>
            <a:r>
              <a:rPr lang="zh-CN" altLang="zh-CN" sz="2400">
                <a:solidFill>
                  <a:srgbClr val="FF0000">
                    <a:alpha val="0"/>
                  </a:srgbClr>
                </a:solidFill>
                <a:latin typeface="白正" pitchFamily="24"/>
                <a:ea typeface="黑体" pitchFamily="24"/>
                <a:cs typeface="宋体" pitchFamily="24"/>
              </a:rPr>
              <a:t>的半径，</a:t>
            </a:r>
            <a:r>
              <a:rPr lang="zh-CN" altLang="zh-CN" sz="100">
                <a:noFill/>
                <a:latin typeface="白正"/>
                <a:ea typeface="宋体"/>
                <a:cs typeface="宋体"/>
              </a:rPr>
              <a:t>⁠</a:t>
            </a:r>
          </a:p>
          <a:p>
            <a:pPr lvl="0" hangingPunct="0">
              <a:lnSpc>
                <a:spcPct val="129999"/>
              </a:lnSpc>
            </a:pPr>
            <a:r>
              <a:rPr lang="en-US" altLang="zh-CN" sz="2400">
                <a:solidFill>
                  <a:srgbClr val="FF0000">
                    <a:alpha val="0"/>
                  </a:srgbClr>
                </a:solidFill>
                <a:latin typeface="宋体" pitchFamily="24"/>
                <a:ea typeface="宋体" pitchFamily="24"/>
                <a:cs typeface="宋体" pitchFamily="24"/>
              </a:rPr>
              <a:t>∴</a:t>
            </a:r>
            <a:r>
              <a:rPr lang="en-US" altLang="zh-CN" sz="2400" i="1">
                <a:solidFill>
                  <a:srgbClr val="FF0000">
                    <a:alpha val="0"/>
                  </a:srgbClr>
                </a:solidFill>
                <a:latin typeface="Times New Roman" pitchFamily="24"/>
                <a:ea typeface="Times New Roman" pitchFamily="24"/>
                <a:cs typeface="宋体" pitchFamily="24"/>
              </a:rPr>
              <a:t>PA</a:t>
            </a:r>
            <a:r>
              <a:rPr lang="zh-CN" altLang="zh-CN" sz="2400">
                <a:solidFill>
                  <a:srgbClr val="FF0000">
                    <a:alpha val="0"/>
                  </a:srgbClr>
                </a:solidFill>
                <a:latin typeface="白正" pitchFamily="24"/>
                <a:ea typeface="黑体" pitchFamily="24"/>
                <a:cs typeface="宋体" pitchFamily="24"/>
              </a:rPr>
              <a:t>是</a:t>
            </a:r>
            <a:r>
              <a:rPr lang="en-US" altLang="zh-CN" sz="2400">
                <a:solidFill>
                  <a:srgbClr val="FF0000">
                    <a:alpha val="0"/>
                  </a:srgbClr>
                </a:solidFill>
                <a:latin typeface="Times New Roman" pitchFamily="24"/>
                <a:ea typeface="Times New Roman" pitchFamily="24"/>
                <a:cs typeface="Times New Roman" pitchFamily="24"/>
              </a:rPr>
              <a:t>☉</a:t>
            </a:r>
            <a:r>
              <a:rPr lang="en-US" altLang="zh-CN" sz="2400" i="1">
                <a:solidFill>
                  <a:srgbClr val="FF0000">
                    <a:alpha val="0"/>
                  </a:srgbClr>
                </a:solidFill>
                <a:latin typeface="Times New Roman" pitchFamily="24"/>
                <a:ea typeface="Times New Roman" pitchFamily="24"/>
                <a:cs typeface="宋体" pitchFamily="24"/>
              </a:rPr>
              <a:t>O</a:t>
            </a:r>
            <a:r>
              <a:rPr lang="zh-CN" altLang="zh-CN" sz="2400">
                <a:solidFill>
                  <a:srgbClr val="FF0000">
                    <a:alpha val="0"/>
                  </a:srgbClr>
                </a:solidFill>
                <a:latin typeface="白正" pitchFamily="24"/>
                <a:ea typeface="黑体" pitchFamily="24"/>
                <a:cs typeface="宋体" pitchFamily="24"/>
              </a:rPr>
              <a:t>的切线</a:t>
            </a:r>
            <a:r>
              <a:rPr lang="en-US" altLang="zh-CN" sz="2400">
                <a:solidFill>
                  <a:srgbClr val="FF0000">
                    <a:alpha val="0"/>
                  </a:srgbClr>
                </a:solidFill>
                <a:latin typeface="Times New Roman" pitchFamily="24"/>
                <a:ea typeface="Times New Roman" pitchFamily="24"/>
                <a:cs typeface="宋体" pitchFamily="24"/>
              </a:rPr>
              <a:t>.</a:t>
            </a:r>
            <a:r>
              <a:rPr lang="zh-CN" altLang="zh-CN" sz="100">
                <a:noFill/>
                <a:latin typeface="白正"/>
                <a:ea typeface="宋体"/>
                <a:cs typeface="宋体"/>
              </a:rPr>
              <a:t>⁠</a:t>
            </a:r>
            <a:endParaRPr lang="zh-CN" altLang="en-US"/>
          </a:p>
        </p:txBody>
      </p:sp>
      <p:sp>
        <p:nvSpPr>
          <p:cNvPr id="18" name="文本框 17">
            <a:extLst>
              <a:ext uri="{FF2B5EF4-FFF2-40B4-BE49-F238E27FC236}">
                <a16:creationId xmlns:a16="http://schemas.microsoft.com/office/drawing/2014/main" id="{392ED8B5-0DCE-9423-B1B5-B0A52D87BE84}"/>
              </a:ext>
            </a:extLst>
          </p:cNvPr>
          <p:cNvSpPr txBox="1"/>
          <p:nvPr/>
        </p:nvSpPr>
        <p:spPr>
          <a:xfrm>
            <a:off x="6308686" y="5262299"/>
            <a:ext cx="1604455"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9" name="文本框 18">
            <a:extLst>
              <a:ext uri="{FF2B5EF4-FFF2-40B4-BE49-F238E27FC236}">
                <a16:creationId xmlns:a16="http://schemas.microsoft.com/office/drawing/2014/main" id="{890E59F9-7D29-991C-E8A7-44B1DCB81975}"/>
              </a:ext>
            </a:extLst>
          </p:cNvPr>
          <p:cNvSpPr txBox="1"/>
          <p:nvPr/>
        </p:nvSpPr>
        <p:spPr>
          <a:xfrm>
            <a:off x="6308686" y="5737787"/>
            <a:ext cx="31979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的半径，</a:t>
            </a:r>
            <a:endParaRPr lang="zh-CN" altLang="en-US">
              <a:solidFill>
                <a:srgbClr val="FF0000"/>
              </a:solidFill>
            </a:endParaRPr>
          </a:p>
        </p:txBody>
      </p:sp>
      <p:sp>
        <p:nvSpPr>
          <p:cNvPr id="20" name="文本框 19">
            <a:extLst>
              <a:ext uri="{FF2B5EF4-FFF2-40B4-BE49-F238E27FC236}">
                <a16:creationId xmlns:a16="http://schemas.microsoft.com/office/drawing/2014/main" id="{3089F36E-42E0-6CF3-2515-60A8A34C9912}"/>
              </a:ext>
            </a:extLst>
          </p:cNvPr>
          <p:cNvSpPr txBox="1"/>
          <p:nvPr/>
        </p:nvSpPr>
        <p:spPr>
          <a:xfrm>
            <a:off x="6308686" y="6213275"/>
            <a:ext cx="2590292"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的切线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21" name="yt_image_12692">
            <a:extLst>
              <a:ext uri="{FF2B5EF4-FFF2-40B4-BE49-F238E27FC236}">
                <a16:creationId xmlns:a16="http://schemas.microsoft.com/office/drawing/2014/main" id="{6A8621FE-08AF-95EA-5A5E-432F6ECDFFA7}"/>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642819" y="4329163"/>
            <a:ext cx="2104857" cy="14961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Effect transition="in" filter="blinds(horizontal)">
                                      <p:cBhvr>
                                        <p:cTn id="57" dur="500"/>
                                        <p:tgtEl>
                                          <p:spTgt spid="1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blinds(horizontal)">
                                      <p:cBhvr>
                                        <p:cTn id="62" dur="500"/>
                                        <p:tgtEl>
                                          <p:spTgt spid="12">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3">
                                            <p:txEl>
                                              <p:pRg st="0" end="0"/>
                                            </p:txEl>
                                          </p:spTgt>
                                        </p:tgtEl>
                                        <p:attrNameLst>
                                          <p:attrName>style.visibility</p:attrName>
                                        </p:attrNameLst>
                                      </p:cBhvr>
                                      <p:to>
                                        <p:strVal val="visible"/>
                                      </p:to>
                                    </p:set>
                                    <p:animEffect transition="in" filter="blinds(horizontal)">
                                      <p:cBhvr>
                                        <p:cTn id="67" dur="500"/>
                                        <p:tgtEl>
                                          <p:spTgt spid="1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xEl>
                                              <p:pRg st="0" end="0"/>
                                            </p:txEl>
                                          </p:spTgt>
                                        </p:tgtEl>
                                        <p:attrNameLst>
                                          <p:attrName>style.visibility</p:attrName>
                                        </p:attrNameLst>
                                      </p:cBhvr>
                                      <p:to>
                                        <p:strVal val="visible"/>
                                      </p:to>
                                    </p:set>
                                    <p:animEffect transition="in" filter="blinds(horizontal)">
                                      <p:cBhvr>
                                        <p:cTn id="72" dur="500"/>
                                        <p:tgtEl>
                                          <p:spTgt spid="18">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xEl>
                                              <p:pRg st="0" end="0"/>
                                            </p:txEl>
                                          </p:spTgt>
                                        </p:tgtEl>
                                        <p:attrNameLst>
                                          <p:attrName>style.visibility</p:attrName>
                                        </p:attrNameLst>
                                      </p:cBhvr>
                                      <p:to>
                                        <p:strVal val="visible"/>
                                      </p:to>
                                    </p:set>
                                    <p:animEffect transition="in" filter="blinds(horizontal)">
                                      <p:cBhvr>
                                        <p:cTn id="77" dur="500"/>
                                        <p:tgtEl>
                                          <p:spTgt spid="19">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xEl>
                                              <p:pRg st="0" end="0"/>
                                            </p:txEl>
                                          </p:spTgt>
                                        </p:tgtEl>
                                        <p:attrNameLst>
                                          <p:attrName>style.visibility</p:attrName>
                                        </p:attrNameLst>
                                      </p:cBhvr>
                                      <p:to>
                                        <p:strVal val="visible"/>
                                      </p:to>
                                    </p:set>
                                    <p:animEffect transition="in" filter="blinds(horizontal)">
                                      <p:cBhvr>
                                        <p:cTn id="8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3" grpId="0" build="allAtOnce"/>
      <p:bldP spid="18" grpId="0" build="allAtOnce"/>
      <p:bldP spid="19" grpId="0" build="allAtOnce"/>
      <p:bldP spid="20"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695" name="yt_shape_12695"/>
          <p:cNvSpPr txBox="1"/>
          <p:nvPr/>
        </p:nvSpPr>
        <p:spPr>
          <a:xfrm>
            <a:off x="540000" y="836712"/>
            <a:ext cx="3077766"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（二）利用全等证垂直</a:t>
            </a:r>
          </a:p>
        </p:txBody>
      </p:sp>
      <p:sp>
        <p:nvSpPr>
          <p:cNvPr id="12696" name="yt_shape_12696"/>
          <p:cNvSpPr txBox="1"/>
          <p:nvPr/>
        </p:nvSpPr>
        <p:spPr>
          <a:xfrm>
            <a:off x="540119" y="132287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黑体" pitchFamily="24"/>
                <a:cs typeface="宋体" pitchFamily="24"/>
              </a:rPr>
              <a:t>（衡阳市中考）</a:t>
            </a:r>
            <a:r>
              <a:rPr lang="zh-CN" altLang="zh-CN" sz="2400" b="0" i="0" u="none">
                <a:solidFill>
                  <a:srgbClr val="000000"/>
                </a:solidFill>
                <a:effectLst/>
                <a:latin typeface="白正" pitchFamily="24"/>
                <a:ea typeface="宋体" pitchFamily="24"/>
                <a:cs typeface="宋体" pitchFamily="24"/>
              </a:rPr>
              <a:t>如图，</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为</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的直径，过圆上一点</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作</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的切线</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白正"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BA</a:t>
            </a:r>
            <a:r>
              <a:rPr lang="zh-CN" altLang="zh-CN" sz="2400" b="0" i="0" u="none">
                <a:solidFill>
                  <a:srgbClr val="000000"/>
                </a:solidFill>
                <a:effectLst/>
                <a:latin typeface="白正" pitchFamily="24"/>
                <a:ea typeface="宋体" pitchFamily="24"/>
                <a:cs typeface="宋体" pitchFamily="24"/>
              </a:rPr>
              <a:t>的延长线于点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，过点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作</a:t>
            </a:r>
            <a:r>
              <a:rPr lang="en-US" altLang="zh-CN" sz="2400" b="0" i="1" u="none">
                <a:solidFill>
                  <a:srgbClr val="000000"/>
                </a:solidFill>
                <a:effectLst/>
                <a:latin typeface="Times New Roman" pitchFamily="24"/>
                <a:ea typeface="Times New Roman" pitchFamily="24"/>
                <a:cs typeface="宋体" pitchFamily="24"/>
              </a:rPr>
              <a:t>OE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白正" pitchFamily="24"/>
                <a:ea typeface="宋体" pitchFamily="24"/>
                <a:cs typeface="宋体" pitchFamily="24"/>
              </a:rPr>
              <a:t>于点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白正" pitchFamily="24"/>
                <a:ea typeface="宋体" pitchFamily="24"/>
                <a:cs typeface="宋体" pitchFamily="24"/>
              </a:rPr>
              <a:t>，连结</a:t>
            </a:r>
            <a:r>
              <a:rPr lang="en-US" altLang="zh-CN" sz="2400" b="0" i="1" u="none">
                <a:solidFill>
                  <a:srgbClr val="000000"/>
                </a:solidFill>
                <a:effectLst/>
                <a:latin typeface="Times New Roman" pitchFamily="24"/>
                <a:ea typeface="Times New Roman" pitchFamily="24"/>
                <a:cs typeface="宋体" pitchFamily="24"/>
              </a:rPr>
              <a:t>BE</a:t>
            </a:r>
            <a:r>
              <a:rPr lang="en-US" altLang="zh-CN" sz="2400" b="0" i="0" u="none">
                <a:solidFill>
                  <a:srgbClr val="000000"/>
                </a:solidFill>
                <a:effectLst/>
                <a:latin typeface="Times New Roman" pitchFamily="24"/>
                <a:ea typeface="Times New Roman" pitchFamily="24"/>
                <a:cs typeface="宋体" pitchFamily="24"/>
              </a:rPr>
              <a:t>.</a:t>
            </a:r>
          </a:p>
        </p:txBody>
      </p:sp>
      <p:pic>
        <p:nvPicPr>
          <p:cNvPr id="12697" name="yt_image_1269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10218782" y="1872640"/>
            <a:ext cx="1764844" cy="1956456"/>
          </a:xfrm>
          <a:prstGeom prst="rect">
            <a:avLst/>
          </a:prstGeom>
          <a:noFill/>
          <a:extLst>
            <a:ext uri="{909E8E84-426E-40DD-AFC4-6F175D3DCCD1}">
              <a14:hiddenFill xmlns:a14="http://schemas.microsoft.com/office/drawing/2010/main">
                <a:solidFill>
                  <a:srgbClr val="FFFFFF"/>
                </a:solidFill>
              </a14:hiddenFill>
            </a:ext>
          </a:extLst>
        </p:spPr>
      </p:pic>
      <p:sp>
        <p:nvSpPr>
          <p:cNvPr id="12699" name="yt_shape_12699"/>
          <p:cNvSpPr txBox="1"/>
          <p:nvPr/>
        </p:nvSpPr>
        <p:spPr>
          <a:xfrm>
            <a:off x="540000" y="2363034"/>
            <a:ext cx="5628144"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）直线</a:t>
            </a:r>
            <a:r>
              <a:rPr lang="en-US" altLang="zh-CN" sz="2400" b="0" i="1" u="none">
                <a:solidFill>
                  <a:srgbClr val="000000"/>
                </a:solidFill>
                <a:effectLst/>
                <a:latin typeface="Times New Roman" pitchFamily="24"/>
                <a:ea typeface="Times New Roman" pitchFamily="24"/>
                <a:cs typeface="宋体" pitchFamily="24"/>
              </a:rPr>
              <a:t>BE</a:t>
            </a:r>
            <a:r>
              <a:rPr lang="zh-CN" altLang="zh-CN" sz="2400" b="0" i="0" u="none">
                <a:solidFill>
                  <a:srgbClr val="000000"/>
                </a:solidFill>
                <a:effectLst/>
                <a:latin typeface="白正" pitchFamily="24"/>
                <a:ea typeface="宋体" pitchFamily="24"/>
                <a:cs typeface="宋体" pitchFamily="24"/>
              </a:rPr>
              <a:t>与</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相切吗？并说明理由；</a:t>
            </a:r>
          </a:p>
        </p:txBody>
      </p:sp>
      <p:sp>
        <p:nvSpPr>
          <p:cNvPr id="2" name="文本框 1">
            <a:extLst>
              <a:ext uri="{FF2B5EF4-FFF2-40B4-BE49-F238E27FC236}">
                <a16:creationId xmlns:a16="http://schemas.microsoft.com/office/drawing/2014/main" id="{8AE9F7A6-E0FC-1FFF-03B1-5BE52C04DEBE}"/>
              </a:ext>
            </a:extLst>
          </p:cNvPr>
          <p:cNvSpPr txBox="1"/>
          <p:nvPr/>
        </p:nvSpPr>
        <p:spPr>
          <a:xfrm>
            <a:off x="449989" y="2930732"/>
            <a:ext cx="34677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解：直线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相切，</a:t>
            </a:r>
            <a:endParaRPr lang="zh-CN" altLang="en-US">
              <a:solidFill>
                <a:srgbClr val="FF0000"/>
              </a:solidFill>
            </a:endParaRPr>
          </a:p>
        </p:txBody>
      </p:sp>
      <p:sp>
        <p:nvSpPr>
          <p:cNvPr id="3" name="文本框 2">
            <a:extLst>
              <a:ext uri="{FF2B5EF4-FFF2-40B4-BE49-F238E27FC236}">
                <a16:creationId xmlns:a16="http://schemas.microsoft.com/office/drawing/2014/main" id="{081654B7-889A-F546-2133-919E40F2BA26}"/>
              </a:ext>
            </a:extLst>
          </p:cNvPr>
          <p:cNvSpPr txBox="1"/>
          <p:nvPr/>
        </p:nvSpPr>
        <p:spPr>
          <a:xfrm>
            <a:off x="449989" y="3406220"/>
            <a:ext cx="24502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理由：连结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C147C8B9-718F-BA87-B594-B8D030A9E172}"/>
              </a:ext>
            </a:extLst>
          </p:cNvPr>
          <p:cNvSpPr txBox="1"/>
          <p:nvPr/>
        </p:nvSpPr>
        <p:spPr>
          <a:xfrm>
            <a:off x="449989" y="3881708"/>
            <a:ext cx="34360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相切于点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AAAD61DE-BEBD-58FD-6EE4-CA022DC4F28B}"/>
              </a:ext>
            </a:extLst>
          </p:cNvPr>
          <p:cNvSpPr txBox="1"/>
          <p:nvPr/>
        </p:nvSpPr>
        <p:spPr>
          <a:xfrm>
            <a:off x="449989" y="4357196"/>
            <a:ext cx="22247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p:sp>
        <p:nvSpPr>
          <p:cNvPr id="6" name="文本框 5">
            <a:extLst>
              <a:ext uri="{FF2B5EF4-FFF2-40B4-BE49-F238E27FC236}">
                <a16:creationId xmlns:a16="http://schemas.microsoft.com/office/drawing/2014/main" id="{E74172EC-323F-8AD2-B9AE-7B397DF8F9DF}"/>
              </a:ext>
            </a:extLst>
          </p:cNvPr>
          <p:cNvSpPr txBox="1"/>
          <p:nvPr/>
        </p:nvSpPr>
        <p:spPr>
          <a:xfrm>
            <a:off x="449989" y="4832684"/>
            <a:ext cx="1846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 </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3AD5669F-DBAA-ED2D-79CF-30D2E9C9B8CD}"/>
              </a:ext>
            </a:extLst>
          </p:cNvPr>
          <p:cNvSpPr txBox="1"/>
          <p:nvPr/>
        </p:nvSpPr>
        <p:spPr>
          <a:xfrm>
            <a:off x="449989" y="5308172"/>
            <a:ext cx="51680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ADO</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DOE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DAO</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EOB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8" name="yt_image_12703">
            <a:extLst>
              <a:ext uri="{FF2B5EF4-FFF2-40B4-BE49-F238E27FC236}">
                <a16:creationId xmlns:a16="http://schemas.microsoft.com/office/drawing/2014/main" id="{AF8A12EB-B313-91CC-FBBB-05EB820184CE}"/>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10199446" y="4832256"/>
            <a:ext cx="1803516" cy="1815541"/>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8">
            <a:extLst>
              <a:ext uri="{FF2B5EF4-FFF2-40B4-BE49-F238E27FC236}">
                <a16:creationId xmlns:a16="http://schemas.microsoft.com/office/drawing/2014/main" id="{6F27F83A-F148-7192-2694-C675E7222F00}"/>
              </a:ext>
            </a:extLst>
          </p:cNvPr>
          <p:cNvSpPr txBox="1"/>
          <p:nvPr/>
        </p:nvSpPr>
        <p:spPr>
          <a:xfrm>
            <a:off x="5618000" y="2938882"/>
            <a:ext cx="47203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ADO</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0" name="文本框 9">
            <a:extLst>
              <a:ext uri="{FF2B5EF4-FFF2-40B4-BE49-F238E27FC236}">
                <a16:creationId xmlns:a16="http://schemas.microsoft.com/office/drawing/2014/main" id="{0BE0B949-99F2-CFBB-5657-8D44D024478E}"/>
              </a:ext>
            </a:extLst>
          </p:cNvPr>
          <p:cNvSpPr txBox="1"/>
          <p:nvPr/>
        </p:nvSpPr>
        <p:spPr>
          <a:xfrm>
            <a:off x="5618000" y="3414370"/>
            <a:ext cx="2694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DOE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EOB</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704D4CC7-606D-450B-E59D-19594A3A38AA}"/>
              </a:ext>
            </a:extLst>
          </p:cNvPr>
          <p:cNvSpPr txBox="1"/>
          <p:nvPr/>
        </p:nvSpPr>
        <p:spPr>
          <a:xfrm>
            <a:off x="5618000" y="3889858"/>
            <a:ext cx="33646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2" name="文本框 11">
            <a:extLst>
              <a:ext uri="{FF2B5EF4-FFF2-40B4-BE49-F238E27FC236}">
                <a16:creationId xmlns:a16="http://schemas.microsoft.com/office/drawing/2014/main" id="{52F07464-338D-6D95-4E6D-9323E91ED650}"/>
              </a:ext>
            </a:extLst>
          </p:cNvPr>
          <p:cNvSpPr txBox="1"/>
          <p:nvPr/>
        </p:nvSpPr>
        <p:spPr>
          <a:xfrm>
            <a:off x="5618000" y="4365346"/>
            <a:ext cx="61697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DOE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BOE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p:sp>
        <p:nvSpPr>
          <p:cNvPr id="13" name="文本框 12">
            <a:extLst>
              <a:ext uri="{FF2B5EF4-FFF2-40B4-BE49-F238E27FC236}">
                <a16:creationId xmlns:a16="http://schemas.microsoft.com/office/drawing/2014/main" id="{8B7B84C0-028C-B9DF-EB33-C75013749170}"/>
              </a:ext>
            </a:extLst>
          </p:cNvPr>
          <p:cNvSpPr txBox="1"/>
          <p:nvPr/>
        </p:nvSpPr>
        <p:spPr>
          <a:xfrm>
            <a:off x="5618000" y="4840834"/>
            <a:ext cx="28931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的半径，</a:t>
            </a:r>
            <a:endParaRPr lang="zh-CN" altLang="en-US">
              <a:solidFill>
                <a:srgbClr val="FF0000"/>
              </a:solidFill>
            </a:endParaRPr>
          </a:p>
        </p:txBody>
      </p:sp>
      <p:sp>
        <p:nvSpPr>
          <p:cNvPr id="14" name="文本框 13">
            <a:extLst>
              <a:ext uri="{FF2B5EF4-FFF2-40B4-BE49-F238E27FC236}">
                <a16:creationId xmlns:a16="http://schemas.microsoft.com/office/drawing/2014/main" id="{AB14738C-9531-16B4-D41F-5BF093958EAC}"/>
              </a:ext>
            </a:extLst>
          </p:cNvPr>
          <p:cNvSpPr txBox="1"/>
          <p:nvPr/>
        </p:nvSpPr>
        <p:spPr>
          <a:xfrm>
            <a:off x="5618000" y="5316322"/>
            <a:ext cx="293439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直线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相切</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5" name="yt_shape_12700">
            <a:extLst>
              <a:ext uri="{FF2B5EF4-FFF2-40B4-BE49-F238E27FC236}">
                <a16:creationId xmlns:a16="http://schemas.microsoft.com/office/drawing/2014/main" id="{4B9AE342-3414-4432-252A-3D665917B37F}"/>
              </a:ext>
            </a:extLst>
          </p:cNvPr>
          <p:cNvSpPr txBox="1"/>
          <p:nvPr/>
        </p:nvSpPr>
        <p:spPr>
          <a:xfrm>
            <a:off x="540000" y="6003050"/>
            <a:ext cx="5924699" cy="498534"/>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）若</a:t>
            </a:r>
            <a:r>
              <a:rPr lang="en-US" altLang="zh-CN" sz="2400" b="0" i="1" u="none" dirty="0">
                <a:solidFill>
                  <a:srgbClr val="000000"/>
                </a:solidFill>
                <a:effectLst/>
                <a:latin typeface="Times New Roman" pitchFamily="24"/>
                <a:ea typeface="Times New Roman" pitchFamily="24"/>
                <a:cs typeface="宋体" pitchFamily="24"/>
              </a:rPr>
              <a:t>CA</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CD</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白正" pitchFamily="24"/>
                <a:ea typeface="宋体" pitchFamily="24"/>
                <a:cs typeface="宋体" pitchFamily="24"/>
              </a:rPr>
              <a:t>，则</a:t>
            </a:r>
            <a:r>
              <a:rPr lang="en-US" altLang="zh-CN" sz="2400" b="0" i="1" u="none" dirty="0">
                <a:solidFill>
                  <a:srgbClr val="000000"/>
                </a:solidFill>
                <a:effectLst/>
                <a:latin typeface="Times New Roman" pitchFamily="24"/>
                <a:ea typeface="Times New Roman" pitchFamily="24"/>
                <a:cs typeface="宋体" pitchFamily="24"/>
              </a:rPr>
              <a:t>DE</a:t>
            </a:r>
            <a:r>
              <a:rPr lang="zh-CN" altLang="zh-CN" sz="2400" b="0" i="0" u="none" dirty="0">
                <a:solidFill>
                  <a:srgbClr val="000000"/>
                </a:solidFill>
                <a:effectLst/>
                <a:latin typeface="白正" pitchFamily="24"/>
                <a:ea typeface="宋体" pitchFamily="24"/>
                <a:cs typeface="宋体" pitchFamily="24"/>
              </a:rPr>
              <a:t>的长为</a:t>
            </a:r>
            <a:r>
              <a:rPr lang="zh-CN" altLang="zh-CN" sz="100" b="0" i="0" spc="-100" dirty="0">
                <a:solidFill>
                  <a:srgbClr val="FF0000"/>
                </a:solidFill>
                <a:effectLst/>
                <a:latin typeface="白正" pitchFamily="24"/>
                <a:ea typeface="宋体" pitchFamily="24"/>
                <a:cs typeface="宋体" pitchFamily="24"/>
              </a:rPr>
              <a:t> </a:t>
            </a:r>
            <a:r>
              <a:rPr lang="zh-CN" altLang="zh-CN" sz="2400" b="0" i="0" u="sng" dirty="0">
                <a:solidFill>
                  <a:srgbClr val="000000"/>
                </a:solidFill>
                <a:effectLst/>
                <a:uFill>
                  <a:solidFill>
                    <a:srgbClr val="000000"/>
                  </a:solidFill>
                </a:uFill>
                <a:latin typeface="白正"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6</a:t>
            </a:r>
            <a:r>
              <a:rPr lang="zh-CN" altLang="zh-CN" sz="2400" b="0" i="0" u="sng" dirty="0">
                <a:solidFill>
                  <a:srgbClr val="000000"/>
                </a:solidFill>
                <a:effectLst/>
                <a:uFill>
                  <a:solidFill>
                    <a:srgbClr val="000000"/>
                  </a:solidFill>
                </a:uFill>
                <a:latin typeface="白正" pitchFamily="24"/>
                <a:ea typeface="宋体" pitchFamily="24"/>
                <a:cs typeface="宋体" pitchFamily="24"/>
              </a:rPr>
              <a:t>　</a:t>
            </a:r>
            <a:r>
              <a:rPr lang="zh-CN" altLang="zh-CN" sz="100" b="0" i="0" spc="-100" dirty="0">
                <a:no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endParaRPr lang="zh-CN" altLang="zh-CN" sz="100" b="0" i="0" u="none" dirty="0">
              <a:noFill/>
              <a:effectLst/>
              <a:latin typeface="白正"/>
              <a:ea typeface="宋体"/>
              <a:cs typeface="宋体"/>
            </a:endParaRPr>
          </a:p>
        </p:txBody>
      </p:sp>
      <p:sp>
        <p:nvSpPr>
          <p:cNvPr id="16" name="文本框 15">
            <a:extLst>
              <a:ext uri="{FF2B5EF4-FFF2-40B4-BE49-F238E27FC236}">
                <a16:creationId xmlns:a16="http://schemas.microsoft.com/office/drawing/2014/main" id="{A399DE0D-B2D8-2DA7-5EBE-B55057E2B0AD}"/>
              </a:ext>
            </a:extLst>
          </p:cNvPr>
          <p:cNvSpPr txBox="1"/>
          <p:nvPr/>
        </p:nvSpPr>
        <p:spPr>
          <a:xfrm>
            <a:off x="5783989" y="5956244"/>
            <a:ext cx="332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xEl>
                                              <p:pRg st="0" end="0"/>
                                            </p:txEl>
                                          </p:spTgt>
                                        </p:tgtEl>
                                        <p:attrNameLst>
                                          <p:attrName>style.visibility</p:attrName>
                                        </p:attrNameLst>
                                      </p:cBhvr>
                                      <p:to>
                                        <p:strVal val="visible"/>
                                      </p:to>
                                    </p:set>
                                    <p:animEffect transition="in" filter="blinds(horizontal)">
                                      <p:cBhvr>
                                        <p:cTn id="57" dur="500"/>
                                        <p:tgtEl>
                                          <p:spTgt spid="12">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3">
                                            <p:txEl>
                                              <p:pRg st="0" end="0"/>
                                            </p:txEl>
                                          </p:spTgt>
                                        </p:tgtEl>
                                        <p:attrNameLst>
                                          <p:attrName>style.visibility</p:attrName>
                                        </p:attrNameLst>
                                      </p:cBhvr>
                                      <p:to>
                                        <p:strVal val="visible"/>
                                      </p:to>
                                    </p:set>
                                    <p:animEffect transition="in" filter="blinds(horizontal)">
                                      <p:cBhvr>
                                        <p:cTn id="62" dur="500"/>
                                        <p:tgtEl>
                                          <p:spTgt spid="1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4">
                                            <p:txEl>
                                              <p:pRg st="0" end="0"/>
                                            </p:txEl>
                                          </p:spTgt>
                                        </p:tgtEl>
                                        <p:attrNameLst>
                                          <p:attrName>style.visibility</p:attrName>
                                        </p:attrNameLst>
                                      </p:cBhvr>
                                      <p:to>
                                        <p:strVal val="visible"/>
                                      </p:to>
                                    </p:set>
                                    <p:animEffect transition="in" filter="blinds(horizontal)">
                                      <p:cBhvr>
                                        <p:cTn id="67" dur="500"/>
                                        <p:tgtEl>
                                          <p:spTgt spid="14">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
                                            <p:txEl>
                                              <p:pRg st="0" end="0"/>
                                            </p:txEl>
                                          </p:spTgt>
                                        </p:tgtEl>
                                        <p:attrNameLst>
                                          <p:attrName>style.visibility</p:attrName>
                                        </p:attrNameLst>
                                      </p:cBhvr>
                                      <p:to>
                                        <p:strVal val="visible"/>
                                      </p:to>
                                    </p:set>
                                    <p:animEffect transition="in" filter="blinds(horizontal)">
                                      <p:cBhvr>
                                        <p:cTn id="72"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9" grpId="0" build="allAtOnce"/>
      <p:bldP spid="10" grpId="0" build="allAtOnce"/>
      <p:bldP spid="11" grpId="0" build="allAtOnce"/>
      <p:bldP spid="12" grpId="0" build="allAtOnce"/>
      <p:bldP spid="13" grpId="0" build="allAtOnce"/>
      <p:bldP spid="14" grpId="0" build="allAtOnce"/>
      <p:bldP spid="1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06" name="yt_shape_12706"/>
          <p:cNvSpPr txBox="1"/>
          <p:nvPr/>
        </p:nvSpPr>
        <p:spPr>
          <a:xfrm>
            <a:off x="540000" y="764704"/>
            <a:ext cx="3077766"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（三）利用平行证垂直</a:t>
            </a:r>
          </a:p>
        </p:txBody>
      </p:sp>
      <p:sp>
        <p:nvSpPr>
          <p:cNvPr id="12707" name="yt_shape_12707"/>
          <p:cNvSpPr txBox="1"/>
          <p:nvPr/>
        </p:nvSpPr>
        <p:spPr>
          <a:xfrm>
            <a:off x="540119" y="125086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楷体" pitchFamily="24"/>
                <a:cs typeface="宋体" pitchFamily="24"/>
              </a:rPr>
              <a:t>（贺州市中考）</a:t>
            </a:r>
            <a:r>
              <a:rPr lang="zh-CN" altLang="zh-CN" sz="2400" b="0" i="0" u="none">
                <a:solidFill>
                  <a:srgbClr val="000000"/>
                </a:solidFill>
                <a:effectLst/>
                <a:latin typeface="白正" pitchFamily="24"/>
                <a:ea typeface="宋体" pitchFamily="24"/>
                <a:cs typeface="宋体" pitchFamily="24"/>
              </a:rPr>
              <a:t>如图，</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的直径，</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是</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延长线上的一点，点</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在</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上，</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白正" pitchFamily="24"/>
                <a:ea typeface="宋体" pitchFamily="24"/>
                <a:cs typeface="宋体" pitchFamily="24"/>
              </a:rPr>
              <a:t>交</a:t>
            </a:r>
            <a:r>
              <a:rPr lang="en-US" altLang="zh-CN" sz="2400" b="0" i="1" u="none">
                <a:solidFill>
                  <a:srgbClr val="000000"/>
                </a:solidFill>
                <a:effectLst/>
                <a:latin typeface="Times New Roman" pitchFamily="24"/>
                <a:ea typeface="Times New Roman" pitchFamily="24"/>
                <a:cs typeface="宋体" pitchFamily="24"/>
              </a:rPr>
              <a:t>DC</a:t>
            </a:r>
            <a:r>
              <a:rPr lang="zh-CN" altLang="zh-CN" sz="2400" b="0" i="0" u="none">
                <a:solidFill>
                  <a:srgbClr val="000000"/>
                </a:solidFill>
                <a:effectLst/>
                <a:latin typeface="白正" pitchFamily="24"/>
                <a:ea typeface="宋体" pitchFamily="24"/>
                <a:cs typeface="宋体" pitchFamily="24"/>
              </a:rPr>
              <a:t>的延长线于点</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白正" pitchFamily="24"/>
                <a:ea typeface="宋体" pitchFamily="24"/>
                <a:cs typeface="宋体" pitchFamily="24"/>
              </a:rPr>
              <a:t>平分</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BAE</a:t>
            </a:r>
            <a:r>
              <a:rPr lang="en-US" altLang="zh-CN" sz="2400" b="0" i="0" u="none">
                <a:solidFill>
                  <a:srgbClr val="000000"/>
                </a:solidFill>
                <a:effectLst/>
                <a:latin typeface="Times New Roman" pitchFamily="24"/>
                <a:ea typeface="Times New Roman" pitchFamily="24"/>
                <a:cs typeface="宋体" pitchFamily="24"/>
              </a:rPr>
              <a:t>.</a:t>
            </a:r>
          </a:p>
        </p:txBody>
      </p:sp>
      <p:pic>
        <p:nvPicPr>
          <p:cNvPr id="12708" name="yt_image_1270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192344" y="2505903"/>
            <a:ext cx="2159556" cy="1683347"/>
          </a:xfrm>
          <a:prstGeom prst="rect">
            <a:avLst/>
          </a:prstGeom>
          <a:noFill/>
          <a:extLst>
            <a:ext uri="{909E8E84-426E-40DD-AFC4-6F175D3DCCD1}">
              <a14:hiddenFill xmlns:a14="http://schemas.microsoft.com/office/drawing/2010/main">
                <a:solidFill>
                  <a:srgbClr val="FFFFFF"/>
                </a:solidFill>
              </a14:hiddenFill>
            </a:ext>
          </a:extLst>
        </p:spPr>
      </p:pic>
      <p:sp>
        <p:nvSpPr>
          <p:cNvPr id="12710" name="yt_shape_12710"/>
          <p:cNvSpPr txBox="1"/>
          <p:nvPr/>
        </p:nvSpPr>
        <p:spPr>
          <a:xfrm>
            <a:off x="540000" y="2204864"/>
            <a:ext cx="4142160"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）求证：</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的切线；</a:t>
            </a:r>
          </a:p>
        </p:txBody>
      </p:sp>
      <p:sp>
        <p:nvSpPr>
          <p:cNvPr id="2" name="yt_shape_12713">
            <a:extLst>
              <a:ext uri="{FF2B5EF4-FFF2-40B4-BE49-F238E27FC236}">
                <a16:creationId xmlns:a16="http://schemas.microsoft.com/office/drawing/2014/main" id="{F52EFD90-338C-3D25-D4FD-09F4CDDC5808}"/>
              </a:ext>
            </a:extLst>
          </p:cNvPr>
          <p:cNvSpPr txBox="1"/>
          <p:nvPr/>
        </p:nvSpPr>
        <p:spPr>
          <a:xfrm>
            <a:off x="540000" y="2769191"/>
            <a:ext cx="4531690" cy="330930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证明：（</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）连结</a:t>
            </a:r>
            <a:r>
              <a:rPr lang="en-US" altLang="zh-CN" sz="2400" b="0" i="1" u="none">
                <a:solidFill>
                  <a:srgbClr val="FF0000">
                    <a:alpha val="0"/>
                  </a:srgbClr>
                </a:solidFill>
                <a:effectLst/>
                <a:latin typeface="Times New Roman" pitchFamily="24"/>
                <a:ea typeface="Times New Roman" pitchFamily="24"/>
                <a:cs typeface="宋体" pitchFamily="24"/>
              </a:rPr>
              <a:t>OC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黑体" pitchFamily="24"/>
                <a:cs typeface="宋体" pitchFamily="24"/>
              </a:rPr>
              <a:t>平分</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EAB</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OAC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EAC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OA</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OAC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EAC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ACO</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AE</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AE</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DC</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的切线</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3" name="文本框 2">
            <a:extLst>
              <a:ext uri="{FF2B5EF4-FFF2-40B4-BE49-F238E27FC236}">
                <a16:creationId xmlns:a16="http://schemas.microsoft.com/office/drawing/2014/main" id="{17B8E51D-1357-AA1C-0DAA-D1D7470405BD}"/>
              </a:ext>
            </a:extLst>
          </p:cNvPr>
          <p:cNvSpPr txBox="1"/>
          <p:nvPr/>
        </p:nvSpPr>
        <p:spPr>
          <a:xfrm>
            <a:off x="449989" y="2722385"/>
            <a:ext cx="29661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9E30CAB2-773F-C27A-F822-0FADD8A06B3D}"/>
              </a:ext>
            </a:extLst>
          </p:cNvPr>
          <p:cNvSpPr txBox="1"/>
          <p:nvPr/>
        </p:nvSpPr>
        <p:spPr>
          <a:xfrm>
            <a:off x="449989" y="3197873"/>
            <a:ext cx="26502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EAB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BBE0D1DE-41E0-C171-616C-E7709300A4D1}"/>
              </a:ext>
            </a:extLst>
          </p:cNvPr>
          <p:cNvSpPr txBox="1"/>
          <p:nvPr/>
        </p:nvSpPr>
        <p:spPr>
          <a:xfrm>
            <a:off x="449989" y="3673361"/>
            <a:ext cx="2659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EAC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2CD19F45-155E-975F-7748-92F1A4B1A479}"/>
              </a:ext>
            </a:extLst>
          </p:cNvPr>
          <p:cNvSpPr txBox="1"/>
          <p:nvPr/>
        </p:nvSpPr>
        <p:spPr>
          <a:xfrm>
            <a:off x="449989" y="4148849"/>
            <a:ext cx="46679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D19C5641-4578-7219-D01A-1ABE07C3D7EC}"/>
              </a:ext>
            </a:extLst>
          </p:cNvPr>
          <p:cNvSpPr txBox="1"/>
          <p:nvPr/>
        </p:nvSpPr>
        <p:spPr>
          <a:xfrm>
            <a:off x="449989" y="4624337"/>
            <a:ext cx="43694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EAC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9EEC8752-B219-0E19-E99C-0FCA45D93C68}"/>
              </a:ext>
            </a:extLst>
          </p:cNvPr>
          <p:cNvSpPr txBox="1"/>
          <p:nvPr/>
        </p:nvSpPr>
        <p:spPr>
          <a:xfrm>
            <a:off x="449989" y="5099825"/>
            <a:ext cx="36519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049A346E-44CC-4E0B-6A6B-4693511EDBF4}"/>
              </a:ext>
            </a:extLst>
          </p:cNvPr>
          <p:cNvSpPr txBox="1"/>
          <p:nvPr/>
        </p:nvSpPr>
        <p:spPr>
          <a:xfrm>
            <a:off x="449989" y="5575313"/>
            <a:ext cx="26819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的切线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0" name="yt_shape_12711">
                <a:extLst>
                  <a:ext uri="{FF2B5EF4-FFF2-40B4-BE49-F238E27FC236}">
                    <a16:creationId xmlns:a16="http://schemas.microsoft.com/office/drawing/2014/main" id="{20A697C0-5270-854B-2DAE-61102940559F}"/>
                  </a:ext>
                </a:extLst>
              </p:cNvPr>
              <p:cNvSpPr txBox="1"/>
              <p:nvPr/>
            </p:nvSpPr>
            <p:spPr>
              <a:xfrm>
                <a:off x="540000" y="6149044"/>
                <a:ext cx="5822235" cy="46557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，则</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的直径为</a:t>
                </a:r>
                <a:r>
                  <a:rPr lang="zh-CN" altLang="zh-CN" sz="100" b="0" i="0" spc="-100">
                    <a:solidFill>
                      <a:srgbClr val="FF0000"/>
                    </a:solidFill>
                    <a:effectLst/>
                    <a:latin typeface="白正" pitchFamily="24"/>
                    <a:ea typeface="宋体" pitchFamily="24"/>
                    <a:cs typeface="宋体" pitchFamily="24"/>
                  </a:rPr>
                  <a:t> </a:t>
                </a:r>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0" u="sng">
                    <a:solidFill>
                      <a:srgbClr val="FF0000">
                        <a:alpha val="0"/>
                      </a:srgbClr>
                    </a:solidFill>
                    <a:effectLst/>
                    <a:uFill>
                      <a:solidFill>
                        <a:srgbClr val="000000"/>
                      </a:solidFill>
                    </a:uFill>
                    <a:latin typeface="白正" pitchFamily="24"/>
                    <a:ea typeface="宋体" pitchFamily="24"/>
                    <a:cs typeface="宋体" pitchFamily="24"/>
                  </a:rPr>
                  <a:t>　</a:t>
                </a:r>
                <a14:m>
                  <m:oMath xmlns:m="http://schemas.openxmlformats.org/officeDocument/2006/math">
                    <m:rad>
                      <m:radPr>
                        <m:degHide m:val="on"/>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radPr>
                      <m:deg/>
                      <m:e>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e>
                    </m:rad>
                  </m:oMath>
                </a14:m>
                <a:r>
                  <a:rPr lang="zh-CN" altLang="zh-CN" sz="2400" b="0" i="0" u="sng">
                    <a:solidFill>
                      <a:srgbClr val="000000"/>
                    </a:solidFill>
                    <a:effectLst/>
                    <a:uFill>
                      <a:solidFill>
                        <a:srgbClr val="000000"/>
                      </a:solidFill>
                    </a:uFill>
                    <a:latin typeface="白正" pitchFamily="24"/>
                    <a:ea typeface="宋体" pitchFamily="24"/>
                    <a:cs typeface="宋体" pitchFamily="24"/>
                  </a:rPr>
                  <a:t>　</a:t>
                </a:r>
                <a:r>
                  <a:rPr lang="zh-CN" altLang="zh-CN" sz="100" b="0" i="0" spc="-100">
                    <a:no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10" name="yt_shape_12711">
                <a:extLst>
                  <a:ext uri="{FF2B5EF4-FFF2-40B4-BE49-F238E27FC236}">
                    <a16:creationId xmlns:a16="http://schemas.microsoft.com/office/drawing/2014/main" id="{20A697C0-5270-854B-2DAE-61102940559F}"/>
                  </a:ext>
                </a:extLst>
              </p:cNvPr>
              <p:cNvSpPr txBox="1">
                <a:spLocks noRot="1" noChangeAspect="1" noMove="1" noResize="1" noEditPoints="1" noAdjustHandles="1" noChangeArrowheads="1" noChangeShapeType="1" noTextEdit="1"/>
              </p:cNvSpPr>
              <p:nvPr/>
            </p:nvSpPr>
            <p:spPr>
              <a:xfrm>
                <a:off x="540000" y="6149044"/>
                <a:ext cx="5822235" cy="465577"/>
              </a:xfrm>
              <a:prstGeom prst="rect">
                <a:avLst/>
              </a:prstGeom>
              <a:blipFill>
                <a:blip r:embed="rId3"/>
                <a:stretch>
                  <a:fillRect l="-3246" t="-5263" r="-2199" b="-394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C395A247-4852-D244-6122-66CF09D10607}"/>
                  </a:ext>
                </a:extLst>
              </p:cNvPr>
              <p:cNvSpPr txBox="1"/>
              <p:nvPr/>
            </p:nvSpPr>
            <p:spPr>
              <a:xfrm>
                <a:off x="5009289" y="6021288"/>
                <a:ext cx="1005714"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4</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e>
                    </m:rad>
                  </m:oMath>
                </a14:m>
                <a:endParaRPr lang="zh-CN" altLang="en-US" dirty="0">
                  <a:solidFill>
                    <a:srgbClr val="FF0000"/>
                  </a:solidFill>
                </a:endParaRPr>
              </a:p>
            </p:txBody>
          </p:sp>
        </mc:Choice>
        <mc:Fallback>
          <p:sp>
            <p:nvSpPr>
              <p:cNvPr id="11" name="文本框 10">
                <a:extLst>
                  <a:ext uri="{FF2B5EF4-FFF2-40B4-BE49-F238E27FC236}">
                    <a16:creationId xmlns:a16="http://schemas.microsoft.com/office/drawing/2014/main" id="{C395A247-4852-D244-6122-66CF09D10607}"/>
                  </a:ext>
                </a:extLst>
              </p:cNvPr>
              <p:cNvSpPr txBox="1">
                <a:spLocks noRot="1" noChangeAspect="1" noMove="1" noResize="1" noEditPoints="1" noAdjustHandles="1" noChangeArrowheads="1" noChangeShapeType="1" noTextEdit="1"/>
              </p:cNvSpPr>
              <p:nvPr/>
            </p:nvSpPr>
            <p:spPr>
              <a:xfrm>
                <a:off x="5009289" y="6021288"/>
                <a:ext cx="1005714" cy="554686"/>
              </a:xfrm>
              <a:prstGeom prst="rect">
                <a:avLst/>
              </a:prstGeom>
              <a:blipFill>
                <a:blip r:embed="rId4"/>
                <a:stretch>
                  <a:fillRect l="-9697" b="-25275"/>
                </a:stretch>
              </a:blipFill>
            </p:spPr>
            <p:txBody>
              <a:bodyPr/>
              <a:lstStyle/>
              <a:p>
                <a:r>
                  <a:rPr lang="zh-CN" altLang="en-US">
                    <a:noFill/>
                  </a:rPr>
                  <a:t> </a:t>
                </a:r>
              </a:p>
            </p:txBody>
          </p:sp>
        </mc:Fallback>
      </mc:AlternateContent>
      <p:pic>
        <p:nvPicPr>
          <p:cNvPr id="12" name="yt_image_12714">
            <a:extLst>
              <a:ext uri="{FF2B5EF4-FFF2-40B4-BE49-F238E27FC236}">
                <a16:creationId xmlns:a16="http://schemas.microsoft.com/office/drawing/2014/main" id="{8C53B616-8D52-4F09-322A-0DF974EEF2CB}"/>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9228376" y="4308941"/>
            <a:ext cx="2087491" cy="16126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blinds(horizontal)">
                                      <p:cBhvr>
                                        <p:cTn id="4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P spid="11"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17" name="yt_shape_12717"/>
          <p:cNvSpPr txBox="1"/>
          <p:nvPr/>
        </p:nvSpPr>
        <p:spPr>
          <a:xfrm>
            <a:off x="540119" y="836712"/>
            <a:ext cx="11111999" cy="1185646"/>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白正" pitchFamily="24"/>
                <a:ea typeface="楷体" pitchFamily="24"/>
                <a:cs typeface="宋体" pitchFamily="24"/>
              </a:rPr>
              <a:t>（十堰市中考节选）</a:t>
            </a:r>
            <a:r>
              <a:rPr lang="zh-CN" altLang="zh-CN" sz="2400" b="0" i="0" u="none" dirty="0">
                <a:solidFill>
                  <a:srgbClr val="000000"/>
                </a:solidFill>
                <a:effectLst/>
                <a:latin typeface="白正" pitchFamily="24"/>
                <a:ea typeface="宋体" pitchFamily="24"/>
                <a:cs typeface="宋体" pitchFamily="24"/>
              </a:rPr>
              <a:t>如图，已知</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白正" pitchFamily="24"/>
                <a:ea typeface="宋体" pitchFamily="24"/>
                <a:cs typeface="宋体" pitchFamily="24"/>
              </a:rPr>
              <a:t>是</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的直径，</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白正" pitchFamily="24"/>
                <a:ea typeface="宋体" pitchFamily="24"/>
                <a:cs typeface="宋体" pitchFamily="24"/>
              </a:rPr>
              <a:t>为</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上一点，</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OCB</a:t>
            </a:r>
            <a:r>
              <a:rPr lang="zh-CN" altLang="zh-CN" sz="2400" b="0" i="0" u="none" dirty="0">
                <a:solidFill>
                  <a:srgbClr val="000000"/>
                </a:solidFill>
                <a:effectLst/>
                <a:latin typeface="白正" pitchFamily="24"/>
                <a:ea typeface="宋体" pitchFamily="24"/>
                <a:cs typeface="宋体" pitchFamily="24"/>
              </a:rPr>
              <a:t>的平分线交</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于点</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F</a:t>
            </a:r>
            <a:r>
              <a:rPr lang="zh-CN" altLang="zh-CN" sz="2400" b="0" i="0" u="none" dirty="0">
                <a:solidFill>
                  <a:srgbClr val="000000"/>
                </a:solidFill>
                <a:effectLst/>
                <a:latin typeface="白正" pitchFamily="24"/>
                <a:ea typeface="宋体" pitchFamily="24"/>
                <a:cs typeface="宋体" pitchFamily="24"/>
              </a:rPr>
              <a:t>在直线</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白正" pitchFamily="24"/>
                <a:ea typeface="宋体" pitchFamily="24"/>
                <a:cs typeface="宋体" pitchFamily="24"/>
              </a:rPr>
              <a:t>上，且</a:t>
            </a:r>
            <a:r>
              <a:rPr lang="en-US" altLang="zh-CN" sz="2400" b="0" i="1" u="none" dirty="0">
                <a:solidFill>
                  <a:srgbClr val="000000"/>
                </a:solidFill>
                <a:effectLst/>
                <a:latin typeface="Times New Roman" pitchFamily="24"/>
                <a:ea typeface="Times New Roman" pitchFamily="24"/>
                <a:cs typeface="宋体" pitchFamily="24"/>
              </a:rPr>
              <a:t>DF</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白正" pitchFamily="24"/>
                <a:ea typeface="宋体" pitchFamily="24"/>
                <a:cs typeface="宋体" pitchFamily="24"/>
              </a:rPr>
              <a:t>，垂足为</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白正" pitchFamily="24"/>
                <a:ea typeface="宋体" pitchFamily="24"/>
                <a:cs typeface="宋体" pitchFamily="24"/>
              </a:rPr>
              <a:t>，连结</a:t>
            </a:r>
            <a:r>
              <a:rPr lang="en-US" altLang="zh-CN" sz="2400" b="0" i="1" u="none" dirty="0">
                <a:solidFill>
                  <a:srgbClr val="000000"/>
                </a:solidFill>
                <a:effectLst/>
                <a:latin typeface="Times New Roman" pitchFamily="24"/>
                <a:ea typeface="Times New Roman" pitchFamily="24"/>
                <a:cs typeface="宋体" pitchFamily="24"/>
              </a:rPr>
              <a:t>AD</a:t>
            </a:r>
            <a:r>
              <a:rPr lang="zh-CN" altLang="zh-CN" sz="2400" b="0" i="0" u="none" dirty="0">
                <a:solidFill>
                  <a:srgbClr val="000000"/>
                </a:solidFill>
                <a:effectLst/>
                <a:latin typeface="白正"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BD</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求证：</a:t>
            </a:r>
            <a:r>
              <a:rPr lang="en-US" altLang="zh-CN" sz="2400" b="0" i="1" u="none" dirty="0">
                <a:solidFill>
                  <a:srgbClr val="000000"/>
                </a:solidFill>
                <a:effectLst/>
                <a:latin typeface="Times New Roman" pitchFamily="24"/>
                <a:ea typeface="Times New Roman" pitchFamily="24"/>
                <a:cs typeface="宋体" pitchFamily="24"/>
              </a:rPr>
              <a:t>DF</a:t>
            </a:r>
            <a:r>
              <a:rPr lang="zh-CN" altLang="zh-CN" sz="2400" b="0" i="0" u="none" dirty="0">
                <a:solidFill>
                  <a:srgbClr val="000000"/>
                </a:solidFill>
                <a:effectLst/>
                <a:latin typeface="白正" pitchFamily="24"/>
                <a:ea typeface="宋体" pitchFamily="24"/>
                <a:cs typeface="宋体" pitchFamily="24"/>
              </a:rPr>
              <a:t>是</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的切线</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2718" name="yt_image_1271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264352" y="2610883"/>
            <a:ext cx="2131687" cy="1596331"/>
          </a:xfrm>
          <a:prstGeom prst="rect">
            <a:avLst/>
          </a:prstGeom>
          <a:noFill/>
          <a:extLst>
            <a:ext uri="{909E8E84-426E-40DD-AFC4-6F175D3DCCD1}">
              <a14:hiddenFill xmlns:a14="http://schemas.microsoft.com/office/drawing/2010/main">
                <a:solidFill>
                  <a:srgbClr val="FFFFFF"/>
                </a:solidFill>
              </a14:hiddenFill>
            </a:ext>
          </a:extLst>
        </p:spPr>
      </p:pic>
      <p:sp>
        <p:nvSpPr>
          <p:cNvPr id="2" name="yt_shape_12720">
            <a:extLst>
              <a:ext uri="{FF2B5EF4-FFF2-40B4-BE49-F238E27FC236}">
                <a16:creationId xmlns:a16="http://schemas.microsoft.com/office/drawing/2014/main" id="{DA272392-C0F2-514B-8CE2-CA88EC70996B}"/>
              </a:ext>
            </a:extLst>
          </p:cNvPr>
          <p:cNvSpPr txBox="1"/>
          <p:nvPr/>
        </p:nvSpPr>
        <p:spPr>
          <a:xfrm>
            <a:off x="540000" y="2035646"/>
            <a:ext cx="4089261" cy="474969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证明：连结</a:t>
            </a:r>
            <a:r>
              <a:rPr lang="en-US" altLang="zh-CN" sz="2400" b="0" i="1" u="none">
                <a:solidFill>
                  <a:srgbClr val="FF0000">
                    <a:alpha val="0"/>
                  </a:srgbClr>
                </a:solidFill>
                <a:effectLst/>
                <a:latin typeface="Times New Roman" pitchFamily="24"/>
                <a:ea typeface="Times New Roman" pitchFamily="24"/>
                <a:cs typeface="宋体" pitchFamily="24"/>
              </a:rPr>
              <a:t>OD</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OCD</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黑体" pitchFamily="24"/>
                <a:cs typeface="宋体" pitchFamily="24"/>
              </a:rPr>
              <a:t>平分</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OCB</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BCD</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BCD</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CE</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CEF</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ODE</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CE</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DF</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CEF</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即</a:t>
            </a:r>
            <a:r>
              <a:rPr lang="en-US" altLang="zh-CN" sz="2400" b="0" i="1" u="none">
                <a:solidFill>
                  <a:srgbClr val="FF0000">
                    <a:alpha val="0"/>
                  </a:srgbClr>
                </a:solidFill>
                <a:effectLst/>
                <a:latin typeface="Times New Roman" pitchFamily="24"/>
                <a:ea typeface="Times New Roman" pitchFamily="24"/>
                <a:cs typeface="宋体" pitchFamily="24"/>
              </a:rPr>
              <a:t>OD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DF</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DF</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的切线</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3" name="文本框 2">
            <a:extLst>
              <a:ext uri="{FF2B5EF4-FFF2-40B4-BE49-F238E27FC236}">
                <a16:creationId xmlns:a16="http://schemas.microsoft.com/office/drawing/2014/main" id="{33266F69-66B2-6E79-47AA-4349183A4DCA}"/>
              </a:ext>
            </a:extLst>
          </p:cNvPr>
          <p:cNvSpPr txBox="1"/>
          <p:nvPr/>
        </p:nvSpPr>
        <p:spPr>
          <a:xfrm>
            <a:off x="449989" y="1988840"/>
            <a:ext cx="422979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DDDA0EC6-37EF-3823-5840-F836CE96D7A4}"/>
              </a:ext>
            </a:extLst>
          </p:cNvPr>
          <p:cNvSpPr txBox="1"/>
          <p:nvPr/>
        </p:nvSpPr>
        <p:spPr>
          <a:xfrm>
            <a:off x="449989" y="2464328"/>
            <a:ext cx="27645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6923822B-95A8-9949-675B-8E90B0E3E3ED}"/>
              </a:ext>
            </a:extLst>
          </p:cNvPr>
          <p:cNvSpPr txBox="1"/>
          <p:nvPr/>
        </p:nvSpPr>
        <p:spPr>
          <a:xfrm>
            <a:off x="449989" y="2939816"/>
            <a:ext cx="27375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平分</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OCB</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6DA1057E-9AD6-417D-450B-2F88A6F6A47E}"/>
              </a:ext>
            </a:extLst>
          </p:cNvPr>
          <p:cNvSpPr txBox="1"/>
          <p:nvPr/>
        </p:nvSpPr>
        <p:spPr>
          <a:xfrm>
            <a:off x="449989" y="3415304"/>
            <a:ext cx="29582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5A7D67DF-16D5-9C94-D514-A7726A1FE535}"/>
              </a:ext>
            </a:extLst>
          </p:cNvPr>
          <p:cNvSpPr txBox="1"/>
          <p:nvPr/>
        </p:nvSpPr>
        <p:spPr>
          <a:xfrm>
            <a:off x="449989" y="3890792"/>
            <a:ext cx="295821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697B842E-3308-FCFC-BC44-D48E4BE86F6F}"/>
              </a:ext>
            </a:extLst>
          </p:cNvPr>
          <p:cNvSpPr txBox="1"/>
          <p:nvPr/>
        </p:nvSpPr>
        <p:spPr>
          <a:xfrm>
            <a:off x="449989" y="4366280"/>
            <a:ext cx="4117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CEF</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ODE</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CAB73E9D-64B4-3201-D6DE-3871EF5FFFE1}"/>
              </a:ext>
            </a:extLst>
          </p:cNvPr>
          <p:cNvSpPr txBox="1"/>
          <p:nvPr/>
        </p:nvSpPr>
        <p:spPr>
          <a:xfrm>
            <a:off x="449989" y="4841768"/>
            <a:ext cx="411073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CE</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DF</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CEF</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0" name="文本框 9">
            <a:extLst>
              <a:ext uri="{FF2B5EF4-FFF2-40B4-BE49-F238E27FC236}">
                <a16:creationId xmlns:a16="http://schemas.microsoft.com/office/drawing/2014/main" id="{A7716063-A89B-CAD4-0344-FF8C53607D96}"/>
              </a:ext>
            </a:extLst>
          </p:cNvPr>
          <p:cNvSpPr txBox="1"/>
          <p:nvPr/>
        </p:nvSpPr>
        <p:spPr>
          <a:xfrm>
            <a:off x="449989" y="5317256"/>
            <a:ext cx="24533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F826679E-D951-25B6-E7AC-857227407E86}"/>
              </a:ext>
            </a:extLst>
          </p:cNvPr>
          <p:cNvSpPr txBox="1"/>
          <p:nvPr/>
        </p:nvSpPr>
        <p:spPr>
          <a:xfrm>
            <a:off x="449989" y="5792744"/>
            <a:ext cx="19422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DF</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2" name="文本框 11">
            <a:extLst>
              <a:ext uri="{FF2B5EF4-FFF2-40B4-BE49-F238E27FC236}">
                <a16:creationId xmlns:a16="http://schemas.microsoft.com/office/drawing/2014/main" id="{FBD30A20-7071-4787-4C0A-2BCB4FB4A2B3}"/>
              </a:ext>
            </a:extLst>
          </p:cNvPr>
          <p:cNvSpPr txBox="1"/>
          <p:nvPr/>
        </p:nvSpPr>
        <p:spPr>
          <a:xfrm>
            <a:off x="449989" y="6268232"/>
            <a:ext cx="266452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DF</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的切线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13" name="yt_image_12721">
            <a:extLst>
              <a:ext uri="{FF2B5EF4-FFF2-40B4-BE49-F238E27FC236}">
                <a16:creationId xmlns:a16="http://schemas.microsoft.com/office/drawing/2014/main" id="{C4DC9B86-315E-92D7-0181-1DE6DA5580F0}"/>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264352" y="4459892"/>
            <a:ext cx="1911688" cy="14310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xEl>
                                              <p:pRg st="0" end="0"/>
                                            </p:txEl>
                                          </p:spTgt>
                                        </p:tgtEl>
                                        <p:attrNameLst>
                                          <p:attrName>style.visibility</p:attrName>
                                        </p:attrNameLst>
                                      </p:cBhvr>
                                      <p:to>
                                        <p:strVal val="visible"/>
                                      </p:to>
                                    </p:set>
                                    <p:animEffect transition="in" filter="blinds(horizontal)">
                                      <p:cBhvr>
                                        <p:cTn id="47" dur="500"/>
                                        <p:tgtEl>
                                          <p:spTgt spid="10">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xEl>
                                              <p:pRg st="0" end="0"/>
                                            </p:txEl>
                                          </p:spTgt>
                                        </p:tgtEl>
                                        <p:attrNameLst>
                                          <p:attrName>style.visibility</p:attrName>
                                        </p:attrNameLst>
                                      </p:cBhvr>
                                      <p:to>
                                        <p:strVal val="visible"/>
                                      </p:to>
                                    </p:set>
                                    <p:animEffect transition="in" filter="blinds(horizontal)">
                                      <p:cBhvr>
                                        <p:cTn id="52" dur="500"/>
                                        <p:tgtEl>
                                          <p:spTgt spid="11">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2">
                                            <p:txEl>
                                              <p:pRg st="0" end="0"/>
                                            </p:txEl>
                                          </p:spTgt>
                                        </p:tgtEl>
                                        <p:attrNameLst>
                                          <p:attrName>style.visibility</p:attrName>
                                        </p:attrNameLst>
                                      </p:cBhvr>
                                      <p:to>
                                        <p:strVal val="visible"/>
                                      </p:to>
                                    </p:set>
                                    <p:animEffect transition="in" filter="blinds(horizontal)">
                                      <p:cBhvr>
                                        <p:cTn id="5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24" name="yt_shape_12724"/>
          <p:cNvSpPr txBox="1"/>
          <p:nvPr/>
        </p:nvSpPr>
        <p:spPr>
          <a:xfrm>
            <a:off x="540000" y="908720"/>
            <a:ext cx="4924425"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（四）利用勾股定理的逆定理证垂直</a:t>
            </a:r>
          </a:p>
        </p:txBody>
      </p:sp>
      <p:sp>
        <p:nvSpPr>
          <p:cNvPr id="12725" name="yt_shape_12725"/>
          <p:cNvSpPr txBox="1"/>
          <p:nvPr/>
        </p:nvSpPr>
        <p:spPr>
          <a:xfrm>
            <a:off x="540119" y="139488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宋体" pitchFamily="24"/>
                <a:cs typeface="宋体" pitchFamily="24"/>
              </a:rPr>
              <a:t>如图，</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上一点，点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白正" pitchFamily="24"/>
                <a:ea typeface="宋体" pitchFamily="24"/>
                <a:cs typeface="宋体" pitchFamily="24"/>
              </a:rPr>
              <a:t>在直径</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白正" pitchFamily="24"/>
                <a:ea typeface="宋体" pitchFamily="24"/>
                <a:cs typeface="宋体" pitchFamily="24"/>
              </a:rPr>
              <a:t>的延长线上，</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的半径为</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PB</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PC</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求证：</a:t>
            </a:r>
            <a:r>
              <a:rPr lang="en-US" altLang="zh-CN" sz="2400" b="0" i="1" u="none">
                <a:solidFill>
                  <a:srgbClr val="000000"/>
                </a:solidFill>
                <a:effectLst/>
                <a:latin typeface="Times New Roman" pitchFamily="24"/>
                <a:ea typeface="Times New Roman" pitchFamily="24"/>
                <a:cs typeface="宋体" pitchFamily="24"/>
              </a:rPr>
              <a:t>PC</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的切线</a:t>
            </a:r>
            <a:r>
              <a:rPr lang="en-US" altLang="zh-CN" sz="2400" b="0" i="0" u="none">
                <a:solidFill>
                  <a:srgbClr val="000000"/>
                </a:solidFill>
                <a:effectLst/>
                <a:latin typeface="Times New Roman" pitchFamily="24"/>
                <a:ea typeface="Times New Roman" pitchFamily="24"/>
                <a:cs typeface="宋体" pitchFamily="24"/>
              </a:rPr>
              <a:t>.</a:t>
            </a:r>
          </a:p>
        </p:txBody>
      </p:sp>
      <p:pic>
        <p:nvPicPr>
          <p:cNvPr id="12726" name="yt_image_1272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192344" y="2852936"/>
            <a:ext cx="2074227" cy="1315807"/>
          </a:xfrm>
          <a:prstGeom prst="rect">
            <a:avLst/>
          </a:prstGeom>
          <a:noFill/>
          <a:extLst>
            <a:ext uri="{909E8E84-426E-40DD-AFC4-6F175D3DCCD1}">
              <a14:hiddenFill xmlns:a14="http://schemas.microsoft.com/office/drawing/2010/main">
                <a:solidFill>
                  <a:srgbClr val="FFFFFF"/>
                </a:solidFill>
              </a14:hiddenFill>
            </a:ext>
          </a:extLst>
        </p:spPr>
      </p:pic>
      <p:pic>
        <p:nvPicPr>
          <p:cNvPr id="2" name="yt_image_12729">
            <a:extLst>
              <a:ext uri="{FF2B5EF4-FFF2-40B4-BE49-F238E27FC236}">
                <a16:creationId xmlns:a16="http://schemas.microsoft.com/office/drawing/2014/main" id="{FB269629-A663-49AC-42ED-802C4405FD10}"/>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9336360" y="4718148"/>
            <a:ext cx="2018862" cy="1299591"/>
          </a:xfrm>
          <a:prstGeom prst="rect">
            <a:avLst/>
          </a:prstGeom>
          <a:noFill/>
          <a:extLst>
            <a:ext uri="{909E8E84-426E-40DD-AFC4-6F175D3DCCD1}">
              <a14:hiddenFill xmlns:a14="http://schemas.microsoft.com/office/drawing/2010/main">
                <a:solidFill>
                  <a:srgbClr val="FFFFFF"/>
                </a:solidFill>
              </a14:hiddenFill>
            </a:ext>
          </a:extLst>
        </p:spPr>
      </p:pic>
      <p:sp>
        <p:nvSpPr>
          <p:cNvPr id="3" name="yt_shape_12728">
            <a:extLst>
              <a:ext uri="{FF2B5EF4-FFF2-40B4-BE49-F238E27FC236}">
                <a16:creationId xmlns:a16="http://schemas.microsoft.com/office/drawing/2014/main" id="{20F02C4A-26BE-772E-C79C-C1FB39D7D6BD}"/>
              </a:ext>
            </a:extLst>
          </p:cNvPr>
          <p:cNvSpPr txBox="1"/>
          <p:nvPr/>
        </p:nvSpPr>
        <p:spPr>
          <a:xfrm>
            <a:off x="540000" y="2394279"/>
            <a:ext cx="6001643" cy="426956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证明：连结</a:t>
            </a:r>
            <a:r>
              <a:rPr lang="en-US" altLang="zh-CN" sz="2400" b="0" i="1" u="none">
                <a:solidFill>
                  <a:srgbClr val="FF0000">
                    <a:alpha val="0"/>
                  </a:srgbClr>
                </a:solidFill>
                <a:effectLst/>
                <a:latin typeface="Times New Roman" pitchFamily="24"/>
                <a:ea typeface="Times New Roman" pitchFamily="24"/>
                <a:cs typeface="宋体" pitchFamily="24"/>
              </a:rPr>
              <a:t>OC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的半径为</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又</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在</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OCP</a:t>
            </a:r>
            <a:r>
              <a:rPr lang="zh-CN" altLang="zh-CN" sz="2400" b="0" i="0" u="none">
                <a:solidFill>
                  <a:srgbClr val="FF0000">
                    <a:alpha val="0"/>
                  </a:srgbClr>
                </a:solidFill>
                <a:effectLst/>
                <a:latin typeface="白正" pitchFamily="24"/>
                <a:ea typeface="黑体" pitchFamily="24"/>
                <a:cs typeface="宋体" pitchFamily="24"/>
              </a:rPr>
              <a:t>中，</a:t>
            </a:r>
            <a:r>
              <a:rPr lang="en-US" altLang="zh-CN" sz="2400" b="0" i="1" u="none">
                <a:solidFill>
                  <a:srgbClr val="FF0000">
                    <a:alpha val="0"/>
                  </a:srgbClr>
                </a:solidFill>
                <a:effectLst/>
                <a:latin typeface="Times New Roman" pitchFamily="24"/>
                <a:ea typeface="Times New Roman" pitchFamily="24"/>
                <a:cs typeface="宋体" pitchFamily="24"/>
              </a:rPr>
              <a:t>OC</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PC</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OP</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OCP</a:t>
            </a:r>
            <a:r>
              <a:rPr lang="zh-CN" altLang="zh-CN" sz="2400" b="0" i="0" u="none">
                <a:solidFill>
                  <a:srgbClr val="FF0000">
                    <a:alpha val="0"/>
                  </a:srgbClr>
                </a:solidFill>
                <a:effectLst/>
                <a:latin typeface="白正" pitchFamily="24"/>
                <a:ea typeface="黑体" pitchFamily="24"/>
                <a:cs typeface="宋体" pitchFamily="24"/>
              </a:rPr>
              <a:t>为直角三角形，</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OCP</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又</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上一点，</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PC</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的切线</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4" name="文本框 3">
            <a:extLst>
              <a:ext uri="{FF2B5EF4-FFF2-40B4-BE49-F238E27FC236}">
                <a16:creationId xmlns:a16="http://schemas.microsoft.com/office/drawing/2014/main" id="{68E68421-C5DB-DE03-D2A9-5E561C7D258F}"/>
              </a:ext>
            </a:extLst>
          </p:cNvPr>
          <p:cNvSpPr txBox="1"/>
          <p:nvPr/>
        </p:nvSpPr>
        <p:spPr>
          <a:xfrm>
            <a:off x="449989" y="2347473"/>
            <a:ext cx="2204149"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FD1F1292-E816-1A0B-427E-90DAA11E7E3B}"/>
              </a:ext>
            </a:extLst>
          </p:cNvPr>
          <p:cNvSpPr txBox="1"/>
          <p:nvPr/>
        </p:nvSpPr>
        <p:spPr>
          <a:xfrm>
            <a:off x="449989" y="2822961"/>
            <a:ext cx="2639124"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的半径为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BC4B9FE4-63C9-A53E-13ED-AE4BC5129989}"/>
              </a:ext>
            </a:extLst>
          </p:cNvPr>
          <p:cNvSpPr txBox="1"/>
          <p:nvPr/>
        </p:nvSpPr>
        <p:spPr>
          <a:xfrm>
            <a:off x="449989" y="3298449"/>
            <a:ext cx="2153349"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endParaRPr lang="zh-CN" altLang="en-US">
              <a:solidFill>
                <a:srgbClr val="FF0000"/>
              </a:solidFill>
            </a:endParaRPr>
          </a:p>
        </p:txBody>
      </p:sp>
      <p:sp>
        <p:nvSpPr>
          <p:cNvPr id="7" name="文本框 6">
            <a:extLst>
              <a:ext uri="{FF2B5EF4-FFF2-40B4-BE49-F238E27FC236}">
                <a16:creationId xmlns:a16="http://schemas.microsoft.com/office/drawing/2014/main" id="{0F6DD1D8-A72C-B2C8-BC70-BAF1BF25F047}"/>
              </a:ext>
            </a:extLst>
          </p:cNvPr>
          <p:cNvSpPr txBox="1"/>
          <p:nvPr/>
        </p:nvSpPr>
        <p:spPr>
          <a:xfrm>
            <a:off x="449989" y="3773937"/>
            <a:ext cx="3167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endParaRPr lang="zh-CN" altLang="en-US">
              <a:solidFill>
                <a:srgbClr val="FF0000"/>
              </a:solidFill>
            </a:endParaRPr>
          </a:p>
        </p:txBody>
      </p:sp>
      <p:sp>
        <p:nvSpPr>
          <p:cNvPr id="8" name="文本框 7">
            <a:extLst>
              <a:ext uri="{FF2B5EF4-FFF2-40B4-BE49-F238E27FC236}">
                <a16:creationId xmlns:a16="http://schemas.microsoft.com/office/drawing/2014/main" id="{4390F596-D9DF-B895-4CAA-D75030EE2F94}"/>
              </a:ext>
            </a:extLst>
          </p:cNvPr>
          <p:cNvSpPr txBox="1"/>
          <p:nvPr/>
        </p:nvSpPr>
        <p:spPr>
          <a:xfrm>
            <a:off x="449989" y="4249425"/>
            <a:ext cx="612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在</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中，</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OP</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D2227E97-63CD-F427-B164-0AD8892E07E4}"/>
              </a:ext>
            </a:extLst>
          </p:cNvPr>
          <p:cNvSpPr txBox="1"/>
          <p:nvPr/>
        </p:nvSpPr>
        <p:spPr>
          <a:xfrm>
            <a:off x="449989" y="4724913"/>
            <a:ext cx="52553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OCP</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为直角三角形，</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OCP</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p:sp>
        <p:nvSpPr>
          <p:cNvPr id="10" name="文本框 9">
            <a:extLst>
              <a:ext uri="{FF2B5EF4-FFF2-40B4-BE49-F238E27FC236}">
                <a16:creationId xmlns:a16="http://schemas.microsoft.com/office/drawing/2014/main" id="{B278D208-8608-0F55-5ACF-05E58B492AFE}"/>
              </a:ext>
            </a:extLst>
          </p:cNvPr>
          <p:cNvSpPr txBox="1"/>
          <p:nvPr/>
        </p:nvSpPr>
        <p:spPr>
          <a:xfrm>
            <a:off x="449989" y="5200401"/>
            <a:ext cx="1678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6581E9EB-E77E-19B3-737D-1D887CF9B92D}"/>
              </a:ext>
            </a:extLst>
          </p:cNvPr>
          <p:cNvSpPr txBox="1"/>
          <p:nvPr/>
        </p:nvSpPr>
        <p:spPr>
          <a:xfrm>
            <a:off x="449989" y="5675889"/>
            <a:ext cx="299472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上一点，</a:t>
            </a:r>
            <a:endParaRPr lang="zh-CN" altLang="en-US">
              <a:solidFill>
                <a:srgbClr val="FF0000"/>
              </a:solidFill>
            </a:endParaRPr>
          </a:p>
        </p:txBody>
      </p:sp>
      <p:sp>
        <p:nvSpPr>
          <p:cNvPr id="12" name="文本框 11">
            <a:extLst>
              <a:ext uri="{FF2B5EF4-FFF2-40B4-BE49-F238E27FC236}">
                <a16:creationId xmlns:a16="http://schemas.microsoft.com/office/drawing/2014/main" id="{9C7FE87B-FC3B-C463-83CC-52EA347230A5}"/>
              </a:ext>
            </a:extLst>
          </p:cNvPr>
          <p:cNvSpPr txBox="1"/>
          <p:nvPr/>
        </p:nvSpPr>
        <p:spPr>
          <a:xfrm>
            <a:off x="449989" y="6151377"/>
            <a:ext cx="2647061"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的切线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blinds(horizontal)">
                                      <p:cBhvr>
                                        <p:cTn id="47" dur="500"/>
                                        <p:tgtEl>
                                          <p:spTgt spid="11">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2">
                                            <p:txEl>
                                              <p:pRg st="0" end="0"/>
                                            </p:txEl>
                                          </p:spTgt>
                                        </p:tgtEl>
                                        <p:attrNameLst>
                                          <p:attrName>style.visibility</p:attrName>
                                        </p:attrNameLst>
                                      </p:cBhvr>
                                      <p:to>
                                        <p:strVal val="visible"/>
                                      </p:to>
                                    </p:set>
                                    <p:animEffect transition="in" filter="blinds(horizontal)">
                                      <p:cBhvr>
                                        <p:cTn id="5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32" name="yt_shape_12732"/>
          <p:cNvSpPr txBox="1"/>
          <p:nvPr/>
        </p:nvSpPr>
        <p:spPr>
          <a:xfrm>
            <a:off x="540000" y="980728"/>
            <a:ext cx="4001095"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（五）利用角度转换得到直角</a:t>
            </a:r>
          </a:p>
        </p:txBody>
      </p:sp>
      <p:sp>
        <p:nvSpPr>
          <p:cNvPr id="12733" name="yt_shape_12733"/>
          <p:cNvSpPr txBox="1"/>
          <p:nvPr/>
        </p:nvSpPr>
        <p:spPr>
          <a:xfrm>
            <a:off x="540119" y="1466892"/>
            <a:ext cx="8364193"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白正" pitchFamily="24"/>
                <a:ea typeface="黑体" pitchFamily="24"/>
                <a:cs typeface="宋体" pitchFamily="24"/>
              </a:rPr>
              <a:t>（广元市中考）</a:t>
            </a:r>
            <a:r>
              <a:rPr lang="zh-CN" altLang="zh-CN" sz="2400" b="0" i="0" u="none" dirty="0">
                <a:solidFill>
                  <a:srgbClr val="000000"/>
                </a:solidFill>
                <a:effectLst/>
                <a:latin typeface="白正" pitchFamily="24"/>
                <a:ea typeface="宋体" pitchFamily="24"/>
                <a:cs typeface="宋体" pitchFamily="24"/>
              </a:rPr>
              <a:t>如图，在</a:t>
            </a:r>
            <a:r>
              <a:rPr lang="en-US" altLang="zh-CN" sz="2400" b="0" i="0" u="none" dirty="0" err="1">
                <a:solidFill>
                  <a:srgbClr val="000000"/>
                </a:solidFill>
                <a:effectLst/>
                <a:latin typeface="Times New Roman" pitchFamily="24"/>
                <a:ea typeface="Times New Roman" pitchFamily="24"/>
                <a:cs typeface="宋体" pitchFamily="24"/>
              </a:rPr>
              <a:t>Rt</a:t>
            </a:r>
            <a:r>
              <a:rPr lang="en-US" altLang="zh-CN" sz="2400" b="0" i="0" u="none" dirty="0" err="1">
                <a:solidFill>
                  <a:srgbClr val="000000"/>
                </a:solidFill>
                <a:effectLst/>
                <a:latin typeface="宋体" pitchFamily="24"/>
                <a:ea typeface="宋体" pitchFamily="24"/>
                <a:cs typeface="宋体" pitchFamily="24"/>
              </a:rPr>
              <a:t>△</a:t>
            </a:r>
            <a:r>
              <a:rPr lang="en-US" altLang="zh-CN" sz="2400" b="0" i="1" u="none" dirty="0" err="1">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白正" pitchFamily="24"/>
                <a:ea typeface="宋体" pitchFamily="24"/>
                <a:cs typeface="宋体" pitchFamily="24"/>
              </a:rPr>
              <a:t>中，</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ACB</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90°</a:t>
            </a:r>
            <a:r>
              <a:rPr lang="zh-CN" altLang="zh-CN" sz="2400" b="0" i="0" u="none" dirty="0">
                <a:solidFill>
                  <a:srgbClr val="000000"/>
                </a:solidFill>
                <a:effectLst/>
                <a:latin typeface="白正" pitchFamily="24"/>
                <a:ea typeface="宋体" pitchFamily="24"/>
                <a:cs typeface="宋体" pitchFamily="24"/>
              </a:rPr>
              <a:t>，以</a:t>
            </a:r>
            <a:r>
              <a:rPr lang="en-US" altLang="zh-CN" sz="2400" b="0" i="1" u="none" dirty="0">
                <a:solidFill>
                  <a:srgbClr val="000000"/>
                </a:solidFill>
                <a:effectLst/>
                <a:latin typeface="Times New Roman" pitchFamily="24"/>
                <a:ea typeface="Times New Roman" pitchFamily="24"/>
                <a:cs typeface="宋体" pitchFamily="24"/>
              </a:rPr>
              <a:t>AC</a:t>
            </a:r>
            <a:r>
              <a:rPr lang="zh-CN" altLang="zh-CN" sz="2400" b="0" i="0" u="none" dirty="0">
                <a:solidFill>
                  <a:srgbClr val="000000"/>
                </a:solidFill>
                <a:effectLst/>
                <a:latin typeface="白正" pitchFamily="24"/>
                <a:ea typeface="宋体" pitchFamily="24"/>
                <a:cs typeface="宋体" pitchFamily="24"/>
              </a:rPr>
              <a:t>为直径的</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白正" pitchFamily="24"/>
                <a:ea typeface="宋体" pitchFamily="24"/>
                <a:cs typeface="宋体" pitchFamily="24"/>
              </a:rPr>
              <a:t>交</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白正" pitchFamily="24"/>
                <a:ea typeface="宋体" pitchFamily="24"/>
                <a:cs typeface="宋体" pitchFamily="24"/>
              </a:rPr>
              <a:t>于点</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白正" pitchFamily="24"/>
                <a:ea typeface="宋体" pitchFamily="24"/>
                <a:cs typeface="宋体" pitchFamily="24"/>
              </a:rPr>
              <a:t>，点</a:t>
            </a:r>
            <a:r>
              <a:rPr lang="en-US" altLang="zh-CN" sz="2400" b="0" i="1" u="none" dirty="0">
                <a:solidFill>
                  <a:srgbClr val="000000"/>
                </a:solidFill>
                <a:effectLst/>
                <a:latin typeface="Times New Roman" pitchFamily="24"/>
                <a:ea typeface="Times New Roman" pitchFamily="24"/>
                <a:cs typeface="宋体" pitchFamily="24"/>
              </a:rPr>
              <a:t>E</a:t>
            </a:r>
            <a:r>
              <a:rPr lang="zh-CN" altLang="zh-CN" sz="2400" b="0" i="0" u="none" dirty="0">
                <a:solidFill>
                  <a:srgbClr val="000000"/>
                </a:solidFill>
                <a:effectLst/>
                <a:latin typeface="白正" pitchFamily="24"/>
                <a:ea typeface="宋体" pitchFamily="24"/>
                <a:cs typeface="宋体" pitchFamily="24"/>
              </a:rPr>
              <a:t>是边</a:t>
            </a:r>
            <a:r>
              <a:rPr lang="en-US" altLang="zh-CN" sz="2400" b="0" i="1" u="none" dirty="0">
                <a:solidFill>
                  <a:srgbClr val="000000"/>
                </a:solidFill>
                <a:effectLst/>
                <a:latin typeface="Times New Roman" pitchFamily="24"/>
                <a:ea typeface="Times New Roman" pitchFamily="24"/>
                <a:cs typeface="宋体" pitchFamily="24"/>
              </a:rPr>
              <a:t>BC</a:t>
            </a:r>
            <a:r>
              <a:rPr lang="zh-CN" altLang="zh-CN" sz="2400" b="0" i="0" u="none" dirty="0">
                <a:solidFill>
                  <a:srgbClr val="000000"/>
                </a:solidFill>
                <a:effectLst/>
                <a:latin typeface="白正" pitchFamily="24"/>
                <a:ea typeface="宋体" pitchFamily="24"/>
                <a:cs typeface="宋体" pitchFamily="24"/>
              </a:rPr>
              <a:t>的中点，连结</a:t>
            </a:r>
            <a:r>
              <a:rPr lang="en-US" altLang="zh-CN" sz="2400" b="0" i="1" u="none" dirty="0">
                <a:solidFill>
                  <a:srgbClr val="000000"/>
                </a:solidFill>
                <a:effectLst/>
                <a:latin typeface="Times New Roman" pitchFamily="24"/>
                <a:ea typeface="Times New Roman" pitchFamily="24"/>
                <a:cs typeface="宋体" pitchFamily="24"/>
              </a:rPr>
              <a:t>DE</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2734" name="yt_image_1273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9178787" y="1052736"/>
            <a:ext cx="2611315" cy="2050895"/>
          </a:xfrm>
          <a:prstGeom prst="rect">
            <a:avLst/>
          </a:prstGeom>
          <a:noFill/>
          <a:extLst>
            <a:ext uri="{909E8E84-426E-40DD-AFC4-6F175D3DCCD1}">
              <a14:hiddenFill xmlns:a14="http://schemas.microsoft.com/office/drawing/2010/main">
                <a:solidFill>
                  <a:srgbClr val="FFFFFF"/>
                </a:solidFill>
              </a14:hiddenFill>
            </a:ext>
          </a:extLst>
        </p:spPr>
      </p:pic>
      <p:sp>
        <p:nvSpPr>
          <p:cNvPr id="12736" name="yt_shape_12736"/>
          <p:cNvSpPr txBox="1"/>
          <p:nvPr/>
        </p:nvSpPr>
        <p:spPr>
          <a:xfrm>
            <a:off x="540000" y="2507246"/>
            <a:ext cx="4124527"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）求证：</a:t>
            </a:r>
            <a:r>
              <a:rPr lang="en-US" altLang="zh-CN" sz="2400" b="0" i="1" u="none">
                <a:solidFill>
                  <a:srgbClr val="000000"/>
                </a:solidFill>
                <a:effectLst/>
                <a:latin typeface="Times New Roman" pitchFamily="24"/>
                <a:ea typeface="Times New Roman" pitchFamily="24"/>
                <a:cs typeface="宋体" pitchFamily="24"/>
              </a:rPr>
              <a:t>DE</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的切线；</a:t>
            </a:r>
          </a:p>
        </p:txBody>
      </p:sp>
      <p:sp>
        <p:nvSpPr>
          <p:cNvPr id="2" name="文本框 1">
            <a:extLst>
              <a:ext uri="{FF2B5EF4-FFF2-40B4-BE49-F238E27FC236}">
                <a16:creationId xmlns:a16="http://schemas.microsoft.com/office/drawing/2014/main" id="{85B92832-224C-2898-FB21-F383A9B298F8}"/>
              </a:ext>
            </a:extLst>
          </p:cNvPr>
          <p:cNvSpPr txBox="1"/>
          <p:nvPr/>
        </p:nvSpPr>
        <p:spPr>
          <a:xfrm>
            <a:off x="449989" y="3045658"/>
            <a:ext cx="3940873"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证明：（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）连结</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424E7596-A313-8804-B364-7499347256B5}"/>
              </a:ext>
            </a:extLst>
          </p:cNvPr>
          <p:cNvSpPr txBox="1"/>
          <p:nvPr/>
        </p:nvSpPr>
        <p:spPr>
          <a:xfrm>
            <a:off x="449989" y="3521146"/>
            <a:ext cx="2400999"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1B67AA35-EF85-F1CE-9A22-7B01CF99C086}"/>
              </a:ext>
            </a:extLst>
          </p:cNvPr>
          <p:cNvSpPr txBox="1"/>
          <p:nvPr/>
        </p:nvSpPr>
        <p:spPr>
          <a:xfrm>
            <a:off x="449989" y="3996634"/>
            <a:ext cx="3426523"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DCB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p:sp>
        <p:nvSpPr>
          <p:cNvPr id="5" name="文本框 4">
            <a:extLst>
              <a:ext uri="{FF2B5EF4-FFF2-40B4-BE49-F238E27FC236}">
                <a16:creationId xmlns:a16="http://schemas.microsoft.com/office/drawing/2014/main" id="{37C8EC5B-3C74-E137-1FF9-A800C6A42315}"/>
              </a:ext>
            </a:extLst>
          </p:cNvPr>
          <p:cNvSpPr txBox="1"/>
          <p:nvPr/>
        </p:nvSpPr>
        <p:spPr>
          <a:xfrm>
            <a:off x="449989" y="4472122"/>
            <a:ext cx="1959674"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15895B36-5B61-FF50-1EFE-CC074F62D2A0}"/>
              </a:ext>
            </a:extLst>
          </p:cNvPr>
          <p:cNvSpPr txBox="1"/>
          <p:nvPr/>
        </p:nvSpPr>
        <p:spPr>
          <a:xfrm>
            <a:off x="449989" y="4947610"/>
            <a:ext cx="276453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OCD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3108B32A-AC7A-D9D5-A3D7-D24FDED5A90C}"/>
              </a:ext>
            </a:extLst>
          </p:cNvPr>
          <p:cNvSpPr txBox="1"/>
          <p:nvPr/>
        </p:nvSpPr>
        <p:spPr>
          <a:xfrm>
            <a:off x="449989" y="5423098"/>
            <a:ext cx="4902898"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的直径，</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p:sp>
        <p:nvSpPr>
          <p:cNvPr id="8" name="文本框 7">
            <a:extLst>
              <a:ext uri="{FF2B5EF4-FFF2-40B4-BE49-F238E27FC236}">
                <a16:creationId xmlns:a16="http://schemas.microsoft.com/office/drawing/2014/main" id="{E7714092-BDD7-D91E-9FB1-C5DF25969124}"/>
              </a:ext>
            </a:extLst>
          </p:cNvPr>
          <p:cNvSpPr txBox="1"/>
          <p:nvPr/>
        </p:nvSpPr>
        <p:spPr>
          <a:xfrm>
            <a:off x="449989" y="5898586"/>
            <a:ext cx="4310761"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180°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9" name="文本框 8">
                <a:extLst>
                  <a:ext uri="{FF2B5EF4-FFF2-40B4-BE49-F238E27FC236}">
                    <a16:creationId xmlns:a16="http://schemas.microsoft.com/office/drawing/2014/main" id="{0087A2CF-8EB3-F265-44A6-B836195A5697}"/>
                  </a:ext>
                </a:extLst>
              </p:cNvPr>
              <p:cNvSpPr txBox="1"/>
              <p:nvPr/>
            </p:nvSpPr>
            <p:spPr>
              <a:xfrm>
                <a:off x="5479003" y="2943309"/>
                <a:ext cx="5496623" cy="765061"/>
              </a:xfrm>
              <a:prstGeom prst="rect">
                <a:avLst/>
              </a:prstGeom>
              <a:noFill/>
            </p:spPr>
            <p:txBody>
              <a:bodyPr vert="horz" wrap="none" rtlCol="0" anchor="ctr">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是边</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的中点，</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9" name="文本框 8">
                <a:extLst>
                  <a:ext uri="{FF2B5EF4-FFF2-40B4-BE49-F238E27FC236}">
                    <a16:creationId xmlns:a16="http://schemas.microsoft.com/office/drawing/2014/main" id="{0087A2CF-8EB3-F265-44A6-B836195A5697}"/>
                  </a:ext>
                </a:extLst>
              </p:cNvPr>
              <p:cNvSpPr txBox="1">
                <a:spLocks noRot="1" noChangeAspect="1" noMove="1" noResize="1" noEditPoints="1" noAdjustHandles="1" noChangeArrowheads="1" noChangeShapeType="1" noTextEdit="1"/>
              </p:cNvSpPr>
              <p:nvPr/>
            </p:nvSpPr>
            <p:spPr>
              <a:xfrm>
                <a:off x="5479003" y="2943309"/>
                <a:ext cx="5496623" cy="765061"/>
              </a:xfrm>
              <a:prstGeom prst="rect">
                <a:avLst/>
              </a:prstGeom>
              <a:blipFill>
                <a:blip r:embed="rId3"/>
                <a:stretch>
                  <a:fillRect l="-1776" r="-1998" b="-5600"/>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73CD6473-9E85-23B8-070D-018643CA5D9F}"/>
              </a:ext>
            </a:extLst>
          </p:cNvPr>
          <p:cNvSpPr txBox="1"/>
          <p:nvPr/>
        </p:nvSpPr>
        <p:spPr>
          <a:xfrm>
            <a:off x="5479003" y="3614758"/>
            <a:ext cx="2694686"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DCE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CDE</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816396ED-1015-ED93-A8E0-7AFD64545D4D}"/>
              </a:ext>
            </a:extLst>
          </p:cNvPr>
          <p:cNvSpPr txBox="1"/>
          <p:nvPr/>
        </p:nvSpPr>
        <p:spPr>
          <a:xfrm>
            <a:off x="5479003" y="4090246"/>
            <a:ext cx="5734748" cy="569100"/>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ODC</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ODE</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endParaRPr lang="zh-CN" altLang="en-US">
              <a:solidFill>
                <a:srgbClr val="FF0000"/>
              </a:solidFill>
            </a:endParaRPr>
          </a:p>
        </p:txBody>
      </p:sp>
      <p:sp>
        <p:nvSpPr>
          <p:cNvPr id="12" name="文本框 11">
            <a:extLst>
              <a:ext uri="{FF2B5EF4-FFF2-40B4-BE49-F238E27FC236}">
                <a16:creationId xmlns:a16="http://schemas.microsoft.com/office/drawing/2014/main" id="{F3F572CF-0E8F-2E80-1689-673809559295}"/>
              </a:ext>
            </a:extLst>
          </p:cNvPr>
          <p:cNvSpPr txBox="1"/>
          <p:nvPr/>
        </p:nvSpPr>
        <p:spPr>
          <a:xfrm>
            <a:off x="5479003" y="4565734"/>
            <a:ext cx="1713611"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DE</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3" name="yt_shape_2">
            <a:extLst>
              <a:ext uri="{FF2B5EF4-FFF2-40B4-BE49-F238E27FC236}">
                <a16:creationId xmlns:a16="http://schemas.microsoft.com/office/drawing/2014/main" id="{E23A1488-B66D-3216-3665-E4A9C085233D}"/>
              </a:ext>
            </a:extLst>
          </p:cNvPr>
          <p:cNvSpPr txBox="1"/>
          <p:nvPr/>
        </p:nvSpPr>
        <p:spPr>
          <a:xfrm>
            <a:off x="5617458" y="5153364"/>
            <a:ext cx="3082575" cy="908647"/>
          </a:xfrm>
          <a:prstGeom prst="rect">
            <a:avLst/>
          </a:prstGeom>
          <a:noFill/>
          <a:extLst>
            <a:ext uri="{909E8E84-426E-40DD-AFC4-6F175D3DCCD1}">
              <a14:hiddenFill xmlns:a14="http://schemas.microsoft.com/office/drawing/2010/main">
                <a:solidFill>
                  <a:srgbClr val="FFFFFF"/>
                </a:solidFill>
              </a14:hiddenFill>
            </a:ext>
          </a:extLst>
        </p:spPr>
        <p:txBody>
          <a:bodyPr vert="horz" wrap="none" lIns="0" tIns="0" rIns="0" bIns="0" rtlCol="0">
            <a:spAutoFit/>
          </a:bodyPr>
          <a:lstStyle/>
          <a:p>
            <a:pPr lvl="0" hangingPunct="0">
              <a:lnSpc>
                <a:spcPct val="130000"/>
              </a:lnSpc>
            </a:pPr>
            <a:r>
              <a:rPr lang="zh-CN" altLang="zh-CN" sz="2400">
                <a:solidFill>
                  <a:srgbClr val="FF0000">
                    <a:alpha val="0"/>
                  </a:srgbClr>
                </a:solidFill>
                <a:latin typeface="白正" pitchFamily="24"/>
                <a:ea typeface="黑体" pitchFamily="24"/>
                <a:cs typeface="宋体" pitchFamily="24"/>
              </a:rPr>
              <a:t>又</a:t>
            </a:r>
            <a:r>
              <a:rPr lang="en-US" altLang="zh-CN" sz="2400">
                <a:solidFill>
                  <a:srgbClr val="FF0000">
                    <a:alpha val="0"/>
                  </a:srgbClr>
                </a:solidFill>
                <a:latin typeface="宋体" pitchFamily="24"/>
                <a:ea typeface="宋体" pitchFamily="24"/>
                <a:cs typeface="宋体" pitchFamily="24"/>
              </a:rPr>
              <a:t>∵</a:t>
            </a:r>
            <a:r>
              <a:rPr lang="en-US" altLang="zh-CN" sz="2400" i="1">
                <a:solidFill>
                  <a:srgbClr val="FF0000">
                    <a:alpha val="0"/>
                  </a:srgbClr>
                </a:solidFill>
                <a:latin typeface="Times New Roman" pitchFamily="24"/>
                <a:ea typeface="Times New Roman" pitchFamily="24"/>
                <a:cs typeface="宋体" pitchFamily="24"/>
              </a:rPr>
              <a:t>OD</a:t>
            </a:r>
            <a:r>
              <a:rPr lang="zh-CN" altLang="zh-CN" sz="2400">
                <a:solidFill>
                  <a:srgbClr val="FF0000">
                    <a:alpha val="0"/>
                  </a:srgbClr>
                </a:solidFill>
                <a:latin typeface="白正" pitchFamily="24"/>
                <a:ea typeface="黑体" pitchFamily="24"/>
                <a:cs typeface="宋体" pitchFamily="24"/>
              </a:rPr>
              <a:t>是</a:t>
            </a:r>
            <a:r>
              <a:rPr lang="en-US" altLang="zh-CN" sz="2400">
                <a:solidFill>
                  <a:srgbClr val="FF0000">
                    <a:alpha val="0"/>
                  </a:srgbClr>
                </a:solidFill>
                <a:latin typeface="Times New Roman" pitchFamily="24"/>
                <a:ea typeface="Times New Roman" pitchFamily="24"/>
                <a:cs typeface="Times New Roman" pitchFamily="24"/>
              </a:rPr>
              <a:t>☉</a:t>
            </a:r>
            <a:r>
              <a:rPr lang="en-US" altLang="zh-CN" sz="2400" i="1">
                <a:solidFill>
                  <a:srgbClr val="FF0000">
                    <a:alpha val="0"/>
                  </a:srgbClr>
                </a:solidFill>
                <a:latin typeface="Times New Roman" pitchFamily="24"/>
                <a:ea typeface="Times New Roman" pitchFamily="24"/>
                <a:cs typeface="宋体" pitchFamily="24"/>
              </a:rPr>
              <a:t>O</a:t>
            </a:r>
            <a:r>
              <a:rPr lang="zh-CN" altLang="zh-CN" sz="2400">
                <a:solidFill>
                  <a:srgbClr val="FF0000">
                    <a:alpha val="0"/>
                  </a:srgbClr>
                </a:solidFill>
                <a:latin typeface="白正" pitchFamily="24"/>
                <a:ea typeface="黑体" pitchFamily="24"/>
                <a:cs typeface="宋体" pitchFamily="24"/>
              </a:rPr>
              <a:t>的半径，</a:t>
            </a:r>
            <a:r>
              <a:rPr lang="zh-CN" altLang="zh-CN" sz="100">
                <a:noFill/>
                <a:latin typeface="白正"/>
                <a:ea typeface="宋体"/>
                <a:cs typeface="宋体"/>
              </a:rPr>
              <a:t>⁠</a:t>
            </a:r>
          </a:p>
          <a:p>
            <a:pPr lvl="0" hangingPunct="0">
              <a:lnSpc>
                <a:spcPct val="130000"/>
              </a:lnSpc>
            </a:pPr>
            <a:r>
              <a:rPr lang="en-US" altLang="zh-CN" sz="2400">
                <a:solidFill>
                  <a:srgbClr val="FF0000">
                    <a:alpha val="0"/>
                  </a:srgbClr>
                </a:solidFill>
                <a:latin typeface="宋体" pitchFamily="24"/>
                <a:ea typeface="宋体" pitchFamily="24"/>
                <a:cs typeface="宋体" pitchFamily="24"/>
              </a:rPr>
              <a:t>∴</a:t>
            </a:r>
            <a:r>
              <a:rPr lang="en-US" altLang="zh-CN" sz="2400" i="1">
                <a:solidFill>
                  <a:srgbClr val="FF0000">
                    <a:alpha val="0"/>
                  </a:srgbClr>
                </a:solidFill>
                <a:latin typeface="Times New Roman" pitchFamily="24"/>
                <a:ea typeface="Times New Roman" pitchFamily="24"/>
                <a:cs typeface="宋体" pitchFamily="24"/>
              </a:rPr>
              <a:t>DE</a:t>
            </a:r>
            <a:r>
              <a:rPr lang="zh-CN" altLang="zh-CN" sz="2400">
                <a:solidFill>
                  <a:srgbClr val="FF0000">
                    <a:alpha val="0"/>
                  </a:srgbClr>
                </a:solidFill>
                <a:latin typeface="白正" pitchFamily="24"/>
                <a:ea typeface="黑体" pitchFamily="24"/>
                <a:cs typeface="宋体" pitchFamily="24"/>
              </a:rPr>
              <a:t>是</a:t>
            </a:r>
            <a:r>
              <a:rPr lang="en-US" altLang="zh-CN" sz="2400">
                <a:solidFill>
                  <a:srgbClr val="FF0000">
                    <a:alpha val="0"/>
                  </a:srgbClr>
                </a:solidFill>
                <a:latin typeface="Times New Roman" pitchFamily="24"/>
                <a:ea typeface="Times New Roman" pitchFamily="24"/>
                <a:cs typeface="Times New Roman" pitchFamily="24"/>
              </a:rPr>
              <a:t>☉</a:t>
            </a:r>
            <a:r>
              <a:rPr lang="en-US" altLang="zh-CN" sz="2400" i="1">
                <a:solidFill>
                  <a:srgbClr val="FF0000">
                    <a:alpha val="0"/>
                  </a:srgbClr>
                </a:solidFill>
                <a:latin typeface="Times New Roman" pitchFamily="24"/>
                <a:ea typeface="Times New Roman" pitchFamily="24"/>
                <a:cs typeface="宋体" pitchFamily="24"/>
              </a:rPr>
              <a:t>O</a:t>
            </a:r>
            <a:r>
              <a:rPr lang="zh-CN" altLang="zh-CN" sz="2400">
                <a:solidFill>
                  <a:srgbClr val="FF0000">
                    <a:alpha val="0"/>
                  </a:srgbClr>
                </a:solidFill>
                <a:latin typeface="白正" pitchFamily="24"/>
                <a:ea typeface="黑体" pitchFamily="24"/>
                <a:cs typeface="宋体" pitchFamily="24"/>
              </a:rPr>
              <a:t>的切线</a:t>
            </a:r>
            <a:r>
              <a:rPr lang="en-US" altLang="zh-CN" sz="2400">
                <a:solidFill>
                  <a:srgbClr val="FF0000">
                    <a:alpha val="0"/>
                  </a:srgbClr>
                </a:solidFill>
                <a:latin typeface="Times New Roman" pitchFamily="24"/>
                <a:ea typeface="Times New Roman" pitchFamily="24"/>
                <a:cs typeface="宋体" pitchFamily="24"/>
              </a:rPr>
              <a:t>.</a:t>
            </a:r>
            <a:r>
              <a:rPr lang="zh-CN" altLang="zh-CN" sz="100">
                <a:noFill/>
                <a:latin typeface="白正"/>
                <a:ea typeface="宋体"/>
                <a:cs typeface="宋体"/>
              </a:rPr>
              <a:t>⁠</a:t>
            </a:r>
            <a:endParaRPr lang="zh-CN" altLang="en-US"/>
          </a:p>
        </p:txBody>
      </p:sp>
      <p:sp>
        <p:nvSpPr>
          <p:cNvPr id="14" name="文本框 13">
            <a:extLst>
              <a:ext uri="{FF2B5EF4-FFF2-40B4-BE49-F238E27FC236}">
                <a16:creationId xmlns:a16="http://schemas.microsoft.com/office/drawing/2014/main" id="{A6A10730-B929-BC18-A41A-96749DC1FCB0}"/>
              </a:ext>
            </a:extLst>
          </p:cNvPr>
          <p:cNvSpPr txBox="1"/>
          <p:nvPr/>
        </p:nvSpPr>
        <p:spPr>
          <a:xfrm>
            <a:off x="5527447" y="5106558"/>
            <a:ext cx="3232849"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又</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OD</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的半径，</a:t>
            </a:r>
            <a:endParaRPr lang="zh-CN" altLang="en-US">
              <a:solidFill>
                <a:srgbClr val="FF0000"/>
              </a:solidFill>
            </a:endParaRPr>
          </a:p>
        </p:txBody>
      </p:sp>
      <p:sp>
        <p:nvSpPr>
          <p:cNvPr id="15" name="文本框 14">
            <a:extLst>
              <a:ext uri="{FF2B5EF4-FFF2-40B4-BE49-F238E27FC236}">
                <a16:creationId xmlns:a16="http://schemas.microsoft.com/office/drawing/2014/main" id="{24084B6F-D585-37AE-68FE-304746E9ED9B}"/>
              </a:ext>
            </a:extLst>
          </p:cNvPr>
          <p:cNvSpPr txBox="1"/>
          <p:nvPr/>
        </p:nvSpPr>
        <p:spPr>
          <a:xfrm>
            <a:off x="5527447" y="5582046"/>
            <a:ext cx="2664524"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DE</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的切线</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16" name="yt_image_12740">
            <a:extLst>
              <a:ext uri="{FF2B5EF4-FFF2-40B4-BE49-F238E27FC236}">
                <a16:creationId xmlns:a16="http://schemas.microsoft.com/office/drawing/2014/main" id="{33AB9C1C-7F4D-E25A-5F5D-D38AE6E07CF4}"/>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9344459" y="4907878"/>
            <a:ext cx="1956577" cy="15087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blinds(horizontal)">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blinds(horizontal)">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blinds(horizontal)">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blinds(horizontal)">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1">
                                            <p:txEl>
                                              <p:pRg st="0" end="0"/>
                                            </p:txEl>
                                          </p:spTgt>
                                        </p:tgtEl>
                                        <p:attrNameLst>
                                          <p:attrName>style.visibility</p:attrName>
                                        </p:attrNameLst>
                                      </p:cBhvr>
                                      <p:to>
                                        <p:strVal val="visible"/>
                                      </p:to>
                                    </p:set>
                                    <p:animEffect transition="in" filter="blinds(horizontal)">
                                      <p:cBhvr>
                                        <p:cTn id="57" dur="500"/>
                                        <p:tgtEl>
                                          <p:spTgt spid="11">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blinds(horizontal)">
                                      <p:cBhvr>
                                        <p:cTn id="62" dur="500"/>
                                        <p:tgtEl>
                                          <p:spTgt spid="12">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4">
                                            <p:txEl>
                                              <p:pRg st="0" end="0"/>
                                            </p:txEl>
                                          </p:spTgt>
                                        </p:tgtEl>
                                        <p:attrNameLst>
                                          <p:attrName>style.visibility</p:attrName>
                                        </p:attrNameLst>
                                      </p:cBhvr>
                                      <p:to>
                                        <p:strVal val="visible"/>
                                      </p:to>
                                    </p:set>
                                    <p:animEffect transition="in" filter="blinds(horizontal)">
                                      <p:cBhvr>
                                        <p:cTn id="67" dur="500"/>
                                        <p:tgtEl>
                                          <p:spTgt spid="14">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5">
                                            <p:txEl>
                                              <p:pRg st="0" end="0"/>
                                            </p:txEl>
                                          </p:spTgt>
                                        </p:tgtEl>
                                        <p:attrNameLst>
                                          <p:attrName>style.visibility</p:attrName>
                                        </p:attrNameLst>
                                      </p:cBhvr>
                                      <p:to>
                                        <p:strVal val="visible"/>
                                      </p:to>
                                    </p:set>
                                    <p:animEffect transition="in" filter="blinds(horizontal)">
                                      <p:cBhvr>
                                        <p:cTn id="7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P spid="11" grpId="0" build="allAtOnce"/>
      <p:bldP spid="12" grpId="0" build="allAtOnce"/>
      <p:bldP spid="14" grpId="0" build="allAtOnce"/>
      <p:bldP spid="1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738" name="yt_shape_12738"/>
              <p:cNvSpPr txBox="1"/>
              <p:nvPr/>
            </p:nvSpPr>
            <p:spPr>
              <a:xfrm>
                <a:off x="540000" y="900000"/>
                <a:ext cx="5608908" cy="5907836"/>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）若</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宋体" pitchFamily="24"/>
                    <a:cs typeface="宋体" pitchFamily="24"/>
                  </a:rPr>
                  <a:t>，求</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白正" pitchFamily="24"/>
                    <a:ea typeface="宋体" pitchFamily="24"/>
                    <a:cs typeface="宋体" pitchFamily="24"/>
                  </a:rPr>
                  <a:t>的半径</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30000"/>
                  </a:lnSpc>
                </a:pPr>
                <a:r>
                  <a:rPr lang="zh-CN" altLang="zh-CN" sz="2400" b="0" i="0" u="none">
                    <a:solidFill>
                      <a:srgbClr val="FF0000">
                        <a:alpha val="0"/>
                      </a:srgbClr>
                    </a:solidFill>
                    <a:effectLst/>
                    <a:latin typeface="白正" pitchFamily="24"/>
                    <a:ea typeface="黑体" pitchFamily="24"/>
                    <a:cs typeface="宋体" pitchFamily="24"/>
                  </a:rPr>
                  <a:t>证明：（</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）连结</a:t>
                </a:r>
                <a:r>
                  <a:rPr lang="en-US" altLang="zh-CN" sz="2400" b="0" i="1" u="none">
                    <a:solidFill>
                      <a:srgbClr val="FF0000">
                        <a:alpha val="0"/>
                      </a:srgbClr>
                    </a:solidFill>
                    <a:effectLst/>
                    <a:latin typeface="Times New Roman" pitchFamily="24"/>
                    <a:ea typeface="Times New Roman" pitchFamily="24"/>
                    <a:cs typeface="宋体" pitchFamily="24"/>
                  </a:rPr>
                  <a:t>OD</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ACD</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DCB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OCD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黑体" pitchFamily="24"/>
                    <a:cs typeface="宋体" pitchFamily="24"/>
                  </a:rPr>
                  <a:t>是</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的直径，</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180°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点</a:t>
                </a:r>
                <a:r>
                  <a:rPr lang="en-US" altLang="zh-CN" sz="2400" b="0" i="1" u="none">
                    <a:solidFill>
                      <a:srgbClr val="FF0000">
                        <a:alpha val="0"/>
                      </a:srgbClr>
                    </a:solidFill>
                    <a:effectLst/>
                    <a:latin typeface="Times New Roman" pitchFamily="24"/>
                    <a:ea typeface="Times New Roman" pitchFamily="24"/>
                    <a:cs typeface="宋体" pitchFamily="24"/>
                  </a:rPr>
                  <a:t>E</a:t>
                </a:r>
                <a:r>
                  <a:rPr lang="zh-CN" altLang="zh-CN" sz="2400" b="0" i="0" u="none">
                    <a:solidFill>
                      <a:srgbClr val="FF0000">
                        <a:alpha val="0"/>
                      </a:srgbClr>
                    </a:solidFill>
                    <a:effectLst/>
                    <a:latin typeface="白正" pitchFamily="24"/>
                    <a:ea typeface="黑体" pitchFamily="24"/>
                    <a:cs typeface="宋体" pitchFamily="24"/>
                  </a:rPr>
                  <a:t>是边</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白正" pitchFamily="24"/>
                    <a:ea typeface="黑体" pitchFamily="24"/>
                    <a:cs typeface="宋体" pitchFamily="24"/>
                  </a:rPr>
                  <a:t>的中点，</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CE</a:t>
                </a:r>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cs typeface="宋体" pitchFamily="24"/>
                  </a:rPr>
                  <a:t>BC</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DCE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CDE</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ODC</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白正" pitchFamily="24"/>
                    <a:ea typeface="黑体" pitchFamily="24"/>
                    <a:cs typeface="宋体" pitchFamily="24"/>
                  </a:rPr>
                  <a:t>，即</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ODE</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100" b="0" i="0" u="none">
                    <a:noFill/>
                    <a:effectLst/>
                    <a:latin typeface="白正"/>
                    <a:ea typeface="宋体"/>
                    <a:cs typeface="宋体"/>
                  </a:rPr>
                  <a:t>⁠</a:t>
                </a:r>
              </a:p>
              <a:p>
                <a:pPr algn="l" eaLnBrk="1" latinLnBrk="0" hangingPunct="0">
                  <a:lnSpc>
                    <a:spcPct val="130000"/>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OD</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DE</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xmlns:a16="http://schemas.microsoft.com/office/drawing/2014/main" xmlns="">
          <p:sp>
            <p:nvSpPr>
              <p:cNvPr id="12738" name="yt_shape_12738" descr="{&quot;rangeId&quot;:39,&quot;mathAnswerShape&quot;:1,&quot;NoSplit&quot;:1,&quot;splitRatio&quot;:0.8576589,&quot;splitFinished&quot;:1}"/>
              <p:cNvSpPr txBox="1">
                <a:spLocks noRot="1" noChangeAspect="1" noMove="1" noResize="1" noEditPoints="1" noAdjustHandles="1" noChangeArrowheads="1" noChangeShapeType="1" noTextEdit="1"/>
              </p:cNvSpPr>
              <p:nvPr/>
            </p:nvSpPr>
            <p:spPr>
              <a:xfrm>
                <a:off x="540000" y="900000"/>
                <a:ext cx="5608908" cy="5907836"/>
              </a:xfrm>
              <a:prstGeom prst="rect">
                <a:avLst/>
              </a:prstGeom>
              <a:blipFill>
                <a:blip r:embed="rId2"/>
                <a:stretch>
                  <a:fillRect l="-3370" t="-929" r="-2065" b="-227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yt_shape_12743">
                <a:extLst>
                  <a:ext uri="{FF2B5EF4-FFF2-40B4-BE49-F238E27FC236}">
                    <a16:creationId xmlns:a16="http://schemas.microsoft.com/office/drawing/2014/main" id="{38A14EEA-FA1E-B4AD-5083-2644CAF8DB6C}"/>
                  </a:ext>
                </a:extLst>
              </p:cNvPr>
              <p:cNvSpPr txBox="1"/>
              <p:nvPr/>
            </p:nvSpPr>
            <p:spPr>
              <a:xfrm>
                <a:off x="540000" y="1459582"/>
                <a:ext cx="5079917" cy="359630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BD</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13.</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ACB</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ADC</a:t>
                </a:r>
                <a:r>
                  <a:rPr lang="en-US" altLang="zh-CN" sz="2400" b="0" i="0" u="none">
                    <a:solidFill>
                      <a:srgbClr val="FF0000">
                        <a:alpha val="0"/>
                      </a:srgbClr>
                    </a:solidFill>
                    <a:effectLst/>
                    <a:latin typeface="Times New Roman" pitchFamily="24"/>
                    <a:ea typeface="Times New Roman"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𝐴𝐶</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𝐴𝐷</m:t>
                        </m:r>
                      </m:den>
                    </m:f>
                  </m:oMath>
                </a14:m>
                <a:r>
                  <a:rPr lang="zh-CN" altLang="zh-CN" sz="2400" b="0" i="0" u="none">
                    <a:solidFill>
                      <a:srgbClr val="FF0000">
                        <a:alpha val="0"/>
                      </a:srgbClr>
                    </a:solidFill>
                    <a:effectLst/>
                    <a:latin typeface="白正"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𝐴𝐵</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𝐴𝐶</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en-US" altLang="zh-CN" sz="2400" b="0" i="0" u="none">
                    <a:solidFill>
                      <a:srgbClr val="FF0000">
                        <a:alpha val="0"/>
                      </a:srgbClr>
                    </a:solidFill>
                    <a:effectLst/>
                    <a:latin typeface="Times New Roman" pitchFamily="24"/>
                    <a:ea typeface="Times New Roman"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13</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52</a:t>
                </a:r>
                <a:r>
                  <a:rPr lang="zh-CN" altLang="zh-CN" sz="2400" b="0" i="0" u="none">
                    <a:solidFill>
                      <a:srgbClr val="FF0000">
                        <a:alpha val="0"/>
                      </a:srgbClr>
                    </a:solidFill>
                    <a:effectLst/>
                    <a:latin typeface="白正" pitchFamily="24"/>
                    <a:ea typeface="黑体"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13</m:t>
                        </m:r>
                      </m:e>
                    </m:rad>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Times New Roman" pitchFamily="24"/>
                  </a:rPr>
                  <a:t>☉</a:t>
                </a:r>
                <a:r>
                  <a:rPr lang="en-US" altLang="zh-CN" sz="2400" b="0" i="1" u="none">
                    <a:solidFill>
                      <a:srgbClr val="FF0000">
                        <a:alpha val="0"/>
                      </a:srgbClr>
                    </a:solidFill>
                    <a:effectLst/>
                    <a:latin typeface="Times New Roman" pitchFamily="24"/>
                    <a:ea typeface="Times New Roman" pitchFamily="24"/>
                    <a:cs typeface="宋体" pitchFamily="24"/>
                  </a:rPr>
                  <a:t>O</a:t>
                </a:r>
                <a:r>
                  <a:rPr lang="zh-CN" altLang="zh-CN" sz="2400" b="0" i="0" u="none">
                    <a:solidFill>
                      <a:srgbClr val="FF0000">
                        <a:alpha val="0"/>
                      </a:srgbClr>
                    </a:solidFill>
                    <a:effectLst/>
                    <a:latin typeface="白正" pitchFamily="24"/>
                    <a:ea typeface="黑体" pitchFamily="24"/>
                    <a:cs typeface="宋体" pitchFamily="24"/>
                  </a:rPr>
                  <a:t>的半径为</a:t>
                </a:r>
                <a14:m>
                  <m:oMath xmlns:m="http://schemas.openxmlformats.org/officeDocument/2006/math">
                    <m:rad>
                      <m:radPr>
                        <m:degHide m:val="on"/>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radPr>
                      <m:deg/>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13</m:t>
                        </m:r>
                      </m:e>
                    </m:rad>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p:sp>
            <p:nvSpPr>
              <p:cNvPr id="13" name="yt_shape_12743">
                <a:extLst>
                  <a:ext uri="{FF2B5EF4-FFF2-40B4-BE49-F238E27FC236}">
                    <a16:creationId xmlns:a16="http://schemas.microsoft.com/office/drawing/2014/main" id="{38A14EEA-FA1E-B4AD-5083-2644CAF8DB6C}"/>
                  </a:ext>
                </a:extLst>
              </p:cNvPr>
              <p:cNvSpPr txBox="1">
                <a:spLocks noRot="1" noChangeAspect="1" noMove="1" noResize="1" noEditPoints="1" noAdjustHandles="1" noChangeArrowheads="1" noChangeShapeType="1" noTextEdit="1"/>
              </p:cNvSpPr>
              <p:nvPr/>
            </p:nvSpPr>
            <p:spPr>
              <a:xfrm>
                <a:off x="540000" y="1459582"/>
                <a:ext cx="5079917" cy="3596306"/>
              </a:xfrm>
              <a:prstGeom prst="rect">
                <a:avLst/>
              </a:prstGeom>
              <a:blipFill>
                <a:blip r:embed="rId3"/>
                <a:stretch>
                  <a:fillRect l="-3721" t="-1356" r="-2761" b="-4407"/>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87072B66-31CA-2557-06C1-0F2CC397DD31}"/>
              </a:ext>
            </a:extLst>
          </p:cNvPr>
          <p:cNvSpPr txBox="1"/>
          <p:nvPr/>
        </p:nvSpPr>
        <p:spPr>
          <a:xfrm>
            <a:off x="449989" y="1412776"/>
            <a:ext cx="4193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p:sp>
        <p:nvSpPr>
          <p:cNvPr id="15" name="文本框 14">
            <a:extLst>
              <a:ext uri="{FF2B5EF4-FFF2-40B4-BE49-F238E27FC236}">
                <a16:creationId xmlns:a16="http://schemas.microsoft.com/office/drawing/2014/main" id="{1134EEB7-6CAB-0658-29A1-70F5EEC1A33E}"/>
              </a:ext>
            </a:extLst>
          </p:cNvPr>
          <p:cNvSpPr txBox="1"/>
          <p:nvPr/>
        </p:nvSpPr>
        <p:spPr>
          <a:xfrm>
            <a:off x="449989" y="1888264"/>
            <a:ext cx="38789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BD</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13.</a:t>
            </a:r>
            <a:endParaRPr lang="zh-CN" altLang="en-US">
              <a:solidFill>
                <a:srgbClr val="FF0000"/>
              </a:solidFill>
            </a:endParaRPr>
          </a:p>
        </p:txBody>
      </p:sp>
      <p:sp>
        <p:nvSpPr>
          <p:cNvPr id="16" name="文本框 15">
            <a:extLst>
              <a:ext uri="{FF2B5EF4-FFF2-40B4-BE49-F238E27FC236}">
                <a16:creationId xmlns:a16="http://schemas.microsoft.com/office/drawing/2014/main" id="{B030D6CB-2D38-0C41-87F5-22F91481B33C}"/>
              </a:ext>
            </a:extLst>
          </p:cNvPr>
          <p:cNvSpPr txBox="1"/>
          <p:nvPr/>
        </p:nvSpPr>
        <p:spPr>
          <a:xfrm>
            <a:off x="449989" y="2363752"/>
            <a:ext cx="521087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7" name="文本框 16">
                <a:extLst>
                  <a:ext uri="{FF2B5EF4-FFF2-40B4-BE49-F238E27FC236}">
                    <a16:creationId xmlns:a16="http://schemas.microsoft.com/office/drawing/2014/main" id="{38E51E1E-1291-6C05-2E31-5C273BB55518}"/>
                  </a:ext>
                </a:extLst>
              </p:cNvPr>
              <p:cNvSpPr txBox="1"/>
              <p:nvPr/>
            </p:nvSpPr>
            <p:spPr>
              <a:xfrm>
                <a:off x="449989" y="2839241"/>
                <a:ext cx="3961765" cy="77179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ADC</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𝐴𝐷</m:t>
                        </m:r>
                      </m:den>
                    </m:f>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𝐴𝐵</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𝐴𝐶</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17" name="文本框 16">
                <a:extLst>
                  <a:ext uri="{FF2B5EF4-FFF2-40B4-BE49-F238E27FC236}">
                    <a16:creationId xmlns:a16="http://schemas.microsoft.com/office/drawing/2014/main" id="{38E51E1E-1291-6C05-2E31-5C273BB55518}"/>
                  </a:ext>
                </a:extLst>
              </p:cNvPr>
              <p:cNvSpPr txBox="1">
                <a:spLocks noRot="1" noChangeAspect="1" noMove="1" noResize="1" noEditPoints="1" noAdjustHandles="1" noChangeArrowheads="1" noChangeShapeType="1" noTextEdit="1"/>
              </p:cNvSpPr>
              <p:nvPr/>
            </p:nvSpPr>
            <p:spPr>
              <a:xfrm>
                <a:off x="449989" y="2839241"/>
                <a:ext cx="3961765" cy="771792"/>
              </a:xfrm>
              <a:prstGeom prst="rect">
                <a:avLst/>
              </a:prstGeom>
              <a:blipFill>
                <a:blip r:embed="rId4"/>
                <a:stretch>
                  <a:fillRect l="-2462" r="-2615" b="-4762"/>
                </a:stretch>
              </a:blipFill>
            </p:spPr>
            <p:txBody>
              <a:bodyPr/>
              <a:lstStyle/>
              <a:p>
                <a:r>
                  <a:rPr lang="zh-CN" altLang="en-US">
                    <a:noFill/>
                  </a:rPr>
                  <a:t> </a:t>
                </a:r>
              </a:p>
            </p:txBody>
          </p:sp>
        </mc:Fallback>
      </mc:AlternateContent>
      <p:sp>
        <p:nvSpPr>
          <p:cNvPr id="18" name="文本框 17">
            <a:extLst>
              <a:ext uri="{FF2B5EF4-FFF2-40B4-BE49-F238E27FC236}">
                <a16:creationId xmlns:a16="http://schemas.microsoft.com/office/drawing/2014/main" id="{769A3B00-3306-0A04-41CE-144C36D6AB13}"/>
              </a:ext>
            </a:extLst>
          </p:cNvPr>
          <p:cNvSpPr txBox="1"/>
          <p:nvPr/>
        </p:nvSpPr>
        <p:spPr>
          <a:xfrm>
            <a:off x="449989" y="3517420"/>
            <a:ext cx="414089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13</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9" name="文本框 18">
                <a:extLst>
                  <a:ext uri="{FF2B5EF4-FFF2-40B4-BE49-F238E27FC236}">
                    <a16:creationId xmlns:a16="http://schemas.microsoft.com/office/drawing/2014/main" id="{50234714-EBBE-2C15-D2B7-9DEB9155EEF8}"/>
                  </a:ext>
                </a:extLst>
              </p:cNvPr>
              <p:cNvSpPr txBox="1"/>
              <p:nvPr/>
            </p:nvSpPr>
            <p:spPr>
              <a:xfrm>
                <a:off x="449989" y="3992908"/>
                <a:ext cx="1943926" cy="61393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13</m:t>
                        </m:r>
                      </m:e>
                    </m:rad>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19" name="文本框 18">
                <a:extLst>
                  <a:ext uri="{FF2B5EF4-FFF2-40B4-BE49-F238E27FC236}">
                    <a16:creationId xmlns:a16="http://schemas.microsoft.com/office/drawing/2014/main" id="{50234714-EBBE-2C15-D2B7-9DEB9155EEF8}"/>
                  </a:ext>
                </a:extLst>
              </p:cNvPr>
              <p:cNvSpPr txBox="1">
                <a:spLocks noRot="1" noChangeAspect="1" noMove="1" noResize="1" noEditPoints="1" noAdjustHandles="1" noChangeArrowheads="1" noChangeShapeType="1" noTextEdit="1"/>
              </p:cNvSpPr>
              <p:nvPr/>
            </p:nvSpPr>
            <p:spPr>
              <a:xfrm>
                <a:off x="449989" y="3992908"/>
                <a:ext cx="1943926" cy="613931"/>
              </a:xfrm>
              <a:prstGeom prst="rect">
                <a:avLst/>
              </a:prstGeom>
              <a:blipFill>
                <a:blip r:embed="rId5"/>
                <a:stretch>
                  <a:fillRect l="-5016" r="-5016" b="-178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0" name="文本框 19">
                <a:extLst>
                  <a:ext uri="{FF2B5EF4-FFF2-40B4-BE49-F238E27FC236}">
                    <a16:creationId xmlns:a16="http://schemas.microsoft.com/office/drawing/2014/main" id="{E97619C7-909E-0167-4A88-23B05E727EA4}"/>
                  </a:ext>
                </a:extLst>
              </p:cNvPr>
              <p:cNvSpPr txBox="1"/>
              <p:nvPr/>
            </p:nvSpPr>
            <p:spPr>
              <a:xfrm>
                <a:off x="449989" y="4513227"/>
                <a:ext cx="2794826" cy="55468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Times New Roman"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O</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的半径为</a:t>
                </a:r>
                <a14:m>
                  <m:oMath xmlns:m="http://schemas.openxmlformats.org/officeDocument/2006/math">
                    <m:rad>
                      <m:radPr>
                        <m:degHide m:val="on"/>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radPr>
                      <m:deg/>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13</m:t>
                        </m:r>
                      </m:e>
                    </m:rad>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20" name="文本框 19">
                <a:extLst>
                  <a:ext uri="{FF2B5EF4-FFF2-40B4-BE49-F238E27FC236}">
                    <a16:creationId xmlns:a16="http://schemas.microsoft.com/office/drawing/2014/main" id="{E97619C7-909E-0167-4A88-23B05E727EA4}"/>
                  </a:ext>
                </a:extLst>
              </p:cNvPr>
              <p:cNvSpPr txBox="1">
                <a:spLocks noRot="1" noChangeAspect="1" noMove="1" noResize="1" noEditPoints="1" noAdjustHandles="1" noChangeArrowheads="1" noChangeShapeType="1" noTextEdit="1"/>
              </p:cNvSpPr>
              <p:nvPr/>
            </p:nvSpPr>
            <p:spPr>
              <a:xfrm>
                <a:off x="449989" y="4513227"/>
                <a:ext cx="2794826" cy="554686"/>
              </a:xfrm>
              <a:prstGeom prst="rect">
                <a:avLst/>
              </a:prstGeom>
              <a:blipFill>
                <a:blip r:embed="rId6"/>
                <a:stretch>
                  <a:fillRect l="-3493" r="-3493" b="-26374"/>
                </a:stretch>
              </a:blipFill>
            </p:spPr>
            <p:txBody>
              <a:bodyPr/>
              <a:lstStyle/>
              <a:p>
                <a:r>
                  <a:rPr lang="zh-CN" altLang="en-US">
                    <a:noFill/>
                  </a:rPr>
                  <a:t> </a:t>
                </a:r>
              </a:p>
            </p:txBody>
          </p:sp>
        </mc:Fallback>
      </mc:AlternateContent>
      <p:pic>
        <p:nvPicPr>
          <p:cNvPr id="21" name="yt_image_12734">
            <a:extLst>
              <a:ext uri="{FF2B5EF4-FFF2-40B4-BE49-F238E27FC236}">
                <a16:creationId xmlns:a16="http://schemas.microsoft.com/office/drawing/2014/main" id="{C396F8AD-F50B-077F-1A20-27023064EE02}"/>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7" cstate="print"/>
          <a:srcRect/>
          <a:stretch>
            <a:fillRect/>
          </a:stretch>
        </p:blipFill>
        <p:spPr bwMode="auto">
          <a:xfrm>
            <a:off x="8832304" y="2172814"/>
            <a:ext cx="2611315" cy="20508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blinds(horizontal)">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blinds(horizontal)">
                                      <p:cBhvr>
                                        <p:cTn id="22" dur="500"/>
                                        <p:tgtEl>
                                          <p:spTgt spid="1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xEl>
                                              <p:pRg st="0" end="0"/>
                                            </p:txEl>
                                          </p:spTgt>
                                        </p:tgtEl>
                                        <p:attrNameLst>
                                          <p:attrName>style.visibility</p:attrName>
                                        </p:attrNameLst>
                                      </p:cBhvr>
                                      <p:to>
                                        <p:strVal val="visible"/>
                                      </p:to>
                                    </p:set>
                                    <p:animEffect transition="in" filter="blinds(horizontal)">
                                      <p:cBhvr>
                                        <p:cTn id="27" dur="500"/>
                                        <p:tgtEl>
                                          <p:spTgt spid="1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blinds(horizontal)">
                                      <p:cBhvr>
                                        <p:cTn id="32" dur="500"/>
                                        <p:tgtEl>
                                          <p:spTgt spid="1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xEl>
                                              <p:pRg st="0" end="0"/>
                                            </p:txEl>
                                          </p:spTgt>
                                        </p:tgtEl>
                                        <p:attrNameLst>
                                          <p:attrName>style.visibility</p:attrName>
                                        </p:attrNameLst>
                                      </p:cBhvr>
                                      <p:to>
                                        <p:strVal val="visible"/>
                                      </p:to>
                                    </p:set>
                                    <p:animEffect transition="in" filter="blinds(horizontal)">
                                      <p:cBhvr>
                                        <p:cTn id="3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5" grpId="0" build="allAtOnce"/>
      <p:bldP spid="16" grpId="0" build="allAtOnce"/>
      <p:bldP spid="17" grpId="0" build="allAtOnce"/>
      <p:bldP spid="18" grpId="0" build="allAtOnce"/>
      <p:bldP spid="19" grpId="0" build="allAtOnce"/>
      <p:bldP spid="2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745" name="yt_shape_12745"/>
          <p:cNvSpPr txBox="1"/>
          <p:nvPr/>
        </p:nvSpPr>
        <p:spPr>
          <a:xfrm>
            <a:off x="540000" y="1025738"/>
            <a:ext cx="7649530" cy="453522"/>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　</a:t>
            </a:r>
            <a:r>
              <a:rPr lang="zh-CN" altLang="zh-CN" sz="2400" b="0" i="0" u="none">
                <a:solidFill>
                  <a:srgbClr val="000000"/>
                </a:solidFill>
                <a:effectLst/>
                <a:latin typeface="白正" pitchFamily="24"/>
                <a:ea typeface="黑体" pitchFamily="24"/>
                <a:cs typeface="宋体" pitchFamily="24"/>
              </a:rPr>
              <a:t>不确定直线与圆是否有交点：作垂直，证半径</a:t>
            </a:r>
          </a:p>
        </p:txBody>
      </p:sp>
      <p:sp>
        <p:nvSpPr>
          <p:cNvPr id="12746" name="yt_shape_12746"/>
          <p:cNvSpPr txBox="1"/>
          <p:nvPr/>
        </p:nvSpPr>
        <p:spPr>
          <a:xfrm>
            <a:off x="540119" y="1530048"/>
            <a:ext cx="11111999" cy="1461481"/>
          </a:xfrm>
          <a:prstGeom prst="rect">
            <a:avLst/>
          </a:prstGeom>
          <a:ln>
            <a:solidFill>
              <a:srgbClr val="000000"/>
            </a:solidFill>
          </a:ln>
        </p:spPr>
        <p:txBody>
          <a:bodyPr vert="horz" wrap="square" lIns="72000" tIns="0" rIns="72000" bIns="7200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【方法点拨】</a:t>
            </a:r>
            <a:r>
              <a:rPr lang="zh-CN" altLang="zh-CN" sz="2400" b="0" i="0" u="none">
                <a:solidFill>
                  <a:srgbClr val="000000"/>
                </a:solidFill>
                <a:effectLst/>
                <a:latin typeface="白正" pitchFamily="24"/>
                <a:ea typeface="楷体" pitchFamily="24"/>
                <a:cs typeface="宋体" pitchFamily="24"/>
              </a:rPr>
              <a:t>直线与圆没有已知的公共点时，通常</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楷体" pitchFamily="24"/>
                <a:cs typeface="宋体" pitchFamily="24"/>
              </a:rPr>
              <a:t>作垂直，证半径，得切线</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楷体" pitchFamily="24"/>
                <a:cs typeface="宋体" pitchFamily="24"/>
              </a:rPr>
              <a:t>证明垂线段的长等于半径常用的方法是利用三角形全等或者利用角平分线上的点到角的两边的距离相等</a:t>
            </a:r>
            <a:r>
              <a:rPr lang="en-US" altLang="zh-CN" sz="2400" b="0" i="0" u="none">
                <a:solidFill>
                  <a:srgbClr val="000000"/>
                </a:solidFill>
                <a:effectLst/>
                <a:latin typeface="Times New Roman" pitchFamily="24"/>
                <a:ea typeface="Times New Roman" pitchFamily="24"/>
                <a:cs typeface="宋体" pitchFamily="24"/>
              </a:rPr>
              <a:t>.</a:t>
            </a:r>
          </a:p>
        </p:txBody>
      </p:sp>
      <p:pic>
        <p:nvPicPr>
          <p:cNvPr id="3" name="yt_shape_1697707792335">
            <a:extLst>
              <a:ext uri="{FF2B5EF4-FFF2-40B4-BE49-F238E27FC236}">
                <a16:creationId xmlns:a16="http://schemas.microsoft.com/office/drawing/2014/main" id="{DB641DC2-CF08-27C8-724C-8A0E6816F0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067116"/>
            <a:ext cx="1174942" cy="366380"/>
          </a:xfrm>
          <a:prstGeom prst="rect">
            <a:avLst/>
          </a:prstGeom>
        </p:spPr>
      </p:pic>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2349</Words>
  <Application>Microsoft Office PowerPoint</Application>
  <PresentationFormat>宽屏</PresentationFormat>
  <Paragraphs>197</Paragraphs>
  <Slides>12</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46</cp:revision>
  <dcterms:created xsi:type="dcterms:W3CDTF">2023-05-05T05:33:04Z</dcterms:created>
  <dcterms:modified xsi:type="dcterms:W3CDTF">2023-10-21T12:09:51Z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