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1" r:id="rId8"/>
    <p:sldId id="372" r:id="rId9"/>
    <p:sldId id="373" r:id="rId10"/>
    <p:sldId id="374" r:id="rId11"/>
    <p:sldId id="376" r:id="rId12"/>
    <p:sldId id="377" r:id="rId13"/>
    <p:sldId id="378" r:id="rId14"/>
    <p:sldId id="381" r:id="rId15"/>
    <p:sldId id="379" r:id="rId16"/>
    <p:sldId id="382" r:id="rId17"/>
    <p:sldId id="38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7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0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91" name="yt_image_10991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0980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3" name="yt_shape_10993"/>
          <p:cNvSpPr txBox="1"/>
          <p:nvPr/>
        </p:nvSpPr>
        <p:spPr>
          <a:xfrm>
            <a:off x="540000" y="2113103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二次函数与运动路线问题</a:t>
            </a:r>
          </a:p>
        </p:txBody>
      </p:sp>
      <p:sp>
        <p:nvSpPr>
          <p:cNvPr id="10994" name="yt_shape_10994"/>
          <p:cNvSpPr txBox="1"/>
          <p:nvPr/>
        </p:nvSpPr>
        <p:spPr>
          <a:xfrm>
            <a:off x="540119" y="2617413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小斌在今年的学校秋季运动会跳远比赛中跳出了满意的一跳，如图，函数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）可以描述他跳跃时重心高度随时间的变化情况，则他起跳后到重心最高时所用的时间是（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998" name="yt_table_109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218060"/>
              </p:ext>
            </p:extLst>
          </p:nvPr>
        </p:nvGraphicFramePr>
        <p:xfrm>
          <a:off x="540000" y="4063839"/>
          <a:ext cx="8895716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A.0.71s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B.0.70s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C.0.63s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D.0.36s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grpSp>
        <p:nvGrpSpPr>
          <p:cNvPr id="10995" name="yt_shape_10995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5877" y="4063839"/>
            <a:ext cx="2064061" cy="1744740"/>
            <a:chOff x="0" y="0"/>
            <a:chExt cx="2064061" cy="1744740"/>
          </a:xfrm>
        </p:grpSpPr>
        <p:pic>
          <p:nvPicPr>
            <p:cNvPr id="2" name="yt_image_1099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406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97" name="yt_shape_10997"/>
            <p:cNvSpPr txBox="1"/>
            <p:nvPr/>
          </p:nvSpPr>
          <p:spPr>
            <a:xfrm>
              <a:off x="498749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614211">
            <a:extLst>
              <a:ext uri="{FF2B5EF4-FFF2-40B4-BE49-F238E27FC236}">
                <a16:creationId xmlns:a16="http://schemas.microsoft.com/office/drawing/2014/main" id="{AAE6F790-8AD3-0CF6-68D1-B15E660C55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5478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006A2E9-C274-6C51-D27D-4B7AFFF3712E}"/>
              </a:ext>
            </a:extLst>
          </p:cNvPr>
          <p:cNvSpPr txBox="1"/>
          <p:nvPr/>
        </p:nvSpPr>
        <p:spPr>
          <a:xfrm>
            <a:off x="6850907" y="352158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1" name="yt_shape_11051"/>
          <p:cNvSpPr txBox="1"/>
          <p:nvPr/>
        </p:nvSpPr>
        <p:spPr>
          <a:xfrm>
            <a:off x="540119" y="20901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如图，一桥拱呈抛物线形，桥的最大高度是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，跨度是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上离中心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的地方，桥的高度是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1055" name="yt_shape_11055"/>
          <p:cNvSpPr txBox="1"/>
          <p:nvPr/>
        </p:nvSpPr>
        <p:spPr>
          <a:xfrm>
            <a:off x="540000" y="48051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52" name="yt_shape_11052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1127" y="3201993"/>
            <a:ext cx="2149745" cy="1552716"/>
            <a:chOff x="0" y="0"/>
            <a:chExt cx="2149745" cy="1552716"/>
          </a:xfrm>
        </p:grpSpPr>
        <p:pic>
          <p:nvPicPr>
            <p:cNvPr id="2" name="yt_image_110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9745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54" name="yt_shape_11054"/>
            <p:cNvSpPr txBox="1"/>
            <p:nvPr/>
          </p:nvSpPr>
          <p:spPr>
            <a:xfrm>
              <a:off x="465408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4F2D66-B908-76B4-BDBF-144E856A0A6C}"/>
              </a:ext>
            </a:extLst>
          </p:cNvPr>
          <p:cNvSpPr txBox="1"/>
          <p:nvPr/>
        </p:nvSpPr>
        <p:spPr>
          <a:xfrm>
            <a:off x="4750646" y="251887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6" name="yt_shape_11056"/>
              <p:cNvSpPr txBox="1"/>
              <p:nvPr/>
            </p:nvSpPr>
            <p:spPr>
              <a:xfrm>
                <a:off x="540119" y="1823481"/>
                <a:ext cx="11111999" cy="22820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如图是一座拱桥，当水面宽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时，桥洞顶部离水面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，已知桥洞的拱形是抛物线，以水平方向为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轴，建立平面直角坐标系，若选取点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为坐标原点时的抛物线表达式是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，则选取点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为坐标原点时的抛物线表达式是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6" name="yt_shape_11056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23481"/>
                <a:ext cx="11111999" cy="2282035"/>
              </a:xfrm>
              <a:prstGeom prst="rect">
                <a:avLst/>
              </a:prstGeom>
              <a:blipFill>
                <a:blip r:embed="rId2"/>
                <a:stretch>
                  <a:fillRect l="-1701" t="-2139" r="-604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58" name="yt_image_110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7314" y="4308668"/>
            <a:ext cx="2917371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A7AD81-BA5F-B751-77A2-A4095BEEB122}"/>
              </a:ext>
            </a:extLst>
          </p:cNvPr>
          <p:cNvSpPr txBox="1"/>
          <p:nvPr/>
        </p:nvSpPr>
        <p:spPr>
          <a:xfrm>
            <a:off x="11194307" y="2699904"/>
            <a:ext cx="315024" cy="76753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F8BD5C-6119-B566-D881-00655653E3F0}"/>
                  </a:ext>
                </a:extLst>
              </p:cNvPr>
              <p:cNvSpPr txBox="1"/>
              <p:nvPr/>
            </p:nvSpPr>
            <p:spPr>
              <a:xfrm>
                <a:off x="450108" y="3320627"/>
                <a:ext cx="2678811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9DF8BD5C-6119-B566-D881-00655653E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0627"/>
                <a:ext cx="2678811" cy="728675"/>
              </a:xfrm>
              <a:prstGeom prst="rect">
                <a:avLst/>
              </a:prstGeom>
              <a:blipFill>
                <a:blip r:embed="rId4"/>
                <a:stretch>
                  <a:fillRect l="-3645" r="-364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0" name="yt_shape_11060"/>
          <p:cNvSpPr txBox="1"/>
          <p:nvPr/>
        </p:nvSpPr>
        <p:spPr>
          <a:xfrm>
            <a:off x="540119" y="900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如图所示，有一座抛物线形拱桥，桥下面在正常水位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时，宽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，距离拱顶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61" name="yt_image_1106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6548" y="1859645"/>
            <a:ext cx="2118902" cy="184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3" name="yt_shape_11063"/>
          <p:cNvSpPr txBox="1"/>
          <p:nvPr/>
        </p:nvSpPr>
        <p:spPr>
          <a:xfrm>
            <a:off x="540000" y="3758676"/>
            <a:ext cx="600164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）在如图的坐标系中求抛物线的表达式；</a:t>
            </a:r>
          </a:p>
        </p:txBody>
      </p:sp>
      <p:sp>
        <p:nvSpPr>
          <p:cNvPr id="11065" name="yt_shape_11065"/>
          <p:cNvSpPr txBox="1"/>
          <p:nvPr/>
        </p:nvSpPr>
        <p:spPr>
          <a:xfrm>
            <a:off x="540000" y="4339902"/>
            <a:ext cx="110270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，将点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）代入，得：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066">
                <a:extLst>
                  <a:ext uri="{FF2B5EF4-FFF2-40B4-BE49-F238E27FC236}">
                    <a16:creationId xmlns:a16="http://schemas.microsoft.com/office/drawing/2014/main" id="{7C71D907-4458-8B0C-47FC-A814827A2AD0}"/>
                  </a:ext>
                </a:extLst>
              </p:cNvPr>
              <p:cNvSpPr txBox="1"/>
              <p:nvPr/>
            </p:nvSpPr>
            <p:spPr>
              <a:xfrm>
                <a:off x="540119" y="4819217"/>
                <a:ext cx="4097275" cy="1322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066">
                <a:extLst>
                  <a:ext uri="{FF2B5EF4-FFF2-40B4-BE49-F238E27FC236}">
                    <a16:creationId xmlns:a16="http://schemas.microsoft.com/office/drawing/2014/main" id="{7C71D907-4458-8B0C-47FC-A814827A2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19217"/>
                <a:ext cx="4097275" cy="1322798"/>
              </a:xfrm>
              <a:prstGeom prst="rect">
                <a:avLst/>
              </a:prstGeom>
              <a:blipFill>
                <a:blip r:embed="rId3"/>
                <a:stretch>
                  <a:fillRect l="-4613" r="-3571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DB2263-81D1-77B3-C1D1-701B3755C1F4}"/>
              </a:ext>
            </a:extLst>
          </p:cNvPr>
          <p:cNvSpPr txBox="1"/>
          <p:nvPr/>
        </p:nvSpPr>
        <p:spPr>
          <a:xfrm>
            <a:off x="449989" y="4293096"/>
            <a:ext cx="11100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，将点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）代入，得：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925EEF-0B3D-741E-A527-0C16E83DDA36}"/>
                  </a:ext>
                </a:extLst>
              </p:cNvPr>
              <p:cNvSpPr txBox="1"/>
              <p:nvPr/>
            </p:nvSpPr>
            <p:spPr>
              <a:xfrm>
                <a:off x="450108" y="4772411"/>
                <a:ext cx="24184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4925EEF-0B3D-741E-A527-0C16E83DD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2411"/>
                <a:ext cx="2418461" cy="768046"/>
              </a:xfrm>
              <a:prstGeom prst="rect">
                <a:avLst/>
              </a:prstGeom>
              <a:blipFill>
                <a:blip r:embed="rId4"/>
                <a:stretch>
                  <a:fillRect l="-4030" r="-37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BFDEB9-C7A7-5350-1D38-FE60FD999CA0}"/>
                  </a:ext>
                </a:extLst>
              </p:cNvPr>
              <p:cNvSpPr txBox="1"/>
              <p:nvPr/>
            </p:nvSpPr>
            <p:spPr>
              <a:xfrm>
                <a:off x="450108" y="5446845"/>
                <a:ext cx="4237736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FBFDEB9-C7A7-5350-1D38-FE60FD999C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46845"/>
                <a:ext cx="4237736" cy="729183"/>
              </a:xfrm>
              <a:prstGeom prst="rect">
                <a:avLst/>
              </a:prstGeom>
              <a:blipFill>
                <a:blip r:embed="rId5"/>
                <a:stretch>
                  <a:fillRect l="-2302" r="-230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8" name="yt_shape_11068"/>
              <p:cNvSpPr txBox="1"/>
              <p:nvPr/>
            </p:nvSpPr>
            <p:spPr>
              <a:xfrm>
                <a:off x="540000" y="2808392"/>
                <a:ext cx="571310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68" name="yt_shape_11068" descr="{&quot;rangeId&quot;:23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08392"/>
                <a:ext cx="5713102" cy="641779"/>
              </a:xfrm>
              <a:prstGeom prst="rect">
                <a:avLst/>
              </a:prstGeom>
              <a:blipFill>
                <a:blip r:embed="rId2"/>
                <a:stretch>
                  <a:fillRect l="-3308" r="-22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70" name="yt_shape_11070"/>
          <p:cNvSpPr txBox="1"/>
          <p:nvPr/>
        </p:nvSpPr>
        <p:spPr>
          <a:xfrm>
            <a:off x="540000" y="3500959"/>
            <a:ext cx="339355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则此时水面的宽度为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8881FC-3FD9-C730-B445-E26D2E7D1ADB}"/>
                  </a:ext>
                </a:extLst>
              </p:cNvPr>
              <p:cNvSpPr txBox="1"/>
              <p:nvPr/>
            </p:nvSpPr>
            <p:spPr>
              <a:xfrm>
                <a:off x="449989" y="2761586"/>
                <a:ext cx="583793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mathAnswerShape': 1, 'pageBreak': True}">
                <a:extLst>
                  <a:ext uri="{FF2B5EF4-FFF2-40B4-BE49-F238E27FC236}">
                    <a16:creationId xmlns:a16="http://schemas.microsoft.com/office/drawing/2014/main" id="{D78881FC-3FD9-C730-B445-E26D2E7D1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1586"/>
                <a:ext cx="5837936" cy="729184"/>
              </a:xfrm>
              <a:prstGeom prst="rect">
                <a:avLst/>
              </a:prstGeom>
              <a:blipFill>
                <a:blip r:embed="rId3"/>
                <a:stretch>
                  <a:fillRect l="-1672" r="-167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18D1324-7A92-6B1C-A5A6-73D645BD4410}"/>
              </a:ext>
            </a:extLst>
          </p:cNvPr>
          <p:cNvSpPr txBox="1"/>
          <p:nvPr/>
        </p:nvSpPr>
        <p:spPr>
          <a:xfrm>
            <a:off x="449989" y="3454154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70BE3B-51C8-2488-9A64-7AF4871887ED}"/>
              </a:ext>
            </a:extLst>
          </p:cNvPr>
          <p:cNvSpPr txBox="1"/>
          <p:nvPr/>
        </p:nvSpPr>
        <p:spPr>
          <a:xfrm>
            <a:off x="449989" y="3929641"/>
            <a:ext cx="3540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则此时水面的宽度为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064">
            <a:extLst>
              <a:ext uri="{FF2B5EF4-FFF2-40B4-BE49-F238E27FC236}">
                <a16:creationId xmlns:a16="http://schemas.microsoft.com/office/drawing/2014/main" id="{97D0F7EF-F44A-22A2-6738-D03D88B50A0D}"/>
              </a:ext>
            </a:extLst>
          </p:cNvPr>
          <p:cNvSpPr txBox="1"/>
          <p:nvPr/>
        </p:nvSpPr>
        <p:spPr>
          <a:xfrm>
            <a:off x="540000" y="2352413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）水位上升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就达到警戒线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，求这时水面宽度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6" name="yt_image_11061">
            <a:extLst>
              <a:ext uri="{FF2B5EF4-FFF2-40B4-BE49-F238E27FC236}">
                <a16:creationId xmlns:a16="http://schemas.microsoft.com/office/drawing/2014/main" id="{FFBFEF1C-9D93-BBBE-7695-B4E6D027A0F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2264" y="2732118"/>
            <a:ext cx="2118902" cy="184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2" name="yt_shape_11072"/>
          <p:cNvSpPr txBox="1"/>
          <p:nvPr/>
        </p:nvSpPr>
        <p:spPr>
          <a:xfrm>
            <a:off x="540000" y="1036582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71" name="yt_image_11071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658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74" name="yt_shape_11074"/>
              <p:cNvSpPr txBox="1"/>
              <p:nvPr/>
            </p:nvSpPr>
            <p:spPr>
              <a:xfrm>
                <a:off x="540119" y="1734165"/>
                <a:ext cx="11111999" cy="2082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应用意识）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某游乐场的圆形喷水池中心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有一雕塑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点向四周喷水，喷出的水柱为抛物线，且形状相同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如图，以水平方向为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为原点建立直角坐标系，点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为水柱的落水点，水柱所在抛物线（第一象限部分）的函数表达式为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74" name="yt_shape_11074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111999" cy="2082173"/>
              </a:xfrm>
              <a:prstGeom prst="rect">
                <a:avLst/>
              </a:prstGeom>
              <a:blipFill>
                <a:blip r:embed="rId3"/>
                <a:stretch>
                  <a:fillRect l="-1701" t="-2339" r="-1592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76" name="yt_image_1107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3943176"/>
            <a:ext cx="283170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8" name="yt_shape_11078"/>
          <p:cNvSpPr txBox="1"/>
          <p:nvPr/>
        </p:nvSpPr>
        <p:spPr>
          <a:xfrm>
            <a:off x="540000" y="3861048"/>
            <a:ext cx="271869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）求雕塑高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380A7FD-8824-4D6E-B42D-D3B682E1D9CD}"/>
                  </a:ext>
                </a:extLst>
              </p:cNvPr>
              <p:cNvSpPr txBox="1"/>
              <p:nvPr/>
            </p:nvSpPr>
            <p:spPr>
              <a:xfrm>
                <a:off x="516194" y="4365104"/>
                <a:ext cx="65761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380A7FD-8824-4D6E-B42D-D3B682E1D9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194" y="4365104"/>
                <a:ext cx="6576123" cy="768046"/>
              </a:xfrm>
              <a:prstGeom prst="rect">
                <a:avLst/>
              </a:prstGeom>
              <a:blipFill>
                <a:blip r:embed="rId5"/>
                <a:stretch>
                  <a:fillRect l="-1484" r="-148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AE01E-1F8C-FF8B-F57A-309A0574FAF4}"/>
                  </a:ext>
                </a:extLst>
              </p:cNvPr>
              <p:cNvSpPr txBox="1"/>
              <p:nvPr/>
            </p:nvSpPr>
            <p:spPr>
              <a:xfrm>
                <a:off x="516194" y="5039538"/>
                <a:ext cx="357930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AE01E-1F8C-FF8B-F57A-309A0574F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194" y="5039538"/>
                <a:ext cx="3579304" cy="805193"/>
              </a:xfrm>
              <a:prstGeom prst="rect">
                <a:avLst/>
              </a:prstGeom>
              <a:blipFill>
                <a:blip r:embed="rId6"/>
                <a:stretch>
                  <a:fillRect l="-2726" r="-2726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C26B3B-7309-760A-8AD0-E79A5C67D257}"/>
                  </a:ext>
                </a:extLst>
              </p:cNvPr>
              <p:cNvSpPr txBox="1"/>
              <p:nvPr/>
            </p:nvSpPr>
            <p:spPr>
              <a:xfrm>
                <a:off x="516194" y="5751119"/>
                <a:ext cx="1969199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雕塑高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1C26B3B-7309-760A-8AD0-E79A5C67D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194" y="5751119"/>
                <a:ext cx="1969199" cy="729183"/>
              </a:xfrm>
              <a:prstGeom prst="rect">
                <a:avLst/>
              </a:prstGeom>
              <a:blipFill>
                <a:blip r:embed="rId7"/>
                <a:stretch>
                  <a:fillRect l="-4954" r="-433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yt_shape_11079">
            <a:extLst>
              <a:ext uri="{FF2B5EF4-FFF2-40B4-BE49-F238E27FC236}">
                <a16:creationId xmlns:a16="http://schemas.microsoft.com/office/drawing/2014/main" id="{9136795D-FA3A-FCD4-204F-6828C1F03682}"/>
              </a:ext>
            </a:extLst>
          </p:cNvPr>
          <p:cNvSpPr txBox="1"/>
          <p:nvPr/>
        </p:nvSpPr>
        <p:spPr>
          <a:xfrm>
            <a:off x="540119" y="1556792"/>
            <a:ext cx="458298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）求落水点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之间的距离；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083">
                <a:extLst>
                  <a:ext uri="{FF2B5EF4-FFF2-40B4-BE49-F238E27FC236}">
                    <a16:creationId xmlns:a16="http://schemas.microsoft.com/office/drawing/2014/main" id="{A1E0F0B2-3EA9-D9B0-3AFC-7DF356A064A6}"/>
                  </a:ext>
                </a:extLst>
              </p:cNvPr>
              <p:cNvSpPr txBox="1"/>
              <p:nvPr/>
            </p:nvSpPr>
            <p:spPr>
              <a:xfrm>
                <a:off x="540000" y="2088196"/>
                <a:ext cx="527548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083">
                <a:extLst>
                  <a:ext uri="{FF2B5EF4-FFF2-40B4-BE49-F238E27FC236}">
                    <a16:creationId xmlns:a16="http://schemas.microsoft.com/office/drawing/2014/main" id="{A1E0F0B2-3EA9-D9B0-3AFC-7DF356A064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8196"/>
                <a:ext cx="5275483" cy="641779"/>
              </a:xfrm>
              <a:prstGeom prst="rect">
                <a:avLst/>
              </a:prstGeom>
              <a:blipFill>
                <a:blip r:embed="rId2"/>
                <a:stretch>
                  <a:fillRect l="-3584" r="-25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085">
            <a:extLst>
              <a:ext uri="{FF2B5EF4-FFF2-40B4-BE49-F238E27FC236}">
                <a16:creationId xmlns:a16="http://schemas.microsoft.com/office/drawing/2014/main" id="{B1DBF1EB-6F31-62FC-B02B-8EC0CE2A4BEE}"/>
              </a:ext>
            </a:extLst>
          </p:cNvPr>
          <p:cNvSpPr txBox="1"/>
          <p:nvPr/>
        </p:nvSpPr>
        <p:spPr>
          <a:xfrm>
            <a:off x="540000" y="2780763"/>
            <a:ext cx="7881966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11m.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点向四周喷水，喷出的水柱为抛物线，且形状相同，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5FDC3D-1A95-90F8-F535-977283CC86AC}"/>
                  </a:ext>
                </a:extLst>
              </p:cNvPr>
              <p:cNvSpPr txBox="1"/>
              <p:nvPr/>
            </p:nvSpPr>
            <p:spPr>
              <a:xfrm>
                <a:off x="449989" y="2041390"/>
                <a:ext cx="540454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E5FDC3D-1A95-90F8-F535-977283CC86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1390"/>
                <a:ext cx="5404548" cy="729184"/>
              </a:xfrm>
              <a:prstGeom prst="rect">
                <a:avLst/>
              </a:prstGeom>
              <a:blipFill>
                <a:blip r:embed="rId3"/>
                <a:stretch>
                  <a:fillRect l="-1806" r="-180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34B392B-E094-A237-7801-D4719494047F}"/>
              </a:ext>
            </a:extLst>
          </p:cNvPr>
          <p:cNvSpPr txBox="1"/>
          <p:nvPr/>
        </p:nvSpPr>
        <p:spPr>
          <a:xfrm>
            <a:off x="449989" y="2733957"/>
            <a:ext cx="47566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30DD60-E360-BBC7-B30A-53B922FA52FD}"/>
              </a:ext>
            </a:extLst>
          </p:cNvPr>
          <p:cNvSpPr txBox="1"/>
          <p:nvPr/>
        </p:nvSpPr>
        <p:spPr>
          <a:xfrm>
            <a:off x="449989" y="3209445"/>
            <a:ext cx="555180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52360DE-E705-1BDA-E907-79AF3573C912}"/>
              </a:ext>
            </a:extLst>
          </p:cNvPr>
          <p:cNvSpPr txBox="1"/>
          <p:nvPr/>
        </p:nvSpPr>
        <p:spPr>
          <a:xfrm>
            <a:off x="449989" y="3684933"/>
            <a:ext cx="798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点向四周喷水，喷出的水柱为抛物线，且形状相同，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F0093AF-5036-A62B-7659-F4888D1556DF}"/>
              </a:ext>
            </a:extLst>
          </p:cNvPr>
          <p:cNvSpPr txBox="1"/>
          <p:nvPr/>
        </p:nvSpPr>
        <p:spPr>
          <a:xfrm>
            <a:off x="449989" y="4160421"/>
            <a:ext cx="27945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5EEBE38-A69D-AA0F-DA00-CD6E277ACD4F}"/>
              </a:ext>
            </a:extLst>
          </p:cNvPr>
          <p:cNvSpPr txBox="1"/>
          <p:nvPr/>
        </p:nvSpPr>
        <p:spPr>
          <a:xfrm>
            <a:off x="449989" y="4635909"/>
            <a:ext cx="391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1076">
            <a:extLst>
              <a:ext uri="{FF2B5EF4-FFF2-40B4-BE49-F238E27FC236}">
                <a16:creationId xmlns:a16="http://schemas.microsoft.com/office/drawing/2014/main" id="{51CC6A88-3652-C583-721B-BD5B387DA8AC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3943176"/>
            <a:ext cx="283170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081">
                <a:extLst>
                  <a:ext uri="{FF2B5EF4-FFF2-40B4-BE49-F238E27FC236}">
                    <a16:creationId xmlns:a16="http://schemas.microsoft.com/office/drawing/2014/main" id="{FC603D7E-C4FB-1EC5-9151-69326485D44D}"/>
                  </a:ext>
                </a:extLst>
              </p:cNvPr>
              <p:cNvSpPr txBox="1"/>
              <p:nvPr/>
            </p:nvSpPr>
            <p:spPr>
              <a:xfrm>
                <a:off x="540119" y="1628800"/>
                <a:ext cx="11111999" cy="300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）若需要在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处竖立雕塑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1.8m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问：顶部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是否会碰到水柱？请通过计算说明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雕塑高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1081">
                <a:extLst>
                  <a:ext uri="{FF2B5EF4-FFF2-40B4-BE49-F238E27FC236}">
                    <a16:creationId xmlns:a16="http://schemas.microsoft.com/office/drawing/2014/main" id="{FC603D7E-C4FB-1EC5-9151-69326485D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28800"/>
                <a:ext cx="11111999" cy="3001591"/>
              </a:xfrm>
              <a:prstGeom prst="rect">
                <a:avLst/>
              </a:prstGeom>
              <a:blipFill>
                <a:blip r:embed="rId2"/>
                <a:stretch>
                  <a:fillRect l="-1701" t="-1623" r="-439" b="-2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086">
                <a:extLst>
                  <a:ext uri="{FF2B5EF4-FFF2-40B4-BE49-F238E27FC236}">
                    <a16:creationId xmlns:a16="http://schemas.microsoft.com/office/drawing/2014/main" id="{80E91899-3DBF-D92B-6358-CAE0CA0D00B9}"/>
                  </a:ext>
                </a:extLst>
              </p:cNvPr>
              <p:cNvSpPr txBox="1"/>
              <p:nvPr/>
            </p:nvSpPr>
            <p:spPr>
              <a:xfrm>
                <a:off x="540000" y="2691283"/>
                <a:ext cx="6381555" cy="29517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）不会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1.83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顶部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不会碰到水柱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086">
                <a:extLst>
                  <a:ext uri="{FF2B5EF4-FFF2-40B4-BE49-F238E27FC236}">
                    <a16:creationId xmlns:a16="http://schemas.microsoft.com/office/drawing/2014/main" id="{80E91899-3DBF-D92B-6358-CAE0CA0D00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1283"/>
                <a:ext cx="6381555" cy="2951705"/>
              </a:xfrm>
              <a:prstGeom prst="rect">
                <a:avLst/>
              </a:prstGeom>
              <a:blipFill>
                <a:blip r:embed="rId3"/>
                <a:stretch>
                  <a:fillRect l="-2964" t="-1649" r="-2008" b="-5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1554B8E-60B2-5E8C-8711-B9C77CF30CF2}"/>
              </a:ext>
            </a:extLst>
          </p:cNvPr>
          <p:cNvSpPr txBox="1"/>
          <p:nvPr/>
        </p:nvSpPr>
        <p:spPr>
          <a:xfrm>
            <a:off x="449989" y="2644477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）不会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2D9F7F-32A9-087C-F800-90B364BFBFEA}"/>
                  </a:ext>
                </a:extLst>
              </p:cNvPr>
              <p:cNvSpPr txBox="1"/>
              <p:nvPr/>
            </p:nvSpPr>
            <p:spPr>
              <a:xfrm>
                <a:off x="449989" y="3119965"/>
                <a:ext cx="55093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02D9F7F-32A9-087C-F800-90B364BFB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9965"/>
                <a:ext cx="5509323" cy="768046"/>
              </a:xfrm>
              <a:prstGeom prst="rect">
                <a:avLst/>
              </a:prstGeom>
              <a:blipFill>
                <a:blip r:embed="rId4"/>
                <a:stretch>
                  <a:fillRect l="-1770" r="-16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3CBFBA9-AE87-E1BD-B1E0-08D1F7103BBD}"/>
                  </a:ext>
                </a:extLst>
              </p:cNvPr>
              <p:cNvSpPr txBox="1"/>
              <p:nvPr/>
            </p:nvSpPr>
            <p:spPr>
              <a:xfrm>
                <a:off x="449989" y="3794399"/>
                <a:ext cx="64999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3CBFBA9-AE87-E1BD-B1E0-08D1F7103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4399"/>
                <a:ext cx="6499923" cy="768045"/>
              </a:xfrm>
              <a:prstGeom prst="rect">
                <a:avLst/>
              </a:prstGeom>
              <a:blipFill>
                <a:blip r:embed="rId5"/>
                <a:stretch>
                  <a:fillRect l="-1501" r="-15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922C76-7837-F8EF-A5BD-600861F094C8}"/>
                  </a:ext>
                </a:extLst>
              </p:cNvPr>
              <p:cNvSpPr txBox="1"/>
              <p:nvPr/>
            </p:nvSpPr>
            <p:spPr>
              <a:xfrm>
                <a:off x="449989" y="4468832"/>
                <a:ext cx="28756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1.83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8922C76-7837-F8EF-A5BD-600861F09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8832"/>
                <a:ext cx="2875661" cy="768046"/>
              </a:xfrm>
              <a:prstGeom prst="rect">
                <a:avLst/>
              </a:prstGeom>
              <a:blipFill>
                <a:blip r:embed="rId6"/>
                <a:stretch>
                  <a:fillRect l="-3390" r="-339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86BFB8EC-FE2F-098C-DAA3-F305ECC8DDAE}"/>
              </a:ext>
            </a:extLst>
          </p:cNvPr>
          <p:cNvSpPr txBox="1"/>
          <p:nvPr/>
        </p:nvSpPr>
        <p:spPr>
          <a:xfrm>
            <a:off x="449989" y="5143266"/>
            <a:ext cx="31852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顶部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不会碰到水柱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yt_image_11076">
            <a:extLst>
              <a:ext uri="{FF2B5EF4-FFF2-40B4-BE49-F238E27FC236}">
                <a16:creationId xmlns:a16="http://schemas.microsoft.com/office/drawing/2014/main" id="{2DCE329C-7BF1-7478-CCE6-B9A8AFA621AD}"/>
              </a:ex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16280" y="3943176"/>
            <a:ext cx="283170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0" name="yt_shape_11000"/>
          <p:cNvSpPr txBox="1"/>
          <p:nvPr/>
        </p:nvSpPr>
        <p:spPr>
          <a:xfrm>
            <a:off x="540119" y="21750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已知学校航模组设计制作的火箭的升空高度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）满足函数表达式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则下列说法中正确的是（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001" name="yt_table_1100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422710"/>
              </p:ext>
            </p:extLst>
          </p:nvPr>
        </p:nvGraphicFramePr>
        <p:xfrm>
          <a:off x="540000" y="3141381"/>
          <a:ext cx="5835650" cy="1901952"/>
        </p:xfrm>
        <a:graphic>
          <a:graphicData uri="http://schemas.openxmlformats.org/drawingml/2006/table">
            <a:tbl>
              <a:tblPr/>
              <a:tblGrid>
                <a:gridCol w="5835650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和点火后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的升空高度相同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火箭落于地面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点火后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的升空高度为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火箭升空的最大高度为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0902B9F-A4D3-7AF7-8C61-5020736228D1}"/>
              </a:ext>
            </a:extLst>
          </p:cNvPr>
          <p:cNvSpPr txBox="1"/>
          <p:nvPr/>
        </p:nvSpPr>
        <p:spPr>
          <a:xfrm>
            <a:off x="9144846" y="260376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3" name="yt_shape_11003"/>
              <p:cNvSpPr txBox="1"/>
              <p:nvPr/>
            </p:nvSpPr>
            <p:spPr>
              <a:xfrm>
                <a:off x="540119" y="1842974"/>
                <a:ext cx="11111999" cy="11163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小明在某次投篮中，球的运动路线是抛物线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的一部分，如图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若命中篮圈中心，则他与篮底的距离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03" name="yt_shape_1100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2974"/>
                <a:ext cx="11111999" cy="1116396"/>
              </a:xfrm>
              <a:prstGeom prst="rect">
                <a:avLst/>
              </a:prstGeom>
              <a:blipFill>
                <a:blip r:embed="rId2"/>
                <a:stretch>
                  <a:fillRect l="-1701" r="-220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08" name="yt_table_110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092494"/>
              </p:ext>
            </p:extLst>
          </p:nvPr>
        </p:nvGraphicFramePr>
        <p:xfrm>
          <a:off x="540000" y="3010158"/>
          <a:ext cx="85274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grpSp>
        <p:nvGrpSpPr>
          <p:cNvPr id="11005" name="yt_shape_11005_skip" title="H_186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58935" y="3010158"/>
            <a:ext cx="2491097" cy="2365389"/>
            <a:chOff x="0" y="0"/>
            <a:chExt cx="2491097" cy="2365389"/>
          </a:xfrm>
        </p:grpSpPr>
        <p:pic>
          <p:nvPicPr>
            <p:cNvPr id="2" name="yt_image_110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1097" cy="1969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07" name="yt_shape_11007"/>
            <p:cNvSpPr txBox="1"/>
            <p:nvPr/>
          </p:nvSpPr>
          <p:spPr>
            <a:xfrm>
              <a:off x="712267" y="20053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C1441C4-65D1-BA05-12AD-8D734689B3D1}"/>
              </a:ext>
            </a:extLst>
          </p:cNvPr>
          <p:cNvSpPr txBox="1"/>
          <p:nvPr/>
        </p:nvSpPr>
        <p:spPr>
          <a:xfrm>
            <a:off x="5258646" y="247060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如图，若被击打的小球飞行高度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）之间具有的关系为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，则小球从飞出到落地所用的时间为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s.</a:t>
            </a:r>
          </a:p>
        </p:txBody>
      </p:sp>
      <p:sp>
        <p:nvSpPr>
          <p:cNvPr id="11014" name="yt_shape_11014"/>
          <p:cNvSpPr txBox="1"/>
          <p:nvPr/>
        </p:nvSpPr>
        <p:spPr>
          <a:xfrm>
            <a:off x="540000" y="33029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11" name="yt_shape_11011" title="H_97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11212" y="2011799"/>
            <a:ext cx="3169575" cy="1240677"/>
            <a:chOff x="0" y="0"/>
            <a:chExt cx="3169575" cy="1240677"/>
          </a:xfrm>
        </p:grpSpPr>
        <p:pic>
          <p:nvPicPr>
            <p:cNvPr id="3" name="yt_image_11011">
              <a:extLst>
                <a:ext uri="">
  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169575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13" name="yt_shape_11013"/>
            <p:cNvSpPr txBox="1"/>
            <p:nvPr/>
          </p:nvSpPr>
          <p:spPr>
            <a:xfrm>
              <a:off x="1051506" y="8806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015" name="yt_shape_11015"/>
              <p:cNvSpPr txBox="1"/>
              <p:nvPr/>
            </p:nvSpPr>
            <p:spPr>
              <a:xfrm>
                <a:off x="540119" y="367643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如图是一学生掷铅球时，铅球行进高度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）与水平距离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）的函数图象，点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为抛物线的最高点，则该同学的投掷成绩为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（结果保留根号）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015" name="yt_shape_1101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76430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161" r="-76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20" name="yt_shape_11020"/>
          <p:cNvSpPr txBox="1"/>
          <p:nvPr/>
        </p:nvSpPr>
        <p:spPr>
          <a:xfrm>
            <a:off x="540000" y="62536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17" name="yt_shape_11017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3683" y="4825290"/>
            <a:ext cx="1944633" cy="1377837"/>
            <a:chOff x="0" y="0"/>
            <a:chExt cx="1944633" cy="1377837"/>
          </a:xfrm>
        </p:grpSpPr>
        <p:pic>
          <p:nvPicPr>
            <p:cNvPr id="2" name="yt_image_11017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44633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19" name="yt_shape_11019"/>
            <p:cNvSpPr txBox="1"/>
            <p:nvPr/>
          </p:nvSpPr>
          <p:spPr>
            <a:xfrm>
              <a:off x="439035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4446F24-AFEA-D365-F070-3A54DE27F225}"/>
              </a:ext>
            </a:extLst>
          </p:cNvPr>
          <p:cNvSpPr txBox="1"/>
          <p:nvPr/>
        </p:nvSpPr>
        <p:spPr>
          <a:xfrm>
            <a:off x="10592646" y="132868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894D5E-676F-F54B-28A1-F98A2B92784D}"/>
                  </a:ext>
                </a:extLst>
              </p:cNvPr>
              <p:cNvSpPr txBox="1"/>
              <p:nvPr/>
            </p:nvSpPr>
            <p:spPr>
              <a:xfrm>
                <a:off x="6731846" y="4024162"/>
                <a:ext cx="17677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6, 'hasSerialNum': 1, 'mathAnswerShape': 1}">
                <a:extLst>
                  <a:ext uri="{FF2B5EF4-FFF2-40B4-BE49-F238E27FC236}">
                    <a16:creationId xmlns:a16="http://schemas.microsoft.com/office/drawing/2014/main" id="{F8894D5E-676F-F54B-28A1-F98A2B927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1846" y="4024162"/>
                <a:ext cx="1767712" cy="554686"/>
              </a:xfrm>
              <a:prstGeom prst="rect">
                <a:avLst/>
              </a:prstGeom>
              <a:blipFill>
                <a:blip r:embed="rId5"/>
                <a:stretch>
                  <a:fillRect l="-5172" r="-551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1" name="yt_shape_11021"/>
          <p:cNvSpPr txBox="1"/>
          <p:nvPr/>
        </p:nvSpPr>
        <p:spPr>
          <a:xfrm>
            <a:off x="540000" y="179402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拱桥（或隧道）问题</a:t>
            </a:r>
          </a:p>
        </p:txBody>
      </p:sp>
      <p:sp>
        <p:nvSpPr>
          <p:cNvPr id="11022" name="yt_shape_11022"/>
          <p:cNvSpPr txBox="1"/>
          <p:nvPr/>
        </p:nvSpPr>
        <p:spPr>
          <a:xfrm>
            <a:off x="540119" y="2298332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如图，某工厂大门是抛物线形水泥建筑，大门底部地面宽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米，顶部距地面的高度为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现有一辆满载货物的汽车欲通过大门，其装货宽度为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米，该车要想通过此门，装货后的高度应小于（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026" name="yt_table_110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297199"/>
              </p:ext>
            </p:extLst>
          </p:nvPr>
        </p:nvGraphicFramePr>
        <p:xfrm>
          <a:off x="540000" y="3744758"/>
          <a:ext cx="4507230" cy="950976"/>
        </p:xfrm>
        <a:graphic>
          <a:graphicData uri="http://schemas.openxmlformats.org/drawingml/2006/table">
            <a:tbl>
              <a:tblPr/>
              <a:tblGrid>
                <a:gridCol w="2643505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1863725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B.2.816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C.2.82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D.2.826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grpSp>
        <p:nvGrpSpPr>
          <p:cNvPr id="11023" name="yt_shape_11023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3542" y="3744758"/>
            <a:ext cx="1376245" cy="1679589"/>
            <a:chOff x="0" y="0"/>
            <a:chExt cx="1376245" cy="1679589"/>
          </a:xfrm>
        </p:grpSpPr>
        <p:pic>
          <p:nvPicPr>
            <p:cNvPr id="2" name="yt_image_110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6245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25" name="yt_shape_11025"/>
            <p:cNvSpPr txBox="1"/>
            <p:nvPr/>
          </p:nvSpPr>
          <p:spPr>
            <a:xfrm>
              <a:off x="154841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614286">
            <a:extLst>
              <a:ext uri="{FF2B5EF4-FFF2-40B4-BE49-F238E27FC236}">
                <a16:creationId xmlns:a16="http://schemas.microsoft.com/office/drawing/2014/main" id="{1D790C14-8115-9F8E-1584-2435BE5F9A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3569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09E8309-530A-0062-088E-1C74A004FBF9}"/>
              </a:ext>
            </a:extLst>
          </p:cNvPr>
          <p:cNvSpPr txBox="1"/>
          <p:nvPr/>
        </p:nvSpPr>
        <p:spPr>
          <a:xfrm>
            <a:off x="4717308" y="320250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" name="yt_shape_11028"/>
          <p:cNvSpPr txBox="1"/>
          <p:nvPr/>
        </p:nvSpPr>
        <p:spPr>
          <a:xfrm>
            <a:off x="540119" y="19444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有一座抛物线形拱桥，正常水位时桥下水面宽为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，拱顶距水面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，在如图的直角坐标系中，该抛物线的表达式为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0.04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32" name="yt_shape_11032"/>
          <p:cNvSpPr txBox="1"/>
          <p:nvPr/>
        </p:nvSpPr>
        <p:spPr>
          <a:xfrm>
            <a:off x="540000" y="49508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029" name="yt_shape_11029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4636" y="3056292"/>
            <a:ext cx="2042726" cy="1844181"/>
            <a:chOff x="0" y="0"/>
            <a:chExt cx="2042726" cy="1844181"/>
          </a:xfrm>
        </p:grpSpPr>
        <p:pic>
          <p:nvPicPr>
            <p:cNvPr id="2" name="yt_image_110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272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31" name="yt_shape_11031"/>
            <p:cNvSpPr txBox="1"/>
            <p:nvPr/>
          </p:nvSpPr>
          <p:spPr>
            <a:xfrm>
              <a:off x="488082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9839A0-E0D3-BA07-6314-17E5A135A384}"/>
              </a:ext>
            </a:extLst>
          </p:cNvPr>
          <p:cNvSpPr txBox="1"/>
          <p:nvPr/>
        </p:nvSpPr>
        <p:spPr>
          <a:xfrm>
            <a:off x="5631708" y="2345428"/>
            <a:ext cx="337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3" name="yt_shape_11033"/>
          <p:cNvSpPr txBox="1"/>
          <p:nvPr/>
        </p:nvSpPr>
        <p:spPr>
          <a:xfrm>
            <a:off x="540119" y="173533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（襄阳市一中月考）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如图，某大桥有一段抛物线形的拱梁，抛物线的表达式为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，小强骑自行车从拱梁一端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匀速直线穿过拱梁部分的桥面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，当小强骑自行车行驶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时拱梁的高度相同，则小强骑自行车通过拱梁部分的桥面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共需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s.</a:t>
            </a:r>
          </a:p>
        </p:txBody>
      </p:sp>
      <p:pic>
        <p:nvPicPr>
          <p:cNvPr id="11034" name="yt_image_110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8688" y="3807394"/>
            <a:ext cx="1794623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317745-23E9-78F1-0754-A683BFB71EC7}"/>
              </a:ext>
            </a:extLst>
          </p:cNvPr>
          <p:cNvSpPr txBox="1"/>
          <p:nvPr/>
        </p:nvSpPr>
        <p:spPr>
          <a:xfrm>
            <a:off x="1059708" y="311499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7" name="yt_shape_11037"/>
              <p:cNvSpPr txBox="1"/>
              <p:nvPr/>
            </p:nvSpPr>
            <p:spPr>
              <a:xfrm>
                <a:off x="540119" y="2329365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（绵阳市中考）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如图是抛物线形拱桥，当拱顶离水面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时，水面宽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，水面下降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，水面宽度增加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7" name="yt_shape_1103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9365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61" r="-109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39" name="yt_image_110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8788" y="3479315"/>
            <a:ext cx="213442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7A291B-EBFF-E6CB-9A96-503363DDE5D8}"/>
                  </a:ext>
                </a:extLst>
              </p:cNvPr>
              <p:cNvSpPr txBox="1"/>
              <p:nvPr/>
            </p:nvSpPr>
            <p:spPr>
              <a:xfrm>
                <a:off x="3277446" y="2677097"/>
                <a:ext cx="176771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9D7A291B-EBFF-E6CB-9A96-503363DDE5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7446" y="2677097"/>
                <a:ext cx="1767712" cy="555765"/>
              </a:xfrm>
              <a:prstGeom prst="rect">
                <a:avLst/>
              </a:prstGeom>
              <a:blipFill>
                <a:blip r:embed="rId4"/>
                <a:stretch>
                  <a:fillRect l="-5517" r="-517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036">
            <a:extLst>
              <a:ext uri="{FF2B5EF4-FFF2-40B4-BE49-F238E27FC236}">
                <a16:creationId xmlns:a16="http://schemas.microsoft.com/office/drawing/2014/main" id="{AC9EEFFB-E5E4-BF76-D6FD-A7BAE7BBDD96}"/>
              </a:ext>
            </a:extLst>
          </p:cNvPr>
          <p:cNvSpPr txBox="1"/>
          <p:nvPr/>
        </p:nvSpPr>
        <p:spPr>
          <a:xfrm>
            <a:off x="540000" y="1700808"/>
            <a:ext cx="506228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弄错点的相对位置而出错</a:t>
            </a:r>
          </a:p>
        </p:txBody>
      </p:sp>
      <p:pic>
        <p:nvPicPr>
          <p:cNvPr id="4" name="yt_shape_1697707614348">
            <a:extLst>
              <a:ext uri="{FF2B5EF4-FFF2-40B4-BE49-F238E27FC236}">
                <a16:creationId xmlns:a16="http://schemas.microsoft.com/office/drawing/2014/main" id="{C26E0997-7887-05EB-C242-734BE7724A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2485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154485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41" name="yt_image_11041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485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44" name="yt_shape_11044"/>
              <p:cNvSpPr txBox="1"/>
              <p:nvPr/>
            </p:nvSpPr>
            <p:spPr>
              <a:xfrm>
                <a:off x="540119" y="2236723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（南充市第七中学单元卷）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如图，某幢建筑物，从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高的窗口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向外用水管喷水，喷出的水呈抛物线状（抛物线所在平面与墙面垂直，如图），如果抛物线的最高点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离墙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，离地面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，则水流落地点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离墙距离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44" name="yt_shape_1104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6723"/>
                <a:ext cx="11111999" cy="1602426"/>
              </a:xfrm>
              <a:prstGeom prst="rect">
                <a:avLst/>
              </a:prstGeom>
              <a:blipFill>
                <a:blip r:embed="rId3"/>
                <a:stretch>
                  <a:fillRect l="-1701" t="-3422" r="-439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49" name="yt_table_1104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541677"/>
              </p:ext>
            </p:extLst>
          </p:nvPr>
        </p:nvGraphicFramePr>
        <p:xfrm>
          <a:off x="540000" y="3889937"/>
          <a:ext cx="78416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3"/>
                  </a:ext>
                </a:extLst>
              </a:tr>
            </a:tbl>
          </a:graphicData>
        </a:graphic>
      </p:graphicFrame>
      <p:grpSp>
        <p:nvGrpSpPr>
          <p:cNvPr id="11046" name="yt_shape_11046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3244" y="3889937"/>
            <a:ext cx="1616596" cy="1783602"/>
            <a:chOff x="0" y="0"/>
            <a:chExt cx="1616596" cy="1783602"/>
          </a:xfrm>
        </p:grpSpPr>
        <p:pic>
          <p:nvPicPr>
            <p:cNvPr id="2" name="yt_image_11046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16596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48" name="yt_shape_11048"/>
            <p:cNvSpPr txBox="1"/>
            <p:nvPr/>
          </p:nvSpPr>
          <p:spPr>
            <a:xfrm>
              <a:off x="198834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8939A7-010F-435E-DF3F-1B6D583C7A5B}"/>
              </a:ext>
            </a:extLst>
          </p:cNvPr>
          <p:cNvSpPr txBox="1"/>
          <p:nvPr/>
        </p:nvSpPr>
        <p:spPr>
          <a:xfrm>
            <a:off x="8732096" y="3140893"/>
            <a:ext cx="383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1835</Words>
  <Application>Microsoft Office PowerPoint</Application>
  <PresentationFormat>宽屏</PresentationFormat>
  <Paragraphs>111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2023-10-21T10:12:11Z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