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69" r:id="rId5"/>
    <p:sldId id="370" r:id="rId6"/>
    <p:sldId id="385" r:id="rId7"/>
    <p:sldId id="373" r:id="rId8"/>
    <p:sldId id="375" r:id="rId9"/>
    <p:sldId id="376" r:id="rId10"/>
    <p:sldId id="386" r:id="rId11"/>
    <p:sldId id="377" r:id="rId12"/>
    <p:sldId id="378" r:id="rId13"/>
    <p:sldId id="380" r:id="rId14"/>
    <p:sldId id="381" r:id="rId15"/>
    <p:sldId id="382" r:id="rId16"/>
    <p:sldId id="391" r:id="rId17"/>
    <p:sldId id="383" r:id="rId18"/>
    <p:sldId id="388" r:id="rId19"/>
    <p:sldId id="256" r:id="rId20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6" d="100"/>
          <a:sy n="76" d="100"/>
        </p:scale>
        <p:origin x="102" y="6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bin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1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bin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bin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bin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bin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bin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84" name="yt_image_12584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591213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86" name="yt_shape_12586"/>
          <p:cNvSpPr txBox="1"/>
          <p:nvPr/>
        </p:nvSpPr>
        <p:spPr>
          <a:xfrm>
            <a:off x="540119" y="3238008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切线的判定定理：经过圆的半径的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外端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且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垂直于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这条半径的直线是圆的切线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切线的性质定理：圆的切线垂直于经过切点的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半径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DE46C97-5E9A-9720-92BC-17E4E1DE46AF}"/>
              </a:ext>
            </a:extLst>
          </p:cNvPr>
          <p:cNvSpPr txBox="1"/>
          <p:nvPr/>
        </p:nvSpPr>
        <p:spPr>
          <a:xfrm>
            <a:off x="5555508" y="319120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外端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685E780-9674-08C2-AE23-948897E71996}"/>
              </a:ext>
            </a:extLst>
          </p:cNvPr>
          <p:cNvSpPr txBox="1"/>
          <p:nvPr/>
        </p:nvSpPr>
        <p:spPr>
          <a:xfrm>
            <a:off x="7079507" y="319120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垂直于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27DE3B4-68C8-B21E-6F46-6102B8D00C9A}"/>
              </a:ext>
            </a:extLst>
          </p:cNvPr>
          <p:cNvSpPr txBox="1"/>
          <p:nvPr/>
        </p:nvSpPr>
        <p:spPr>
          <a:xfrm>
            <a:off x="7079507" y="414217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半径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40" name="yt_shape_12640"/>
          <p:cNvSpPr txBox="1"/>
          <p:nvPr/>
        </p:nvSpPr>
        <p:spPr>
          <a:xfrm>
            <a:off x="540119" y="2223818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的直径，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是弦，延长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，若添加一个条件，使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的切线，则下列三个条件：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中，能使命题成立的有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①②③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641" name="yt_image_1264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61809" y="3815748"/>
            <a:ext cx="2068380" cy="1178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369D6F6-9476-A742-7AB9-E7AAC9C687D9}"/>
              </a:ext>
            </a:extLst>
          </p:cNvPr>
          <p:cNvSpPr txBox="1"/>
          <p:nvPr/>
        </p:nvSpPr>
        <p:spPr>
          <a:xfrm>
            <a:off x="3802908" y="3127988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①②③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yt_shape_12639">
            <a:extLst>
              <a:ext uri="{FF2B5EF4-FFF2-40B4-BE49-F238E27FC236}">
                <a16:creationId xmlns:a16="http://schemas.microsoft.com/office/drawing/2014/main" id="{7266E778-7C7F-6CDA-38D1-0E07BAEEAB16}"/>
              </a:ext>
            </a:extLst>
          </p:cNvPr>
          <p:cNvSpPr txBox="1"/>
          <p:nvPr/>
        </p:nvSpPr>
        <p:spPr>
          <a:xfrm>
            <a:off x="540000" y="1628800"/>
            <a:ext cx="6601166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不能由边的关系推出角的关系而出错</a:t>
            </a:r>
          </a:p>
        </p:txBody>
      </p:sp>
      <p:pic>
        <p:nvPicPr>
          <p:cNvPr id="4" name="yt_shape_1697707782527">
            <a:extLst>
              <a:ext uri="{FF2B5EF4-FFF2-40B4-BE49-F238E27FC236}">
                <a16:creationId xmlns:a16="http://schemas.microsoft.com/office/drawing/2014/main" id="{1C5093FD-FD4B-8F2E-C69A-E411250F278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70477"/>
            <a:ext cx="1355917" cy="36578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44" name="yt_shape_12644"/>
          <p:cNvSpPr txBox="1"/>
          <p:nvPr/>
        </p:nvSpPr>
        <p:spPr>
          <a:xfrm>
            <a:off x="540000" y="1716892"/>
            <a:ext cx="3966727" cy="58849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643" name="yt_image_12643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716892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46" name="yt_shape_12646"/>
          <p:cNvSpPr txBox="1"/>
          <p:nvPr/>
        </p:nvSpPr>
        <p:spPr>
          <a:xfrm>
            <a:off x="540119" y="2408761"/>
            <a:ext cx="10884473" cy="13956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（泰安市中考）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，以点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为圆心、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为半径的圆与边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相切于点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分别交于点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是优弧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GFE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上一点，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GFE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的度数是（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648" name="yt_table_1264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3730008"/>
              </p:ext>
            </p:extLst>
          </p:nvPr>
        </p:nvGraphicFramePr>
        <p:xfrm>
          <a:off x="540000" y="3855187"/>
          <a:ext cx="79940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355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356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357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3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A.50°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B.48°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D.36°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8"/>
                  </a:ext>
                </a:extLst>
              </a:tr>
            </a:tbl>
          </a:graphicData>
        </a:graphic>
      </p:graphicFrame>
      <p:pic>
        <p:nvPicPr>
          <p:cNvPr id="12647" name="yt_image_12647_skip" title="H_129.6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69236" y="3855187"/>
            <a:ext cx="1880661" cy="1645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753B44E-53B2-E89B-847E-8437BC57A3E3}"/>
              </a:ext>
            </a:extLst>
          </p:cNvPr>
          <p:cNvSpPr txBox="1"/>
          <p:nvPr/>
        </p:nvSpPr>
        <p:spPr>
          <a:xfrm>
            <a:off x="4060083" y="3312932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50" name="yt_shape_12650"/>
          <p:cNvSpPr txBox="1"/>
          <p:nvPr/>
        </p:nvSpPr>
        <p:spPr>
          <a:xfrm>
            <a:off x="540119" y="2193109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（温州市中考）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如图，菱形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的切线交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的延长线于点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的长为（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654" name="yt_table_12654_skip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18944773"/>
                  </p:ext>
                </p:extLst>
              </p:nvPr>
            </p:nvGraphicFramePr>
            <p:xfrm>
              <a:off x="540000" y="3159404"/>
              <a:ext cx="7327520" cy="462153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359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360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361"/>
                        </a:ext>
                      </a:extLst>
                    </a:gridCol>
                    <a:gridCol w="1249490">
                      <a:extLst>
                        <a:ext uri="{9D8B030D-6E8A-4147-A177-3AD203B41FA5}">
                          <a16:colId xmlns:a16="http://schemas.microsoft.com/office/drawing/2014/main" val="1036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89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2654" name="yt_table_12654_skip" descr="{&quot;rangeId&quot;:16,&quot;type&quot;:&quot;Option&quot;,&quot;drawing&quot;:[&quot;yt_shape_12651&quot;]}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18944773"/>
                  </p:ext>
                </p:extLst>
              </p:nvPr>
            </p:nvGraphicFramePr>
            <p:xfrm>
              <a:off x="540000" y="1866295"/>
              <a:ext cx="7327520" cy="462153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359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360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361"/>
                        </a:ext>
                      </a:extLst>
                    </a:gridCol>
                    <a:gridCol w="1249490">
                      <a:extLst>
                        <a:ext uri="{9D8B030D-6E8A-4147-A177-3AD203B41FA5}">
                          <a16:colId xmlns:a16="http://schemas.microsoft.com/office/drawing/2014/main" val="10362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81127" t="-2632" r="-57746" b="-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486829" t="-2632" b="-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89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651" name="yt_shape_12651_skip" title="H_146.9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12814" y="3159404"/>
            <a:ext cx="1937095" cy="1865898"/>
            <a:chOff x="0" y="0"/>
            <a:chExt cx="1937095" cy="1865898"/>
          </a:xfrm>
        </p:grpSpPr>
        <p:pic>
          <p:nvPicPr>
            <p:cNvPr id="2" name="yt_image_12651">
              <a:extLst>
                <a:ext uri="">
  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37095" cy="14698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53" name="yt_shape_12653"/>
            <p:cNvSpPr txBox="1"/>
            <p:nvPr/>
          </p:nvSpPr>
          <p:spPr>
            <a:xfrm>
              <a:off x="359083" y="150589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D7D2CE4-DB2E-BEEC-3FCA-44238D28162C}"/>
              </a:ext>
            </a:extLst>
          </p:cNvPr>
          <p:cNvSpPr txBox="1"/>
          <p:nvPr/>
        </p:nvSpPr>
        <p:spPr>
          <a:xfrm>
            <a:off x="7676407" y="2621791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55" name="yt_shape_12655"/>
          <p:cNvSpPr txBox="1"/>
          <p:nvPr/>
        </p:nvSpPr>
        <p:spPr>
          <a:xfrm>
            <a:off x="540119" y="200791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轴相切于点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的坐标为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2659" name="yt_shape_12659"/>
          <p:cNvSpPr txBox="1"/>
          <p:nvPr/>
        </p:nvSpPr>
        <p:spPr>
          <a:xfrm>
            <a:off x="540000" y="488743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656" name="yt_shape_12656" title="H_135.2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67098" y="3119715"/>
            <a:ext cx="1457803" cy="1717308"/>
            <a:chOff x="0" y="0"/>
            <a:chExt cx="1457803" cy="1717308"/>
          </a:xfrm>
        </p:grpSpPr>
        <p:pic>
          <p:nvPicPr>
            <p:cNvPr id="2" name="yt_image_12656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57803" cy="13213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58" name="yt_shape_12658"/>
            <p:cNvSpPr txBox="1"/>
            <p:nvPr/>
          </p:nvSpPr>
          <p:spPr>
            <a:xfrm>
              <a:off x="119437" y="135730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E29DDBD-E2D0-2391-6DFE-AB795114B6DC}"/>
              </a:ext>
            </a:extLst>
          </p:cNvPr>
          <p:cNvSpPr txBox="1"/>
          <p:nvPr/>
        </p:nvSpPr>
        <p:spPr>
          <a:xfrm>
            <a:off x="2464646" y="2436598"/>
            <a:ext cx="1399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60" name="yt_shape_12660"/>
          <p:cNvSpPr txBox="1"/>
          <p:nvPr/>
        </p:nvSpPr>
        <p:spPr>
          <a:xfrm>
            <a:off x="540119" y="148478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（南充市中考）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为直径作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交于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的中点，连结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并延长交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的延长线于点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661" name="yt_image_1266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53150" y="3143757"/>
            <a:ext cx="2188861" cy="1443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63" name="yt_shape_12663"/>
          <p:cNvSpPr txBox="1"/>
          <p:nvPr/>
        </p:nvSpPr>
        <p:spPr>
          <a:xfrm>
            <a:off x="540000" y="2543741"/>
            <a:ext cx="4124527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的切线；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62A897D-F99F-E413-4E02-CAD18C7D1900}"/>
              </a:ext>
            </a:extLst>
          </p:cNvPr>
          <p:cNvSpPr txBox="1"/>
          <p:nvPr/>
        </p:nvSpPr>
        <p:spPr>
          <a:xfrm>
            <a:off x="449989" y="3074748"/>
            <a:ext cx="3940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证明：（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）连结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C48A23C-127B-DB96-DB2F-91B717D17769}"/>
              </a:ext>
            </a:extLst>
          </p:cNvPr>
          <p:cNvSpPr txBox="1"/>
          <p:nvPr/>
        </p:nvSpPr>
        <p:spPr>
          <a:xfrm>
            <a:off x="449989" y="3550236"/>
            <a:ext cx="2875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的直径，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2F09B9D-CCF8-18E0-9E86-B62FAA8490E5}"/>
              </a:ext>
            </a:extLst>
          </p:cNvPr>
          <p:cNvSpPr txBox="1"/>
          <p:nvPr/>
        </p:nvSpPr>
        <p:spPr>
          <a:xfrm>
            <a:off x="449989" y="4025724"/>
            <a:ext cx="353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是直角三角形，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68553C2-1FDA-1893-6C47-657BE22CFA90}"/>
              </a:ext>
            </a:extLst>
          </p:cNvPr>
          <p:cNvSpPr txBox="1"/>
          <p:nvPr/>
        </p:nvSpPr>
        <p:spPr>
          <a:xfrm>
            <a:off x="449989" y="4501212"/>
            <a:ext cx="2888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C19D612-1647-33CD-2748-19F7E5E44334}"/>
              </a:ext>
            </a:extLst>
          </p:cNvPr>
          <p:cNvSpPr txBox="1"/>
          <p:nvPr/>
        </p:nvSpPr>
        <p:spPr>
          <a:xfrm>
            <a:off x="449989" y="4976700"/>
            <a:ext cx="25660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4F9E4D8-DF57-74DA-B978-B14EB56FFB7C}"/>
              </a:ext>
            </a:extLst>
          </p:cNvPr>
          <p:cNvSpPr txBox="1"/>
          <p:nvPr/>
        </p:nvSpPr>
        <p:spPr>
          <a:xfrm>
            <a:off x="449989" y="5452188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7E94B48-EFB0-3CFD-4214-23D11C25AC28}"/>
              </a:ext>
            </a:extLst>
          </p:cNvPr>
          <p:cNvSpPr txBox="1"/>
          <p:nvPr/>
        </p:nvSpPr>
        <p:spPr>
          <a:xfrm>
            <a:off x="4532259" y="3144450"/>
            <a:ext cx="47727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5CC284E-7B2F-7BA8-02C7-D7E8B0D126AE}"/>
              </a:ext>
            </a:extLst>
          </p:cNvPr>
          <p:cNvSpPr txBox="1"/>
          <p:nvPr/>
        </p:nvSpPr>
        <p:spPr>
          <a:xfrm>
            <a:off x="4532259" y="3619938"/>
            <a:ext cx="2400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A637D2B-6929-4BC7-F787-98FCAD47DCE7}"/>
              </a:ext>
            </a:extLst>
          </p:cNvPr>
          <p:cNvSpPr txBox="1"/>
          <p:nvPr/>
        </p:nvSpPr>
        <p:spPr>
          <a:xfrm>
            <a:off x="4532259" y="4095426"/>
            <a:ext cx="3690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5634AA0-9D49-835A-BEB2-59D90848A8D2}"/>
              </a:ext>
            </a:extLst>
          </p:cNvPr>
          <p:cNvSpPr txBox="1"/>
          <p:nvPr/>
        </p:nvSpPr>
        <p:spPr>
          <a:xfrm>
            <a:off x="4532259" y="4570914"/>
            <a:ext cx="5452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E550447-DD71-8CE8-43A5-7559EC6D38D5}"/>
              </a:ext>
            </a:extLst>
          </p:cNvPr>
          <p:cNvSpPr txBox="1"/>
          <p:nvPr/>
        </p:nvSpPr>
        <p:spPr>
          <a:xfrm>
            <a:off x="4532259" y="5046402"/>
            <a:ext cx="26645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的切线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3" name="yt_image_12667">
            <a:extLst>
              <a:ext uri="{FF2B5EF4-FFF2-40B4-BE49-F238E27FC236}">
                <a16:creationId xmlns:a16="http://schemas.microsoft.com/office/drawing/2014/main" id="{EB11B1E6-8AD6-5B96-9395-F6673FC295F3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02976" y="5073226"/>
            <a:ext cx="1972819" cy="1327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64" name="yt_shape_12664"/>
          <p:cNvSpPr txBox="1"/>
          <p:nvPr/>
        </p:nvSpPr>
        <p:spPr>
          <a:xfrm>
            <a:off x="540000" y="1175423"/>
            <a:ext cx="5517536" cy="57099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直径的长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证明：（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）连结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的直径，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是直角三角形，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点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为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的中点，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的切线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13" name="yt_shape_12666">
            <a:extLst>
              <a:ext uri="{FF2B5EF4-FFF2-40B4-BE49-F238E27FC236}">
                <a16:creationId xmlns:a16="http://schemas.microsoft.com/office/drawing/2014/main" id="{72667B5E-E177-A065-0CF9-7507114D5241}"/>
              </a:ext>
            </a:extLst>
          </p:cNvPr>
          <p:cNvSpPr txBox="1"/>
          <p:nvPr/>
        </p:nvSpPr>
        <p:spPr>
          <a:xfrm>
            <a:off x="540000" y="1735005"/>
            <a:ext cx="6129883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的半径为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的直径为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0140C7D5-8707-EAEC-D182-209B12838DA4}"/>
              </a:ext>
            </a:extLst>
          </p:cNvPr>
          <p:cNvSpPr txBox="1"/>
          <p:nvPr/>
        </p:nvSpPr>
        <p:spPr>
          <a:xfrm>
            <a:off x="449989" y="1688199"/>
            <a:ext cx="6250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的半径为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EC7B5D6-C94D-1974-80CF-E187FDB44D17}"/>
              </a:ext>
            </a:extLst>
          </p:cNvPr>
          <p:cNvSpPr txBox="1"/>
          <p:nvPr/>
        </p:nvSpPr>
        <p:spPr>
          <a:xfrm>
            <a:off x="449989" y="2163687"/>
            <a:ext cx="2958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6CB6F03-DA1C-1ED2-F7DA-3D9DECB175BA}"/>
              </a:ext>
            </a:extLst>
          </p:cNvPr>
          <p:cNvSpPr txBox="1"/>
          <p:nvPr/>
        </p:nvSpPr>
        <p:spPr>
          <a:xfrm>
            <a:off x="449989" y="2639175"/>
            <a:ext cx="4652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D20EB3C5-BD06-68F3-02AC-189E5471D40C}"/>
              </a:ext>
            </a:extLst>
          </p:cNvPr>
          <p:cNvSpPr txBox="1"/>
          <p:nvPr/>
        </p:nvSpPr>
        <p:spPr>
          <a:xfrm>
            <a:off x="449989" y="3114664"/>
            <a:ext cx="24105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的直径为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20" name="yt_image_12661">
            <a:extLst>
              <a:ext uri="{FF2B5EF4-FFF2-40B4-BE49-F238E27FC236}">
                <a16:creationId xmlns:a16="http://schemas.microsoft.com/office/drawing/2014/main" id="{EF4FCBE2-D533-BD3E-D871-CDDC54C234D0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36360" y="1764758"/>
            <a:ext cx="2188861" cy="1443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allAtOnce"/>
      <p:bldP spid="17" grpId="0" build="allAtOnce"/>
      <p:bldP spid="18" grpId="0" build="allAtOnce"/>
      <p:bldP spid="19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71" name="yt_shape_12671"/>
          <p:cNvSpPr txBox="1"/>
          <p:nvPr/>
        </p:nvSpPr>
        <p:spPr>
          <a:xfrm>
            <a:off x="540000" y="836712"/>
            <a:ext cx="4125681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670" name="yt_image_12670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36712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73" name="yt_shape_12673"/>
          <p:cNvSpPr txBox="1"/>
          <p:nvPr/>
        </p:nvSpPr>
        <p:spPr>
          <a:xfrm>
            <a:off x="540119" y="153429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（乐山市中考）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的外接圆，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是圆上一点，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延长线上一点，连结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674" name="yt_image_12674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33447" y="3819086"/>
            <a:ext cx="2181556" cy="1615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76" name="yt_shape_12676"/>
          <p:cNvSpPr txBox="1"/>
          <p:nvPr/>
        </p:nvSpPr>
        <p:spPr>
          <a:xfrm>
            <a:off x="540000" y="2612100"/>
            <a:ext cx="4704814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）求证：直线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的切线；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CCE3AE3-E7AE-9067-513F-15D129FE8D69}"/>
              </a:ext>
            </a:extLst>
          </p:cNvPr>
          <p:cNvSpPr txBox="1"/>
          <p:nvPr/>
        </p:nvSpPr>
        <p:spPr>
          <a:xfrm>
            <a:off x="449989" y="3211569"/>
            <a:ext cx="3548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证明：（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62C1B53-A6E4-596B-9157-2BE907CE73B7}"/>
              </a:ext>
            </a:extLst>
          </p:cNvPr>
          <p:cNvSpPr txBox="1"/>
          <p:nvPr/>
        </p:nvSpPr>
        <p:spPr>
          <a:xfrm>
            <a:off x="449989" y="3687057"/>
            <a:ext cx="1881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18F2F0A-C003-4A12-55A5-E8E56D95881F}"/>
              </a:ext>
            </a:extLst>
          </p:cNvPr>
          <p:cNvSpPr txBox="1"/>
          <p:nvPr/>
        </p:nvSpPr>
        <p:spPr>
          <a:xfrm>
            <a:off x="449989" y="4162545"/>
            <a:ext cx="3928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CD4868F-A1E8-B2EF-5088-8A2119603471}"/>
              </a:ext>
            </a:extLst>
          </p:cNvPr>
          <p:cNvSpPr txBox="1"/>
          <p:nvPr/>
        </p:nvSpPr>
        <p:spPr>
          <a:xfrm>
            <a:off x="449989" y="4638033"/>
            <a:ext cx="211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D867986-DF1D-A309-E39D-5564F11CC7CA}"/>
              </a:ext>
            </a:extLst>
          </p:cNvPr>
          <p:cNvSpPr txBox="1"/>
          <p:nvPr/>
        </p:nvSpPr>
        <p:spPr>
          <a:xfrm>
            <a:off x="449989" y="5113521"/>
            <a:ext cx="2235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D50992F-3706-5C58-6F79-0885E969059D}"/>
              </a:ext>
            </a:extLst>
          </p:cNvPr>
          <p:cNvSpPr txBox="1"/>
          <p:nvPr/>
        </p:nvSpPr>
        <p:spPr>
          <a:xfrm>
            <a:off x="4781200" y="3262686"/>
            <a:ext cx="5188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A5A7A3D-E523-DAF5-C077-1A1556C9186A}"/>
              </a:ext>
            </a:extLst>
          </p:cNvPr>
          <p:cNvSpPr txBox="1"/>
          <p:nvPr/>
        </p:nvSpPr>
        <p:spPr>
          <a:xfrm>
            <a:off x="4781200" y="3738174"/>
            <a:ext cx="4523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06B9165-F4DE-05D5-ED7B-F9F947717315}"/>
              </a:ext>
            </a:extLst>
          </p:cNvPr>
          <p:cNvSpPr txBox="1"/>
          <p:nvPr/>
        </p:nvSpPr>
        <p:spPr>
          <a:xfrm>
            <a:off x="4781200" y="4213662"/>
            <a:ext cx="5079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的直径，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1F08259-4216-503E-5FCC-0B389B2CABCC}"/>
              </a:ext>
            </a:extLst>
          </p:cNvPr>
          <p:cNvSpPr txBox="1"/>
          <p:nvPr/>
        </p:nvSpPr>
        <p:spPr>
          <a:xfrm>
            <a:off x="4781200" y="4689150"/>
            <a:ext cx="26295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的切线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677" name="yt_shape_12677"/>
              <p:cNvSpPr txBox="1"/>
              <p:nvPr/>
            </p:nvSpPr>
            <p:spPr>
              <a:xfrm>
                <a:off x="540000" y="1133482"/>
                <a:ext cx="5955156" cy="495103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的半径为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证明：（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的直径，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的切线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677" name="yt_shape_12677" descr="{&quot;rangeId&quot;:30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133482"/>
                <a:ext cx="5955156" cy="4951035"/>
              </a:xfrm>
              <a:prstGeom prst="rect">
                <a:avLst/>
              </a:prstGeom>
              <a:blipFill>
                <a:blip r:embed="rId2"/>
                <a:stretch>
                  <a:fillRect l="-3176" r="-1947" b="-28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yt_shape_12680">
                <a:extLst>
                  <a:ext uri="{FF2B5EF4-FFF2-40B4-BE49-F238E27FC236}">
                    <a16:creationId xmlns:a16="http://schemas.microsoft.com/office/drawing/2014/main" id="{A859BAA2-17B1-178D-E093-02DE8A1FECF4}"/>
                  </a:ext>
                </a:extLst>
              </p:cNvPr>
              <p:cNvSpPr txBox="1"/>
              <p:nvPr/>
            </p:nvSpPr>
            <p:spPr>
              <a:xfrm>
                <a:off x="540000" y="1880826"/>
                <a:ext cx="5802871" cy="420634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，垂足为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，如图所示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由（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）知，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·sin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·sin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1" name="yt_shape_12680">
                <a:extLst>
                  <a:ext uri="{FF2B5EF4-FFF2-40B4-BE49-F238E27FC236}">
                    <a16:creationId xmlns:a16="http://schemas.microsoft.com/office/drawing/2014/main" id="{A859BAA2-17B1-178D-E093-02DE8A1FEC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80826"/>
                <a:ext cx="5802871" cy="4206344"/>
              </a:xfrm>
              <a:prstGeom prst="rect">
                <a:avLst/>
              </a:prstGeom>
              <a:blipFill>
                <a:blip r:embed="rId3"/>
                <a:stretch>
                  <a:fillRect l="-3260" t="-1304" r="-2313" b="-14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yt_image_12682">
            <a:extLst>
              <a:ext uri="{FF2B5EF4-FFF2-40B4-BE49-F238E27FC236}">
                <a16:creationId xmlns:a16="http://schemas.microsoft.com/office/drawing/2014/main" id="{56869D1C-00F9-ADE1-F332-EC3E2F279CF1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832304" y="3486671"/>
            <a:ext cx="1807203" cy="1289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5E026ED9-FCB3-F44E-A228-EC4AB0D70FD7}"/>
              </a:ext>
            </a:extLst>
          </p:cNvPr>
          <p:cNvSpPr txBox="1"/>
          <p:nvPr/>
        </p:nvSpPr>
        <p:spPr>
          <a:xfrm>
            <a:off x="449989" y="1834020"/>
            <a:ext cx="5926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，垂足为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CB2C7B80-0217-4D41-55DA-C6CC42195BC1}"/>
                  </a:ext>
                </a:extLst>
              </p:cNvPr>
              <p:cNvSpPr txBox="1"/>
              <p:nvPr/>
            </p:nvSpPr>
            <p:spPr>
              <a:xfrm>
                <a:off x="449989" y="2309508"/>
                <a:ext cx="47997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CB2C7B80-0217-4D41-55DA-C6CC42195BC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309508"/>
                <a:ext cx="4799711" cy="765061"/>
              </a:xfrm>
              <a:prstGeom prst="rect">
                <a:avLst/>
              </a:prstGeom>
              <a:blipFill>
                <a:blip r:embed="rId5"/>
                <a:stretch>
                  <a:fillRect l="-2033" r="-2287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文本框 14">
            <a:extLst>
              <a:ext uri="{FF2B5EF4-FFF2-40B4-BE49-F238E27FC236}">
                <a16:creationId xmlns:a16="http://schemas.microsoft.com/office/drawing/2014/main" id="{EF7BF015-DCDA-4D1B-2C93-6F1D8749A8CF}"/>
              </a:ext>
            </a:extLst>
          </p:cNvPr>
          <p:cNvSpPr txBox="1"/>
          <p:nvPr/>
        </p:nvSpPr>
        <p:spPr>
          <a:xfrm>
            <a:off x="449989" y="2980957"/>
            <a:ext cx="3218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由（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）知，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59B5D658-8D54-644B-4BB8-36F5D3553D1B}"/>
                  </a:ext>
                </a:extLst>
              </p:cNvPr>
              <p:cNvSpPr txBox="1"/>
              <p:nvPr/>
            </p:nvSpPr>
            <p:spPr>
              <a:xfrm>
                <a:off x="449989" y="3456445"/>
                <a:ext cx="5393436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·sin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59B5D658-8D54-644B-4BB8-36F5D3553D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56445"/>
                <a:ext cx="5393436" cy="768490"/>
              </a:xfrm>
              <a:prstGeom prst="rect">
                <a:avLst/>
              </a:prstGeom>
              <a:blipFill>
                <a:blip r:embed="rId6"/>
                <a:stretch>
                  <a:fillRect l="-1808" r="-180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文本框 16">
            <a:extLst>
              <a:ext uri="{FF2B5EF4-FFF2-40B4-BE49-F238E27FC236}">
                <a16:creationId xmlns:a16="http://schemas.microsoft.com/office/drawing/2014/main" id="{D50C5241-6712-314F-E613-DE2C19465BC3}"/>
              </a:ext>
            </a:extLst>
          </p:cNvPr>
          <p:cNvSpPr txBox="1"/>
          <p:nvPr/>
        </p:nvSpPr>
        <p:spPr>
          <a:xfrm>
            <a:off x="449989" y="4131323"/>
            <a:ext cx="2100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B59D89F6-0927-0EDD-A28A-000636F2B125}"/>
                  </a:ext>
                </a:extLst>
              </p:cNvPr>
              <p:cNvSpPr txBox="1"/>
              <p:nvPr/>
            </p:nvSpPr>
            <p:spPr>
              <a:xfrm>
                <a:off x="449989" y="4606811"/>
                <a:ext cx="5387086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CEF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·sin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B59D89F6-0927-0EDD-A28A-000636F2B1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606811"/>
                <a:ext cx="5387086" cy="768490"/>
              </a:xfrm>
              <a:prstGeom prst="rect">
                <a:avLst/>
              </a:prstGeom>
              <a:blipFill>
                <a:blip r:embed="rId7"/>
                <a:stretch>
                  <a:fillRect l="-1810" r="-1471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7BBB5FE8-C281-F4CD-56AD-E526032A8B3C}"/>
                  </a:ext>
                </a:extLst>
              </p:cNvPr>
              <p:cNvSpPr txBox="1"/>
              <p:nvPr/>
            </p:nvSpPr>
            <p:spPr>
              <a:xfrm>
                <a:off x="449989" y="5281689"/>
                <a:ext cx="3582607" cy="81160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7BBB5FE8-C281-F4CD-56AD-E526032A8B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281689"/>
                <a:ext cx="3582607" cy="811607"/>
              </a:xfrm>
              <a:prstGeom prst="rect">
                <a:avLst/>
              </a:prstGeom>
              <a:blipFill>
                <a:blip r:embed="rId8"/>
                <a:stretch>
                  <a:fillRect l="-2721" r="-2721" b="-67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89" name="yt_shape_12589"/>
          <p:cNvSpPr txBox="1"/>
          <p:nvPr/>
        </p:nvSpPr>
        <p:spPr>
          <a:xfrm>
            <a:off x="540000" y="1811348"/>
            <a:ext cx="41467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588" name="yt_image_12588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811348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91" name="yt_shape_12591"/>
          <p:cNvSpPr txBox="1"/>
          <p:nvPr/>
        </p:nvSpPr>
        <p:spPr>
          <a:xfrm>
            <a:off x="540000" y="2514645"/>
            <a:ext cx="3831177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圆的切线的判定</a:t>
            </a:r>
          </a:p>
        </p:txBody>
      </p:sp>
      <p:sp>
        <p:nvSpPr>
          <p:cNvPr id="12592" name="yt_shape_12592"/>
          <p:cNvSpPr txBox="1"/>
          <p:nvPr/>
        </p:nvSpPr>
        <p:spPr>
          <a:xfrm>
            <a:off x="540000" y="3018955"/>
            <a:ext cx="4454746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下列命题中正确的是（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2593" name="yt_table_12593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479258"/>
              </p:ext>
            </p:extLst>
          </p:nvPr>
        </p:nvGraphicFramePr>
        <p:xfrm>
          <a:off x="540000" y="3505119"/>
          <a:ext cx="6969125" cy="1901952"/>
        </p:xfrm>
        <a:graphic>
          <a:graphicData uri="http://schemas.openxmlformats.org/drawingml/2006/table">
            <a:tbl>
              <a:tblPr/>
              <a:tblGrid>
                <a:gridCol w="6969125">
                  <a:extLst>
                    <a:ext uri="{9D8B030D-6E8A-4147-A177-3AD203B41FA5}">
                      <a16:colId xmlns:a16="http://schemas.microsoft.com/office/drawing/2014/main" val="103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垂直于半径的直线是圆的切线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经过半径外端的直线是圆的切线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经过切点的直线是圆的切线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与圆心的距离等于圆的半径的直线是圆的切线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4"/>
                  </a:ext>
                </a:extLst>
              </a:tr>
            </a:tbl>
          </a:graphicData>
        </a:graphic>
      </p:graphicFrame>
      <p:pic>
        <p:nvPicPr>
          <p:cNvPr id="3" name="yt_shape_1697707782377">
            <a:extLst>
              <a:ext uri="{FF2B5EF4-FFF2-40B4-BE49-F238E27FC236}">
                <a16:creationId xmlns:a16="http://schemas.microsoft.com/office/drawing/2014/main" id="{4D9FA62A-2A46-C8DE-2836-BF03B7CAE82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556322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C721466-A1CC-A2CA-0EF0-0B280A0E7D73}"/>
              </a:ext>
            </a:extLst>
          </p:cNvPr>
          <p:cNvSpPr txBox="1"/>
          <p:nvPr/>
        </p:nvSpPr>
        <p:spPr>
          <a:xfrm>
            <a:off x="4031389" y="2972149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" name="yt_shape_12595"/>
          <p:cNvSpPr txBox="1"/>
          <p:nvPr/>
        </p:nvSpPr>
        <p:spPr>
          <a:xfrm>
            <a:off x="540119" y="2281100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的直径，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，要使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的切线，还需补充一个条件，则补充的条件不正确的是（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599" name="yt_table_12599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8093760"/>
              </p:ext>
            </p:extLst>
          </p:nvPr>
        </p:nvGraphicFramePr>
        <p:xfrm>
          <a:off x="540000" y="3247395"/>
          <a:ext cx="4981893" cy="950976"/>
        </p:xfrm>
        <a:graphic>
          <a:graphicData uri="http://schemas.openxmlformats.org/drawingml/2006/table">
            <a:tbl>
              <a:tblPr/>
              <a:tblGrid>
                <a:gridCol w="2948305">
                  <a:extLst>
                    <a:ext uri="{9D8B030D-6E8A-4147-A177-3AD203B41FA5}">
                      <a16:colId xmlns:a16="http://schemas.microsoft.com/office/drawing/2014/main" val="10349"/>
                    </a:ext>
                  </a:extLst>
                </a:gridCol>
                <a:gridCol w="2033588">
                  <a:extLst>
                    <a:ext uri="{9D8B030D-6E8A-4147-A177-3AD203B41FA5}">
                      <a16:colId xmlns:a16="http://schemas.microsoft.com/office/drawing/2014/main" val="103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OD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DE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OD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6"/>
                  </a:ext>
                </a:extLst>
              </a:tr>
            </a:tbl>
          </a:graphicData>
        </a:graphic>
      </p:graphicFrame>
      <p:grpSp>
        <p:nvGrpSpPr>
          <p:cNvPr id="12596" name="yt_shape_12596_skip" title="H_133.0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08069" y="3247395"/>
            <a:ext cx="1541754" cy="1689876"/>
            <a:chOff x="0" y="0"/>
            <a:chExt cx="1541754" cy="1689876"/>
          </a:xfrm>
        </p:grpSpPr>
        <p:pic>
          <p:nvPicPr>
            <p:cNvPr id="2" name="yt_image_12596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41754" cy="12938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598" name="yt_shape_12598"/>
            <p:cNvSpPr txBox="1"/>
            <p:nvPr/>
          </p:nvSpPr>
          <p:spPr>
            <a:xfrm>
              <a:off x="237596" y="132987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8FE6FB5-74B3-8EA3-551F-20B3088C2CBC}"/>
              </a:ext>
            </a:extLst>
          </p:cNvPr>
          <p:cNvSpPr txBox="1"/>
          <p:nvPr/>
        </p:nvSpPr>
        <p:spPr>
          <a:xfrm>
            <a:off x="7003307" y="2709782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01" name="yt_shape_12601"/>
          <p:cNvSpPr txBox="1"/>
          <p:nvPr/>
        </p:nvSpPr>
        <p:spPr>
          <a:xfrm>
            <a:off x="540000" y="900000"/>
            <a:ext cx="1090522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为直径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相切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2605" name="yt_shape_12605"/>
          <p:cNvSpPr txBox="1"/>
          <p:nvPr/>
        </p:nvSpPr>
        <p:spPr>
          <a:xfrm>
            <a:off x="540000" y="361821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602" name="yt_shape_12602" title="H_160.3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03576" y="1531667"/>
            <a:ext cx="1784847" cy="2036205"/>
            <a:chOff x="0" y="0"/>
            <a:chExt cx="1784847" cy="2036205"/>
          </a:xfrm>
        </p:grpSpPr>
        <p:pic>
          <p:nvPicPr>
            <p:cNvPr id="2" name="yt_image_12602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84847" cy="16402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04" name="yt_shape_12604"/>
            <p:cNvSpPr txBox="1"/>
            <p:nvPr/>
          </p:nvSpPr>
          <p:spPr>
            <a:xfrm>
              <a:off x="359142" y="167620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2606" name="yt_shape_12606"/>
          <p:cNvSpPr txBox="1"/>
          <p:nvPr/>
        </p:nvSpPr>
        <p:spPr>
          <a:xfrm>
            <a:off x="540119" y="399165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的延长线交直线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40°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时，直线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相切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607" name="yt_image_1260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8647" y="5103450"/>
            <a:ext cx="1354705" cy="1360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C0B1B8DB-4453-CC05-7B4E-2BD95A897AB5}"/>
              </a:ext>
            </a:extLst>
          </p:cNvPr>
          <p:cNvSpPr txBox="1"/>
          <p:nvPr/>
        </p:nvSpPr>
        <p:spPr>
          <a:xfrm>
            <a:off x="8325576" y="853194"/>
            <a:ext cx="3324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4FB712E-2994-15D9-78DB-9CA73297B4FB}"/>
              </a:ext>
            </a:extLst>
          </p:cNvPr>
          <p:cNvSpPr txBox="1"/>
          <p:nvPr/>
        </p:nvSpPr>
        <p:spPr>
          <a:xfrm>
            <a:off x="1059708" y="4420333"/>
            <a:ext cx="6071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40°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12" name="yt_shape_12612"/>
          <p:cNvSpPr txBox="1"/>
          <p:nvPr/>
        </p:nvSpPr>
        <p:spPr>
          <a:xfrm>
            <a:off x="540000" y="2365711"/>
            <a:ext cx="6235681" cy="37894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证明：连结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的切线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pic>
        <p:nvPicPr>
          <p:cNvPr id="12613" name="yt_image_1261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36205" y="4240551"/>
            <a:ext cx="2086727" cy="1573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078DFC1-ED0F-DA99-6469-591574C63AF4}"/>
              </a:ext>
            </a:extLst>
          </p:cNvPr>
          <p:cNvSpPr txBox="1"/>
          <p:nvPr/>
        </p:nvSpPr>
        <p:spPr>
          <a:xfrm>
            <a:off x="449989" y="2318905"/>
            <a:ext cx="2221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证明：连结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658725E-3CCB-29E1-138B-7CD390A37A89}"/>
              </a:ext>
            </a:extLst>
          </p:cNvPr>
          <p:cNvSpPr txBox="1"/>
          <p:nvPr/>
        </p:nvSpPr>
        <p:spPr>
          <a:xfrm>
            <a:off x="449989" y="2794393"/>
            <a:ext cx="3963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E6FADC2-017F-B68F-0E81-C6777D2526C7}"/>
              </a:ext>
            </a:extLst>
          </p:cNvPr>
          <p:cNvSpPr txBox="1"/>
          <p:nvPr/>
        </p:nvSpPr>
        <p:spPr>
          <a:xfrm>
            <a:off x="449989" y="3269881"/>
            <a:ext cx="1783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BB2E8AD-D884-74C3-CC3E-E66F3EB9ED6F}"/>
              </a:ext>
            </a:extLst>
          </p:cNvPr>
          <p:cNvSpPr txBox="1"/>
          <p:nvPr/>
        </p:nvSpPr>
        <p:spPr>
          <a:xfrm>
            <a:off x="449989" y="3745369"/>
            <a:ext cx="1942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9AD7955-EB27-F45C-518B-D570A2E1DC8E}"/>
              </a:ext>
            </a:extLst>
          </p:cNvPr>
          <p:cNvSpPr txBox="1"/>
          <p:nvPr/>
        </p:nvSpPr>
        <p:spPr>
          <a:xfrm>
            <a:off x="449989" y="4220857"/>
            <a:ext cx="32487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9FB5669-A2C9-CE18-5B56-3499963A8145}"/>
              </a:ext>
            </a:extLst>
          </p:cNvPr>
          <p:cNvSpPr txBox="1"/>
          <p:nvPr/>
        </p:nvSpPr>
        <p:spPr>
          <a:xfrm>
            <a:off x="449989" y="4696345"/>
            <a:ext cx="6355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1AA23C5-6E88-F024-8E74-3FA292BB3AB2}"/>
              </a:ext>
            </a:extLst>
          </p:cNvPr>
          <p:cNvSpPr txBox="1"/>
          <p:nvPr/>
        </p:nvSpPr>
        <p:spPr>
          <a:xfrm>
            <a:off x="449989" y="5171833"/>
            <a:ext cx="1959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64CCD73-B011-06CC-AEC9-170822E5E362}"/>
              </a:ext>
            </a:extLst>
          </p:cNvPr>
          <p:cNvSpPr txBox="1"/>
          <p:nvPr/>
        </p:nvSpPr>
        <p:spPr>
          <a:xfrm>
            <a:off x="449989" y="5647321"/>
            <a:ext cx="26819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的切线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yt_shape_12609">
            <a:extLst>
              <a:ext uri="{FF2B5EF4-FFF2-40B4-BE49-F238E27FC236}">
                <a16:creationId xmlns:a16="http://schemas.microsoft.com/office/drawing/2014/main" id="{75986D17-503A-F938-40D3-B0799DC0A740}"/>
              </a:ext>
            </a:extLst>
          </p:cNvPr>
          <p:cNvSpPr txBox="1"/>
          <p:nvPr/>
        </p:nvSpPr>
        <p:spPr>
          <a:xfrm>
            <a:off x="540119" y="126876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是直径，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是弦，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求证：直线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的切线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" name="yt_image_12610">
            <a:extLst>
              <a:ext uri="{FF2B5EF4-FFF2-40B4-BE49-F238E27FC236}">
                <a16:creationId xmlns:a16="http://schemas.microsoft.com/office/drawing/2014/main" id="{0A997FBD-6074-30B9-7259-5A8CA6DB6CC5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72418" y="2028624"/>
            <a:ext cx="2350514" cy="1823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16" name="yt_shape_12616"/>
          <p:cNvSpPr txBox="1"/>
          <p:nvPr/>
        </p:nvSpPr>
        <p:spPr>
          <a:xfrm>
            <a:off x="540000" y="2053514"/>
            <a:ext cx="3831177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圆的切线的性质</a:t>
            </a:r>
          </a:p>
        </p:txBody>
      </p:sp>
      <p:sp>
        <p:nvSpPr>
          <p:cNvPr id="12617" name="yt_shape_12617"/>
          <p:cNvSpPr txBox="1"/>
          <p:nvPr/>
        </p:nvSpPr>
        <p:spPr>
          <a:xfrm>
            <a:off x="540119" y="2557824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相切于点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是优弧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上一点，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27°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的大小是（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621" name="yt_table_1262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2911992"/>
              </p:ext>
            </p:extLst>
          </p:nvPr>
        </p:nvGraphicFramePr>
        <p:xfrm>
          <a:off x="540000" y="3524119"/>
          <a:ext cx="79940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351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352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353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3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A.27°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B.34°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C.36°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D.54°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7"/>
                  </a:ext>
                </a:extLst>
              </a:tr>
            </a:tbl>
          </a:graphicData>
        </a:graphic>
      </p:graphicFrame>
      <p:grpSp>
        <p:nvGrpSpPr>
          <p:cNvPr id="12618" name="yt_shape_12618_skip" title="H_129.1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44796" y="3524119"/>
            <a:ext cx="1605042" cy="1640727"/>
            <a:chOff x="0" y="0"/>
            <a:chExt cx="1605042" cy="1640727"/>
          </a:xfrm>
        </p:grpSpPr>
        <p:pic>
          <p:nvPicPr>
            <p:cNvPr id="2" name="yt_image_12618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05042" cy="12447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20" name="yt_shape_12620"/>
            <p:cNvSpPr txBox="1"/>
            <p:nvPr/>
          </p:nvSpPr>
          <p:spPr>
            <a:xfrm>
              <a:off x="269240" y="128072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7782455">
            <a:extLst>
              <a:ext uri="{FF2B5EF4-FFF2-40B4-BE49-F238E27FC236}">
                <a16:creationId xmlns:a16="http://schemas.microsoft.com/office/drawing/2014/main" id="{59D0C119-D6F5-8D41-7A32-35E9C991AA0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095191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69359D2C-7086-8559-8CAC-0516E98B6F41}"/>
              </a:ext>
            </a:extLst>
          </p:cNvPr>
          <p:cNvSpPr txBox="1"/>
          <p:nvPr/>
        </p:nvSpPr>
        <p:spPr>
          <a:xfrm>
            <a:off x="3958483" y="2986506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23" name="yt_shape_12623"/>
          <p:cNvSpPr txBox="1"/>
          <p:nvPr/>
        </p:nvSpPr>
        <p:spPr>
          <a:xfrm>
            <a:off x="540119" y="202162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（自贡市中考）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的直径，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；连结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28°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等于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31°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2627" name="yt_shape_12627"/>
          <p:cNvSpPr txBox="1"/>
          <p:nvPr/>
        </p:nvSpPr>
        <p:spPr>
          <a:xfrm>
            <a:off x="540000" y="487371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624" name="yt_shape_12624" title="H_133.0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67133" y="3133427"/>
            <a:ext cx="1857733" cy="1689876"/>
            <a:chOff x="0" y="0"/>
            <a:chExt cx="1857733" cy="1689876"/>
          </a:xfrm>
        </p:grpSpPr>
        <p:pic>
          <p:nvPicPr>
            <p:cNvPr id="2" name="yt_image_12624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57733" cy="12938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26" name="yt_shape_12626"/>
            <p:cNvSpPr txBox="1"/>
            <p:nvPr/>
          </p:nvSpPr>
          <p:spPr>
            <a:xfrm>
              <a:off x="395585" y="132987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6B05EEE-1E1B-516D-BD8D-07EE129E8C00}"/>
              </a:ext>
            </a:extLst>
          </p:cNvPr>
          <p:cNvSpPr txBox="1"/>
          <p:nvPr/>
        </p:nvSpPr>
        <p:spPr>
          <a:xfrm>
            <a:off x="4685558" y="2450310"/>
            <a:ext cx="6071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31°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28" name="yt_shape_12628"/>
          <p:cNvSpPr txBox="1"/>
          <p:nvPr/>
        </p:nvSpPr>
        <p:spPr>
          <a:xfrm>
            <a:off x="540119" y="83671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的直径，点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延长线上的一点，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相切于点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，连结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629" name="yt_image_12629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69138" y="2492896"/>
            <a:ext cx="2094705" cy="1581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31" name="yt_shape_12631"/>
          <p:cNvSpPr txBox="1"/>
          <p:nvPr/>
        </p:nvSpPr>
        <p:spPr>
          <a:xfrm>
            <a:off x="540000" y="1886275"/>
            <a:ext cx="3726982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0BF1BC4-5FE2-D802-C3AB-6987FF538647}"/>
              </a:ext>
            </a:extLst>
          </p:cNvPr>
          <p:cNvSpPr txBox="1"/>
          <p:nvPr/>
        </p:nvSpPr>
        <p:spPr>
          <a:xfrm>
            <a:off x="449989" y="2419481"/>
            <a:ext cx="2983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证明：（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）连结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907E7E9-3DD4-AE98-74E6-73DB16D956CD}"/>
              </a:ext>
            </a:extLst>
          </p:cNvPr>
          <p:cNvSpPr txBox="1"/>
          <p:nvPr/>
        </p:nvSpPr>
        <p:spPr>
          <a:xfrm>
            <a:off x="449989" y="2894969"/>
            <a:ext cx="2910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的切线，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21B5A07-58C9-3327-01CF-19BFBCDC3F72}"/>
              </a:ext>
            </a:extLst>
          </p:cNvPr>
          <p:cNvSpPr txBox="1"/>
          <p:nvPr/>
        </p:nvSpPr>
        <p:spPr>
          <a:xfrm>
            <a:off x="449989" y="3370457"/>
            <a:ext cx="24708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BDE9A67-8BCD-8829-481D-0EC8BA17E87B}"/>
              </a:ext>
            </a:extLst>
          </p:cNvPr>
          <p:cNvSpPr txBox="1"/>
          <p:nvPr/>
        </p:nvSpPr>
        <p:spPr>
          <a:xfrm>
            <a:off x="449989" y="3845945"/>
            <a:ext cx="3443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2D46A9E-7E93-16D7-CF50-E5C1C2BEB830}"/>
              </a:ext>
            </a:extLst>
          </p:cNvPr>
          <p:cNvSpPr txBox="1"/>
          <p:nvPr/>
        </p:nvSpPr>
        <p:spPr>
          <a:xfrm>
            <a:off x="449989" y="4321433"/>
            <a:ext cx="5096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的直径，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3FF39DD-6760-CE58-B4FC-1A0169017554}"/>
              </a:ext>
            </a:extLst>
          </p:cNvPr>
          <p:cNvSpPr txBox="1"/>
          <p:nvPr/>
        </p:nvSpPr>
        <p:spPr>
          <a:xfrm>
            <a:off x="449989" y="4796921"/>
            <a:ext cx="30201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E8E8537-234B-478F-2063-8E07956A4FE7}"/>
              </a:ext>
            </a:extLst>
          </p:cNvPr>
          <p:cNvSpPr txBox="1"/>
          <p:nvPr/>
        </p:nvSpPr>
        <p:spPr>
          <a:xfrm>
            <a:off x="449989" y="5272409"/>
            <a:ext cx="1942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2C80643-B5C1-008E-7BF8-83353CE89D51}"/>
              </a:ext>
            </a:extLst>
          </p:cNvPr>
          <p:cNvSpPr txBox="1"/>
          <p:nvPr/>
        </p:nvSpPr>
        <p:spPr>
          <a:xfrm>
            <a:off x="449989" y="5747897"/>
            <a:ext cx="2958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4F3BA69-9E1A-EEEF-8C8A-8629B7B0FC91}"/>
              </a:ext>
            </a:extLst>
          </p:cNvPr>
          <p:cNvSpPr txBox="1"/>
          <p:nvPr/>
        </p:nvSpPr>
        <p:spPr>
          <a:xfrm>
            <a:off x="449989" y="6223385"/>
            <a:ext cx="22708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1" name="yt_image_12634">
            <a:extLst>
              <a:ext uri="{FF2B5EF4-FFF2-40B4-BE49-F238E27FC236}">
                <a16:creationId xmlns:a16="http://schemas.microsoft.com/office/drawing/2014/main" id="{7D518799-4B9C-B30A-A660-942D090EC289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84655" y="4258353"/>
            <a:ext cx="2063670" cy="1508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32" name="yt_shape_12632"/>
          <p:cNvSpPr txBox="1"/>
          <p:nvPr/>
        </p:nvSpPr>
        <p:spPr>
          <a:xfrm>
            <a:off x="540000" y="1559622"/>
            <a:ext cx="7128555" cy="474969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的半径为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，求出线段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证明：（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）连结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的切线，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的直径，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BDC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11" name="yt_shape_12635">
            <a:extLst>
              <a:ext uri="{FF2B5EF4-FFF2-40B4-BE49-F238E27FC236}">
                <a16:creationId xmlns:a16="http://schemas.microsoft.com/office/drawing/2014/main" id="{D46B8B6B-D96E-7F04-65BB-F4944E455875}"/>
              </a:ext>
            </a:extLst>
          </p:cNvPr>
          <p:cNvSpPr txBox="1"/>
          <p:nvPr/>
        </p:nvSpPr>
        <p:spPr>
          <a:xfrm>
            <a:off x="4949510" y="1931997"/>
            <a:ext cx="1875513" cy="12597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850" b="0" i="0" u="none" spc="-6850">
                <a:solidFill>
                  <a:srgbClr val="1EE3CF"/>
                </a:solidFill>
                <a:effectLst/>
                <a:latin typeface="白正" pitchFamily="68"/>
                <a:ea typeface="宋体" pitchFamily="68"/>
                <a:cs typeface="宋体" pitchFamily="68"/>
              </a:rPr>
              <a:t> </a:t>
            </a:r>
            <a:r>
              <a:rPr lang="en-US" altLang="zh-CN" sz="6850" b="0" i="0" u="none" spc="13075">
                <a:solidFill>
                  <a:srgbClr val="1EE3CF"/>
                </a:solidFill>
                <a:effectLst/>
                <a:latin typeface="白正" pitchFamily="68"/>
                <a:ea typeface="宋体" pitchFamily="68"/>
                <a:cs typeface="宋体" pitchFamily="68"/>
              </a:rPr>
              <a:t> 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yt_shape_12637">
                <a:extLst>
                  <a:ext uri="{FF2B5EF4-FFF2-40B4-BE49-F238E27FC236}">
                    <a16:creationId xmlns:a16="http://schemas.microsoft.com/office/drawing/2014/main" id="{EBDCF536-59B1-C14D-F6D3-B13D429BFC4B}"/>
                  </a:ext>
                </a:extLst>
              </p:cNvPr>
              <p:cNvSpPr txBox="1"/>
              <p:nvPr/>
            </p:nvSpPr>
            <p:spPr>
              <a:xfrm>
                <a:off x="540000" y="2323678"/>
                <a:ext cx="4501232" cy="147367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3" name="yt_shape_12637">
                <a:extLst>
                  <a:ext uri="{FF2B5EF4-FFF2-40B4-BE49-F238E27FC236}">
                    <a16:creationId xmlns:a16="http://schemas.microsoft.com/office/drawing/2014/main" id="{EBDCF536-59B1-C14D-F6D3-B13D429BFC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23678"/>
                <a:ext cx="4501232" cy="1473673"/>
              </a:xfrm>
              <a:prstGeom prst="rect">
                <a:avLst/>
              </a:prstGeom>
              <a:blipFill>
                <a:blip r:embed="rId2"/>
                <a:stretch>
                  <a:fillRect l="-4201" t="-3306" r="-2981" b="-119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>
            <a:extLst>
              <a:ext uri="{FF2B5EF4-FFF2-40B4-BE49-F238E27FC236}">
                <a16:creationId xmlns:a16="http://schemas.microsoft.com/office/drawing/2014/main" id="{229FCAB2-336C-9E7C-C117-853A4A45B7AF}"/>
              </a:ext>
            </a:extLst>
          </p:cNvPr>
          <p:cNvSpPr txBox="1"/>
          <p:nvPr/>
        </p:nvSpPr>
        <p:spPr>
          <a:xfrm>
            <a:off x="449989" y="2276872"/>
            <a:ext cx="4637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3B5C5924-DA3D-EECF-199E-C1AE702CC42C}"/>
                  </a:ext>
                </a:extLst>
              </p:cNvPr>
              <p:cNvSpPr txBox="1"/>
              <p:nvPr/>
            </p:nvSpPr>
            <p:spPr>
              <a:xfrm>
                <a:off x="449989" y="2752360"/>
                <a:ext cx="3001327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3B5C5924-DA3D-EECF-199E-C1AE702CC4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52360"/>
                <a:ext cx="3001327" cy="615392"/>
              </a:xfrm>
              <a:prstGeom prst="rect">
                <a:avLst/>
              </a:prstGeom>
              <a:blipFill>
                <a:blip r:embed="rId3"/>
                <a:stretch>
                  <a:fillRect l="-3252" r="-2846" b="-19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70D4E260-5A58-868A-3A42-6C1A1CE85030}"/>
                  </a:ext>
                </a:extLst>
              </p:cNvPr>
              <p:cNvSpPr txBox="1"/>
              <p:nvPr/>
            </p:nvSpPr>
            <p:spPr>
              <a:xfrm>
                <a:off x="449989" y="3274140"/>
                <a:ext cx="3520313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70D4E260-5A58-868A-3A42-6C1A1CE850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74140"/>
                <a:ext cx="3520313" cy="555765"/>
              </a:xfrm>
              <a:prstGeom prst="rect">
                <a:avLst/>
              </a:prstGeom>
              <a:blipFill>
                <a:blip r:embed="rId4"/>
                <a:stretch>
                  <a:fillRect l="-2773" r="-2773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7" name="yt_image_12629">
            <a:extLst>
              <a:ext uri="{FF2B5EF4-FFF2-40B4-BE49-F238E27FC236}">
                <a16:creationId xmlns:a16="http://schemas.microsoft.com/office/drawing/2014/main" id="{826AC244-1E6C-568D-44D3-B20CA1A31DA4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69138" y="2492896"/>
            <a:ext cx="2094705" cy="1581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allAtOnce"/>
      <p:bldP spid="15" grpId="0" build="allAtOnce"/>
      <p:bldP spid="16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2178</Words>
  <Application>Microsoft Office PowerPoint</Application>
  <PresentationFormat>宽屏</PresentationFormat>
  <Paragraphs>176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1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课 件</cp:lastModifiedBy>
  <cp:revision>43</cp:revision>
  <dcterms:created xsi:type="dcterms:W3CDTF">2023-05-05T05:33:04Z</dcterms:created>
  <dcterms:modified xsi:type="dcterms:W3CDTF">2023-10-21T11:03:13Z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