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2" r:id="rId7"/>
    <p:sldId id="373" r:id="rId8"/>
    <p:sldId id="379" r:id="rId9"/>
    <p:sldId id="374" r:id="rId10"/>
    <p:sldId id="381" r:id="rId11"/>
    <p:sldId id="375" r:id="rId12"/>
    <p:sldId id="383" r:id="rId13"/>
    <p:sldId id="384" r:id="rId14"/>
    <p:sldId id="376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bin"/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3" name="yt_shape_10773"/>
          <p:cNvSpPr txBox="1"/>
          <p:nvPr/>
        </p:nvSpPr>
        <p:spPr>
          <a:xfrm>
            <a:off x="540000" y="1107651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一、选择题</a:t>
            </a:r>
          </a:p>
        </p:txBody>
      </p:sp>
      <p:sp>
        <p:nvSpPr>
          <p:cNvPr id="10774" name="yt_shape_10774"/>
          <p:cNvSpPr txBox="1"/>
          <p:nvPr/>
        </p:nvSpPr>
        <p:spPr>
          <a:xfrm>
            <a:off x="540119" y="159381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）都在二次函数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75" name="yt_table_10775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2224690"/>
                  </p:ext>
                </p:extLst>
              </p:nvPr>
            </p:nvGraphicFramePr>
            <p:xfrm>
              <a:off x="540000" y="2560110"/>
              <a:ext cx="4535806" cy="1267334"/>
            </p:xfrm>
            <a:graphic>
              <a:graphicData uri="http://schemas.openxmlformats.org/drawingml/2006/table">
                <a:tbl>
                  <a:tblPr/>
                  <a:tblGrid>
                    <a:gridCol w="2543493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  <a:gridCol w="1992313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75" name="yt_table_10775" descr="{&quot;rangeId&quot;:2,&quot;type&quot;:&quot;Option&quot;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2224690"/>
                  </p:ext>
                </p:extLst>
              </p:nvPr>
            </p:nvGraphicFramePr>
            <p:xfrm>
              <a:off x="540000" y="2560110"/>
              <a:ext cx="4535806" cy="1267334"/>
            </p:xfrm>
            <a:graphic>
              <a:graphicData uri="http://schemas.openxmlformats.org/drawingml/2006/table">
                <a:tbl>
                  <a:tblPr/>
                  <a:tblGrid>
                    <a:gridCol w="2543493">
                      <a:extLst>
                        <a:ext uri="{9D8B030D-6E8A-4147-A177-3AD203B41FA5}">
                          <a16:colId xmlns:a16="http://schemas.microsoft.com/office/drawing/2014/main" val="10120"/>
                        </a:ext>
                      </a:extLst>
                    </a:gridCol>
                    <a:gridCol w="1992313">
                      <a:extLst>
                        <a:ext uri="{9D8B030D-6E8A-4147-A177-3AD203B41FA5}">
                          <a16:colId xmlns:a16="http://schemas.microsoft.com/office/drawing/2014/main" val="1012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82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829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76" name="yt_shape_10776"/>
          <p:cNvSpPr txBox="1"/>
          <p:nvPr/>
        </p:nvSpPr>
        <p:spPr>
          <a:xfrm>
            <a:off x="540119" y="387795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的增大而减小，则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77" name="yt_table_10777" title="H_99.7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0257878"/>
                  </p:ext>
                </p:extLst>
              </p:nvPr>
            </p:nvGraphicFramePr>
            <p:xfrm>
              <a:off x="540000" y="4844247"/>
              <a:ext cx="4442143" cy="1266381"/>
            </p:xfrm>
            <a:graphic>
              <a:graphicData uri="http://schemas.openxmlformats.org/drawingml/2006/table">
                <a:tbl>
                  <a:tblPr/>
                  <a:tblGrid>
                    <a:gridCol w="2543493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1898650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白正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777" name="yt_table_10777" descr="{&quot;rangeId&quot;:3,&quot;type&quot;:&quot;Option&quot;}" title="H_99.7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0257878"/>
                  </p:ext>
                </p:extLst>
              </p:nvPr>
            </p:nvGraphicFramePr>
            <p:xfrm>
              <a:off x="540000" y="4844247"/>
              <a:ext cx="4442143" cy="1266381"/>
            </p:xfrm>
            <a:graphic>
              <a:graphicData uri="http://schemas.openxmlformats.org/drawingml/2006/table">
                <a:tbl>
                  <a:tblPr/>
                  <a:tblGrid>
                    <a:gridCol w="2543493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1898650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4641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974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48" r="-7464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974" t="-9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99EB01-C223-69E0-7CEB-130BDCF36148}"/>
              </a:ext>
            </a:extLst>
          </p:cNvPr>
          <p:cNvSpPr txBox="1"/>
          <p:nvPr/>
        </p:nvSpPr>
        <p:spPr>
          <a:xfrm>
            <a:off x="3955308" y="202249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719328-466E-6987-F710-AE56857E2C6B}"/>
              </a:ext>
            </a:extLst>
          </p:cNvPr>
          <p:cNvSpPr txBox="1"/>
          <p:nvPr/>
        </p:nvSpPr>
        <p:spPr>
          <a:xfrm>
            <a:off x="2278908" y="430663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8" name="yt_shape_10818"/>
          <p:cNvSpPr txBox="1"/>
          <p:nvPr/>
        </p:nvSpPr>
        <p:spPr>
          <a:xfrm>
            <a:off x="540000" y="1185379"/>
            <a:ext cx="65130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（雅安市中考）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19" name="yt_shape_10819"/>
          <p:cNvSpPr txBox="1"/>
          <p:nvPr/>
        </p:nvSpPr>
        <p:spPr>
          <a:xfrm>
            <a:off x="540000" y="1664682"/>
            <a:ext cx="988251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）当该二次函数的图象经过点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）时，求该二次函数的表达式；</a:t>
            </a:r>
          </a:p>
        </p:txBody>
      </p:sp>
      <p:pic>
        <p:nvPicPr>
          <p:cNvPr id="10821" name="yt_image_1082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5490" y="3239740"/>
            <a:ext cx="1934047" cy="227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0823">
            <a:extLst>
              <a:ext uri="{FF2B5EF4-FFF2-40B4-BE49-F238E27FC236}">
                <a16:creationId xmlns:a16="http://schemas.microsoft.com/office/drawing/2014/main" id="{B8075CCF-3724-E5D2-AFC5-D5B58F777C59}"/>
              </a:ext>
            </a:extLst>
          </p:cNvPr>
          <p:cNvSpPr txBox="1"/>
          <p:nvPr/>
        </p:nvSpPr>
        <p:spPr>
          <a:xfrm>
            <a:off x="540000" y="2266311"/>
            <a:ext cx="1039387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）把点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73D7E0-5CB6-2983-9349-8457A7A7D058}"/>
              </a:ext>
            </a:extLst>
          </p:cNvPr>
          <p:cNvSpPr txBox="1"/>
          <p:nvPr/>
        </p:nvSpPr>
        <p:spPr>
          <a:xfrm>
            <a:off x="449989" y="2219505"/>
            <a:ext cx="10473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）把点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9F8FEC-4BB8-2E36-C4B6-637013111C48}"/>
              </a:ext>
            </a:extLst>
          </p:cNvPr>
          <p:cNvSpPr txBox="1"/>
          <p:nvPr/>
        </p:nvSpPr>
        <p:spPr>
          <a:xfrm>
            <a:off x="449989" y="2694993"/>
            <a:ext cx="5029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二次函数的表达式为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0820">
            <a:extLst>
              <a:ext uri="{FF2B5EF4-FFF2-40B4-BE49-F238E27FC236}">
                <a16:creationId xmlns:a16="http://schemas.microsoft.com/office/drawing/2014/main" id="{FA7697C7-F281-CF36-EBE9-71077001DD4D}"/>
              </a:ext>
            </a:extLst>
          </p:cNvPr>
          <p:cNvSpPr txBox="1"/>
          <p:nvPr/>
        </p:nvSpPr>
        <p:spPr>
          <a:xfrm>
            <a:off x="540119" y="83671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）如图，在（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）的条件下，二次函数图象与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轴的另一个交点为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出发在线段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个单位长度的速度向点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运动，同时点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出发，在线段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上以每秒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个单位长度的速度向点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运动，直到其中一点到达终点时，两点停止运动，求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面积的最大值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5" name="yt_image_10821">
            <a:extLst>
              <a:ext uri="{FF2B5EF4-FFF2-40B4-BE49-F238E27FC236}">
                <a16:creationId xmlns:a16="http://schemas.microsoft.com/office/drawing/2014/main" id="{C6D4B1E4-A86E-4D4E-06D9-FBE3439BF77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5490" y="3239740"/>
            <a:ext cx="1934047" cy="227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6C07031-CEB1-798C-7065-8500A56A329B}"/>
              </a:ext>
            </a:extLst>
          </p:cNvPr>
          <p:cNvSpPr txBox="1"/>
          <p:nvPr/>
        </p:nvSpPr>
        <p:spPr>
          <a:xfrm>
            <a:off x="449989" y="2870744"/>
            <a:ext cx="1026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）对函数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734530-D3CB-7167-EBE3-1567547FF10C}"/>
              </a:ext>
            </a:extLst>
          </p:cNvPr>
          <p:cNvSpPr txBox="1"/>
          <p:nvPr/>
        </p:nvSpPr>
        <p:spPr>
          <a:xfrm>
            <a:off x="449989" y="3346232"/>
            <a:ext cx="624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4F5A07F-4634-CB4C-657F-D6955F548172}"/>
                  </a:ext>
                </a:extLst>
              </p:cNvPr>
              <p:cNvSpPr txBox="1"/>
              <p:nvPr/>
            </p:nvSpPr>
            <p:spPr>
              <a:xfrm>
                <a:off x="449989" y="3821720"/>
                <a:ext cx="480618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4F5A07F-4634-CB4C-657F-D6955F548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1720"/>
                <a:ext cx="4806188" cy="615392"/>
              </a:xfrm>
              <a:prstGeom prst="rect">
                <a:avLst/>
              </a:prstGeom>
              <a:blipFill>
                <a:blip r:embed="rId3"/>
                <a:stretch>
                  <a:fillRect l="-2030" r="-215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4" name="yt_shape_10824"/>
              <p:cNvSpPr txBox="1"/>
              <p:nvPr/>
            </p:nvSpPr>
            <p:spPr>
              <a:xfrm>
                <a:off x="540000" y="900000"/>
                <a:ext cx="10187084" cy="5463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）对函数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设运动时间为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面积有最大值为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24" name="yt_shape_10824" descr="{&quot;rangeId&quot;:23,&quot;mathAnswerShape&quot;:1,&quot;NoSplit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87084" cy="5463355"/>
              </a:xfrm>
              <a:prstGeom prst="rect">
                <a:avLst/>
              </a:prstGeom>
              <a:blipFill>
                <a:blip r:embed="rId2"/>
                <a:stretch>
                  <a:fillRect l="-1855" t="-1004" r="-838" b="-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FD54EC2-A150-C41F-2CC8-B29DA5CD9064}"/>
              </a:ext>
            </a:extLst>
          </p:cNvPr>
          <p:cNvSpPr txBox="1"/>
          <p:nvPr/>
        </p:nvSpPr>
        <p:spPr>
          <a:xfrm>
            <a:off x="449989" y="836712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CFD7FAB-0019-ECFB-930E-DE62190F218B}"/>
                  </a:ext>
                </a:extLst>
              </p:cNvPr>
              <p:cNvSpPr txBox="1"/>
              <p:nvPr/>
            </p:nvSpPr>
            <p:spPr>
              <a:xfrm>
                <a:off x="449989" y="1312200"/>
                <a:ext cx="4514278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NBQ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CFD7FAB-0019-ECFB-930E-DE62190F2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12200"/>
                <a:ext cx="4514278" cy="851230"/>
              </a:xfrm>
              <a:prstGeom prst="rect">
                <a:avLst/>
              </a:prstGeom>
              <a:blipFill>
                <a:blip r:embed="rId3"/>
                <a:stretch>
                  <a:fillRect l="-2162" r="-1486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8B0BC8A-A76F-8792-7E31-FE3F8AB39B6F}"/>
              </a:ext>
            </a:extLst>
          </p:cNvPr>
          <p:cNvSpPr txBox="1"/>
          <p:nvPr/>
        </p:nvSpPr>
        <p:spPr>
          <a:xfrm>
            <a:off x="449989" y="2069818"/>
            <a:ext cx="674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设运动时间为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AFAB141-EC27-4B26-B210-9D354C379C0C}"/>
                  </a:ext>
                </a:extLst>
              </p:cNvPr>
              <p:cNvSpPr txBox="1"/>
              <p:nvPr/>
            </p:nvSpPr>
            <p:spPr>
              <a:xfrm>
                <a:off x="449989" y="2545306"/>
                <a:ext cx="3551999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AFAB141-EC27-4B26-B210-9D354C379C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45306"/>
                <a:ext cx="3551999" cy="851231"/>
              </a:xfrm>
              <a:prstGeom prst="rect">
                <a:avLst/>
              </a:prstGeom>
              <a:blipFill>
                <a:blip r:embed="rId4"/>
                <a:stretch>
                  <a:fillRect l="-2749" r="-2749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0FA1A2F-75DE-2EF3-01B2-7FEE80A29198}"/>
                  </a:ext>
                </a:extLst>
              </p:cNvPr>
              <p:cNvSpPr txBox="1"/>
              <p:nvPr/>
            </p:nvSpPr>
            <p:spPr>
              <a:xfrm>
                <a:off x="449989" y="3302925"/>
                <a:ext cx="7782814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0FA1A2F-75DE-2EF3-01B2-7FEE80A29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2925"/>
                <a:ext cx="7782814" cy="851230"/>
              </a:xfrm>
              <a:prstGeom prst="rect">
                <a:avLst/>
              </a:prstGeom>
              <a:blipFill>
                <a:blip r:embed="rId5"/>
                <a:stretch>
                  <a:fillRect l="-1253" r="-1096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868EB5-C2CD-7C34-1988-D12199D17D8B}"/>
                  </a:ext>
                </a:extLst>
              </p:cNvPr>
              <p:cNvSpPr txBox="1"/>
              <p:nvPr/>
            </p:nvSpPr>
            <p:spPr>
              <a:xfrm>
                <a:off x="449989" y="4060543"/>
                <a:ext cx="5322062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面积有最大值为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1868EB5-C2CD-7C34-1988-D12199D17D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0543"/>
                <a:ext cx="5322062" cy="807543"/>
              </a:xfrm>
              <a:prstGeom prst="rect">
                <a:avLst/>
              </a:prstGeom>
              <a:blipFill>
                <a:blip r:embed="rId6"/>
                <a:stretch>
                  <a:fillRect l="-1833" r="-1833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0821">
            <a:extLst>
              <a:ext uri="{FF2B5EF4-FFF2-40B4-BE49-F238E27FC236}">
                <a16:creationId xmlns:a16="http://schemas.microsoft.com/office/drawing/2014/main" id="{F8BB3FDE-7617-429C-95E8-8220F75C102E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552384" y="956011"/>
            <a:ext cx="1934047" cy="227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0826">
            <a:extLst>
              <a:ext uri="{FF2B5EF4-FFF2-40B4-BE49-F238E27FC236}">
                <a16:creationId xmlns:a16="http://schemas.microsoft.com/office/drawing/2014/main" id="{406F428E-00E4-AA3E-8310-64A6EDC7160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552384" y="3349723"/>
            <a:ext cx="1953464" cy="242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0" name="yt_shape_10830"/>
          <p:cNvSpPr txBox="1"/>
          <p:nvPr/>
        </p:nvSpPr>
        <p:spPr>
          <a:xfrm>
            <a:off x="3369962" y="1038183"/>
            <a:ext cx="5386859" cy="34945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白正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829" name="yt_image_108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087582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2" name="yt_shape_10832"/>
          <p:cNvSpPr txBox="1"/>
          <p:nvPr/>
        </p:nvSpPr>
        <p:spPr>
          <a:xfrm>
            <a:off x="3941564" y="1516608"/>
            <a:ext cx="430887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关于坐标轴及原点对称的抛物线</a:t>
            </a:r>
          </a:p>
        </p:txBody>
      </p:sp>
      <p:sp>
        <p:nvSpPr>
          <p:cNvPr id="10833" name="yt_shape_10833"/>
          <p:cNvSpPr txBox="1"/>
          <p:nvPr/>
        </p:nvSpPr>
        <p:spPr>
          <a:xfrm>
            <a:off x="540000" y="2002772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仿宋" pitchFamily="24"/>
                <a:cs typeface="宋体" pitchFamily="24"/>
              </a:rPr>
              <a:t>抓住顶点，开口方向，抛物线的形状不变来思考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34" name="yt_shape_10834"/>
          <p:cNvSpPr txBox="1"/>
          <p:nvPr/>
        </p:nvSpPr>
        <p:spPr>
          <a:xfrm>
            <a:off x="540000" y="2482075"/>
            <a:ext cx="79811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，求下列抛物线表达式：</a:t>
            </a:r>
          </a:p>
        </p:txBody>
      </p:sp>
      <p:sp>
        <p:nvSpPr>
          <p:cNvPr id="10835" name="yt_shape_10835"/>
          <p:cNvSpPr txBox="1"/>
          <p:nvPr/>
        </p:nvSpPr>
        <p:spPr>
          <a:xfrm>
            <a:off x="540119" y="29682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轴对称的抛物线为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（形状不变，开口反向，顶点关于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轴对称）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36" name="yt_shape_10836"/>
          <p:cNvSpPr txBox="1"/>
          <p:nvPr/>
        </p:nvSpPr>
        <p:spPr>
          <a:xfrm>
            <a:off x="540000" y="3927674"/>
            <a:ext cx="73593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轴对称的抛物线为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37" name="yt_shape_10837"/>
          <p:cNvSpPr txBox="1"/>
          <p:nvPr/>
        </p:nvSpPr>
        <p:spPr>
          <a:xfrm>
            <a:off x="540000" y="4406977"/>
            <a:ext cx="72231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）关于原点对称的抛物线为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38" name="yt_shape_10838"/>
          <p:cNvSpPr txBox="1"/>
          <p:nvPr/>
        </p:nvSpPr>
        <p:spPr>
          <a:xfrm>
            <a:off x="540119" y="48862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轴对称，则抛物线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39" name="yt_image_108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5998079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0020D2-1C21-7E90-7C77-68639AD258F4}"/>
              </a:ext>
            </a:extLst>
          </p:cNvPr>
          <p:cNvSpPr txBox="1"/>
          <p:nvPr/>
        </p:nvSpPr>
        <p:spPr>
          <a:xfrm>
            <a:off x="4699846" y="2893686"/>
            <a:ext cx="253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E82F66-EDDA-0050-C569-9457DBBBE29A}"/>
              </a:ext>
            </a:extLst>
          </p:cNvPr>
          <p:cNvSpPr txBox="1"/>
          <p:nvPr/>
        </p:nvSpPr>
        <p:spPr>
          <a:xfrm>
            <a:off x="4699727" y="3853121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AC0F63-F1CF-63E7-0C48-7BD4E4F81ED2}"/>
              </a:ext>
            </a:extLst>
          </p:cNvPr>
          <p:cNvSpPr txBox="1"/>
          <p:nvPr/>
        </p:nvSpPr>
        <p:spPr>
          <a:xfrm>
            <a:off x="4869589" y="4332424"/>
            <a:ext cx="2532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671E1C-FDD0-772A-F72B-385764DB3E59}"/>
              </a:ext>
            </a:extLst>
          </p:cNvPr>
          <p:cNvSpPr txBox="1"/>
          <p:nvPr/>
        </p:nvSpPr>
        <p:spPr>
          <a:xfrm>
            <a:off x="7900246" y="5287215"/>
            <a:ext cx="161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8" name="yt_shape_10778"/>
          <p:cNvSpPr txBox="1"/>
          <p:nvPr/>
        </p:nvSpPr>
        <p:spPr>
          <a:xfrm>
            <a:off x="540119" y="247319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上分别选取点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的最大面积是（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780" name="yt_table_1078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583291"/>
              </p:ext>
            </p:extLst>
          </p:nvPr>
        </p:nvGraphicFramePr>
        <p:xfrm>
          <a:off x="540000" y="3439494"/>
          <a:ext cx="1490663" cy="1901952"/>
        </p:xfrm>
        <a:graphic>
          <a:graphicData uri="http://schemas.openxmlformats.org/drawingml/2006/table">
            <a:tbl>
              <a:tblPr/>
              <a:tblGrid>
                <a:gridCol w="149066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A.1350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B.1300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</a:tbl>
          </a:graphicData>
        </a:graphic>
      </p:graphicFrame>
      <p:pic>
        <p:nvPicPr>
          <p:cNvPr id="10779" name="yt_image_10779_skip" title="H_102.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3851520"/>
            <a:ext cx="1777728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BA6BA4-0D77-C794-8AAA-E8E12AED2D0F}"/>
              </a:ext>
            </a:extLst>
          </p:cNvPr>
          <p:cNvSpPr txBox="1"/>
          <p:nvPr/>
        </p:nvSpPr>
        <p:spPr>
          <a:xfrm>
            <a:off x="9541721" y="2901881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2" name="yt_shape_10782"/>
          <p:cNvSpPr txBox="1"/>
          <p:nvPr/>
        </p:nvSpPr>
        <p:spPr>
          <a:xfrm>
            <a:off x="540119" y="236632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（成都市中考）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784" name="yt_table_1078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010885"/>
              </p:ext>
            </p:extLst>
          </p:nvPr>
        </p:nvGraphicFramePr>
        <p:xfrm>
          <a:off x="540000" y="3332623"/>
          <a:ext cx="5984875" cy="1901952"/>
        </p:xfrm>
        <a:graphic>
          <a:graphicData uri="http://schemas.openxmlformats.org/drawingml/2006/table">
            <a:tbl>
              <a:tblPr/>
              <a:tblGrid>
                <a:gridCol w="5984875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的值随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值的增大而增大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的坐标为（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pic>
        <p:nvPicPr>
          <p:cNvPr id="10783" name="yt_image_10783_skip" title="H_119.6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2631" y="3332623"/>
            <a:ext cx="1677222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FFDA8D-39EE-FC8A-54DC-56FB840279AF}"/>
              </a:ext>
            </a:extLst>
          </p:cNvPr>
          <p:cNvSpPr txBox="1"/>
          <p:nvPr/>
        </p:nvSpPr>
        <p:spPr>
          <a:xfrm>
            <a:off x="7323982" y="279501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6" name="yt_shape_10786"/>
          <p:cNvSpPr txBox="1"/>
          <p:nvPr/>
        </p:nvSpPr>
        <p:spPr>
          <a:xfrm>
            <a:off x="540000" y="900000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二、填空题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87" name="yt_shape_10787"/>
              <p:cNvSpPr txBox="1"/>
              <p:nvPr/>
            </p:nvSpPr>
            <p:spPr>
              <a:xfrm>
                <a:off x="540119" y="1386164"/>
                <a:ext cx="11111999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成立的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的值恰好有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满足的条件是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787" name="yt_shape_1078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6164"/>
                <a:ext cx="11111999" cy="1675523"/>
              </a:xfrm>
              <a:prstGeom prst="rect">
                <a:avLst/>
              </a:prstGeom>
              <a:blipFill>
                <a:blip r:embed="rId2"/>
                <a:stretch>
                  <a:fillRect l="-1701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89" name="yt_shape_10789"/>
              <p:cNvSpPr txBox="1"/>
              <p:nvPr/>
            </p:nvSpPr>
            <p:spPr>
              <a:xfrm>
                <a:off x="540119" y="3112475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如图，在平面直角坐标系中，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为坐标原点，正方形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轴的负半轴上，点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轴的正半轴上，经过点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）的顶点为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为等腰直角三角形，则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789" name="yt_shape_1078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12475"/>
                <a:ext cx="11111999" cy="1599156"/>
              </a:xfrm>
              <a:prstGeom prst="rect">
                <a:avLst/>
              </a:prstGeom>
              <a:blipFill>
                <a:blip r:embed="rId3"/>
                <a:stretch>
                  <a:fillRect l="-1701" t="-3435" r="-878" b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91" name="yt_image_10791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6863" y="4762419"/>
            <a:ext cx="1478273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766EB6-DAC0-6C5A-C0F2-5721E76B002C}"/>
              </a:ext>
            </a:extLst>
          </p:cNvPr>
          <p:cNvSpPr txBox="1"/>
          <p:nvPr/>
        </p:nvSpPr>
        <p:spPr>
          <a:xfrm>
            <a:off x="1974108" y="257430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563850-1C76-EF85-9CE1-36C49E77AF39}"/>
                  </a:ext>
                </a:extLst>
              </p:cNvPr>
              <p:cNvSpPr txBox="1"/>
              <p:nvPr/>
            </p:nvSpPr>
            <p:spPr>
              <a:xfrm>
                <a:off x="6603257" y="3935695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7, 'hasSerialNum': 1, 'mathAnswerShape': 1}">
                <a:extLst>
                  <a:ext uri="{FF2B5EF4-FFF2-40B4-BE49-F238E27FC236}">
                    <a16:creationId xmlns:a16="http://schemas.microsoft.com/office/drawing/2014/main" id="{02563850-1C76-EF85-9CE1-36C49E77A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3257" y="3935695"/>
                <a:ext cx="308674" cy="726326"/>
              </a:xfrm>
              <a:prstGeom prst="rect">
                <a:avLst/>
              </a:prstGeom>
              <a:blipFill>
                <a:blip r:embed="rId5"/>
                <a:stretch>
                  <a:fillRect l="-29412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3" name="yt_shape_10793"/>
          <p:cNvSpPr txBox="1"/>
          <p:nvPr/>
        </p:nvSpPr>
        <p:spPr>
          <a:xfrm>
            <a:off x="540119" y="191231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开始沿边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的速度移动（不与点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重合），动点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开始沿边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的速度移动（不与点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同时出发，那么经过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秒，四边形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APQC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的面积最小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794" name="yt_image_107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7363" y="3984376"/>
            <a:ext cx="1837272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92E087-00BB-57D5-3108-76D1D3EB3BD6}"/>
              </a:ext>
            </a:extLst>
          </p:cNvPr>
          <p:cNvSpPr txBox="1"/>
          <p:nvPr/>
        </p:nvSpPr>
        <p:spPr>
          <a:xfrm>
            <a:off x="10346582" y="281648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6" name="yt_shape_10796"/>
          <p:cNvSpPr txBox="1"/>
          <p:nvPr/>
        </p:nvSpPr>
        <p:spPr>
          <a:xfrm>
            <a:off x="540000" y="1854433"/>
            <a:ext cx="15388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三、解答题</a:t>
            </a:r>
          </a:p>
        </p:txBody>
      </p:sp>
      <p:sp>
        <p:nvSpPr>
          <p:cNvPr id="10797" name="yt_shape_10797"/>
          <p:cNvSpPr txBox="1"/>
          <p:nvPr/>
        </p:nvSpPr>
        <p:spPr>
          <a:xfrm>
            <a:off x="540119" y="23405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中，二次函数图象的顶点坐标为（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），该图象与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pic>
        <p:nvPicPr>
          <p:cNvPr id="10798" name="yt_image_107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4066" y="3724509"/>
            <a:ext cx="183762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0" name="yt_shape_10800"/>
          <p:cNvSpPr txBox="1"/>
          <p:nvPr/>
        </p:nvSpPr>
        <p:spPr>
          <a:xfrm>
            <a:off x="540000" y="3429000"/>
            <a:ext cx="415498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）求该二次函数的表达式；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E445E5-D7F9-E56E-E79D-A1B2992A9DEC}"/>
              </a:ext>
            </a:extLst>
          </p:cNvPr>
          <p:cNvSpPr txBox="1"/>
          <p:nvPr/>
        </p:nvSpPr>
        <p:spPr>
          <a:xfrm>
            <a:off x="449989" y="3940280"/>
            <a:ext cx="9162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）由题意可设抛物线表达式为：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B6DF77-D5CD-EA97-09D3-461A2BCBF424}"/>
                  </a:ext>
                </a:extLst>
              </p:cNvPr>
              <p:cNvSpPr txBox="1"/>
              <p:nvPr/>
            </p:nvSpPr>
            <p:spPr>
              <a:xfrm>
                <a:off x="449989" y="4415768"/>
                <a:ext cx="707301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B6DF77-D5CD-EA97-09D3-461A2BCBF4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5768"/>
                <a:ext cx="7073012" cy="767474"/>
              </a:xfrm>
              <a:prstGeom prst="rect">
                <a:avLst/>
              </a:prstGeom>
              <a:blipFill>
                <a:blip r:embed="rId3"/>
                <a:stretch>
                  <a:fillRect l="-1379" r="-146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CB8E8E-9958-2039-4FBC-F8B3E8989F5F}"/>
                  </a:ext>
                </a:extLst>
              </p:cNvPr>
              <p:cNvSpPr txBox="1"/>
              <p:nvPr/>
            </p:nvSpPr>
            <p:spPr>
              <a:xfrm>
                <a:off x="449989" y="5089630"/>
                <a:ext cx="56331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故该二次函数表达式为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CB8E8E-9958-2039-4FBC-F8B3E8989F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89630"/>
                <a:ext cx="5633148" cy="728612"/>
              </a:xfrm>
              <a:prstGeom prst="rect">
                <a:avLst/>
              </a:prstGeom>
              <a:blipFill>
                <a:blip r:embed="rId4"/>
                <a:stretch>
                  <a:fillRect l="-1732" r="-173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02" name="yt_shape_10802"/>
              <p:cNvSpPr txBox="1"/>
              <p:nvPr/>
            </p:nvSpPr>
            <p:spPr>
              <a:xfrm>
                <a:off x="540000" y="1268760"/>
                <a:ext cx="9069791" cy="22819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）由题意可设抛物线表达式为：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故该二次函数表达式为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802" name="yt_shape_108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760"/>
                <a:ext cx="9069791" cy="2281907"/>
              </a:xfrm>
              <a:prstGeom prst="rect">
                <a:avLst/>
              </a:prstGeom>
              <a:blipFill>
                <a:blip r:embed="rId2"/>
                <a:stretch>
                  <a:fillRect l="-2085" t="-2139" r="-1143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804">
                <a:extLst>
                  <a:ext uri="{FF2B5EF4-FFF2-40B4-BE49-F238E27FC236}">
                    <a16:creationId xmlns:a16="http://schemas.microsoft.com/office/drawing/2014/main" id="{D92DE329-03AC-6F32-B4B0-53A1E4983CE8}"/>
                  </a:ext>
                </a:extLst>
              </p:cNvPr>
              <p:cNvSpPr txBox="1"/>
              <p:nvPr/>
            </p:nvSpPr>
            <p:spPr>
              <a:xfrm>
                <a:off x="540000" y="1814665"/>
                <a:ext cx="7003520" cy="38368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）知该二次函数的对称轴为直线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关于直线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对称，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0804">
                <a:extLst>
                  <a:ext uri="{FF2B5EF4-FFF2-40B4-BE49-F238E27FC236}">
                    <a16:creationId xmlns:a16="http://schemas.microsoft.com/office/drawing/2014/main" id="{D92DE329-03AC-6F32-B4B0-53A1E4983C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4665"/>
                <a:ext cx="7003520" cy="3836884"/>
              </a:xfrm>
              <a:prstGeom prst="rect">
                <a:avLst/>
              </a:prstGeom>
              <a:blipFill>
                <a:blip r:embed="rId3"/>
                <a:stretch>
                  <a:fillRect l="-2700" r="-1742" b="-1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02292B-3A66-88FC-22E7-6CEEA23BB6E5}"/>
                  </a:ext>
                </a:extLst>
              </p:cNvPr>
              <p:cNvSpPr txBox="1"/>
              <p:nvPr/>
            </p:nvSpPr>
            <p:spPr>
              <a:xfrm>
                <a:off x="449989" y="1767859"/>
                <a:ext cx="53045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02292B-3A66-88FC-22E7-6CEEA23BB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67859"/>
                <a:ext cx="5304536" cy="767474"/>
              </a:xfrm>
              <a:prstGeom prst="rect">
                <a:avLst/>
              </a:prstGeom>
              <a:blipFill>
                <a:blip r:embed="rId4"/>
                <a:stretch>
                  <a:fillRect l="-1839" r="-18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C3599E-258B-09F0-8903-2093174959FC}"/>
                  </a:ext>
                </a:extLst>
              </p:cNvPr>
              <p:cNvSpPr txBox="1"/>
              <p:nvPr/>
            </p:nvSpPr>
            <p:spPr>
              <a:xfrm>
                <a:off x="449989" y="2441721"/>
                <a:ext cx="7115873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）知该二次函数的对称轴为直线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2C3599E-258B-09F0-8903-2093174959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41721"/>
                <a:ext cx="7115873" cy="765760"/>
              </a:xfrm>
              <a:prstGeom prst="rect">
                <a:avLst/>
              </a:prstGeom>
              <a:blipFill>
                <a:blip r:embed="rId5"/>
                <a:stretch>
                  <a:fillRect l="-1371" r="-1371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CCAB408-346A-63DD-BA91-B01DEE2351FE}"/>
              </a:ext>
            </a:extLst>
          </p:cNvPr>
          <p:cNvSpPr txBox="1"/>
          <p:nvPr/>
        </p:nvSpPr>
        <p:spPr>
          <a:xfrm>
            <a:off x="449989" y="3113869"/>
            <a:ext cx="6206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关于直线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27AAA17-A17F-3640-849C-360528180724}"/>
              </a:ext>
            </a:extLst>
          </p:cNvPr>
          <p:cNvSpPr txBox="1"/>
          <p:nvPr/>
        </p:nvSpPr>
        <p:spPr>
          <a:xfrm>
            <a:off x="449989" y="3589358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934E284-94B8-E249-33B0-37487D4E5903}"/>
                  </a:ext>
                </a:extLst>
              </p:cNvPr>
              <p:cNvSpPr txBox="1"/>
              <p:nvPr/>
            </p:nvSpPr>
            <p:spPr>
              <a:xfrm>
                <a:off x="449989" y="4064845"/>
                <a:ext cx="3555047" cy="9614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934E284-94B8-E249-33B0-37487D4E59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64845"/>
                <a:ext cx="3555047" cy="961403"/>
              </a:xfrm>
              <a:prstGeom prst="rect">
                <a:avLst/>
              </a:prstGeom>
              <a:blipFill>
                <a:blip r:embed="rId6"/>
                <a:stretch>
                  <a:fillRect l="-2744" r="-2744" b="-2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E436572-328E-2002-1CA6-BC4A08999E5E}"/>
                  </a:ext>
                </a:extLst>
              </p:cNvPr>
              <p:cNvSpPr txBox="1"/>
              <p:nvPr/>
            </p:nvSpPr>
            <p:spPr>
              <a:xfrm>
                <a:off x="449989" y="4932636"/>
                <a:ext cx="22454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E436572-328E-2002-1CA6-BC4A08999E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2636"/>
                <a:ext cx="2245424" cy="728612"/>
              </a:xfrm>
              <a:prstGeom prst="rect">
                <a:avLst/>
              </a:prstGeom>
              <a:blipFill>
                <a:blip r:embed="rId7"/>
                <a:stretch>
                  <a:fillRect l="-4348" r="-462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0798">
            <a:extLst>
              <a:ext uri="{FF2B5EF4-FFF2-40B4-BE49-F238E27FC236}">
                <a16:creationId xmlns:a16="http://schemas.microsoft.com/office/drawing/2014/main" id="{BB074D94-3D16-AF95-7953-E40D4E78381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54066" y="3724509"/>
            <a:ext cx="183762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6" name="yt_shape_10806"/>
          <p:cNvSpPr txBox="1"/>
          <p:nvPr/>
        </p:nvSpPr>
        <p:spPr>
          <a:xfrm>
            <a:off x="540119" y="90872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（商丘实验中学月考）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某农场计划建造一个矩形养殖场，为充分利用现有资源，该矩形养殖场一面靠墙（墙的长度为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），另外三面用栅栏围成，中间再用栅栏把它分成两个面积为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的矩形，已知栅栏的总长度为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，设较小矩形的宽为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（如图）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07" name="yt_image_1080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2730358"/>
            <a:ext cx="1846828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9" name="yt_shape_10809"/>
          <p:cNvSpPr txBox="1"/>
          <p:nvPr/>
        </p:nvSpPr>
        <p:spPr>
          <a:xfrm>
            <a:off x="540000" y="2920362"/>
            <a:ext cx="709489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）若矩形养殖场的总面积为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DCA1ED-6112-F764-17A9-1888C606103C}"/>
                  </a:ext>
                </a:extLst>
              </p:cNvPr>
              <p:cNvSpPr txBox="1"/>
              <p:nvPr/>
            </p:nvSpPr>
            <p:spPr>
              <a:xfrm>
                <a:off x="449989" y="3430531"/>
                <a:ext cx="93757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）由题意知较大矩形的宽为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DDCA1ED-6112-F764-17A9-1888C60610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531"/>
                <a:ext cx="9375711" cy="768490"/>
              </a:xfrm>
              <a:prstGeom prst="rect">
                <a:avLst/>
              </a:prstGeom>
              <a:blipFill>
                <a:blip r:embed="rId3"/>
                <a:stretch>
                  <a:fillRect l="-1040" r="-78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85B1055-5D47-15A1-B379-2152C45D6F48}"/>
              </a:ext>
            </a:extLst>
          </p:cNvPr>
          <p:cNvSpPr txBox="1"/>
          <p:nvPr/>
        </p:nvSpPr>
        <p:spPr>
          <a:xfrm>
            <a:off x="449989" y="4105409"/>
            <a:ext cx="634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522495-E6D4-C1DA-B9FE-3142E2E9F67C}"/>
              </a:ext>
            </a:extLst>
          </p:cNvPr>
          <p:cNvSpPr txBox="1"/>
          <p:nvPr/>
        </p:nvSpPr>
        <p:spPr>
          <a:xfrm>
            <a:off x="449989" y="4580897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经检验，当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D39636-6FB2-3395-E200-C7E4FAFF9237}"/>
              </a:ext>
            </a:extLst>
          </p:cNvPr>
          <p:cNvSpPr txBox="1"/>
          <p:nvPr/>
        </p:nvSpPr>
        <p:spPr>
          <a:xfrm>
            <a:off x="449989" y="5056385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，不符合题意，舍去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4668B2-F320-E939-5559-A88F722B082B}"/>
              </a:ext>
            </a:extLst>
          </p:cNvPr>
          <p:cNvSpPr txBox="1"/>
          <p:nvPr/>
        </p:nvSpPr>
        <p:spPr>
          <a:xfrm>
            <a:off x="449989" y="5531873"/>
            <a:ext cx="1153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5F881A-2FEE-D9B8-167F-3BE9F11DF889}"/>
              </a:ext>
            </a:extLst>
          </p:cNvPr>
          <p:cNvSpPr txBox="1"/>
          <p:nvPr/>
        </p:nvSpPr>
        <p:spPr>
          <a:xfrm>
            <a:off x="449989" y="6007361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答：此时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1" name="yt_shape_10811"/>
              <p:cNvSpPr txBox="1"/>
              <p:nvPr/>
            </p:nvSpPr>
            <p:spPr>
              <a:xfrm>
                <a:off x="540000" y="1853679"/>
                <a:ext cx="9285427" cy="35106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为多少时，矩形养殖场的总面积最大？最大值为多少？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）由题意知较大矩形的宽为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经检验，当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，不符合题意，舍去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答：此时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11" name="yt_shape_10811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3679"/>
                <a:ext cx="9285427" cy="3510641"/>
              </a:xfrm>
              <a:prstGeom prst="rect">
                <a:avLst/>
              </a:prstGeom>
              <a:blipFill>
                <a:blip r:embed="rId2"/>
                <a:stretch>
                  <a:fillRect l="-2035" t="-1389" r="-788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814">
                <a:extLst>
                  <a:ext uri="{FF2B5EF4-FFF2-40B4-BE49-F238E27FC236}">
                    <a16:creationId xmlns:a16="http://schemas.microsoft.com/office/drawing/2014/main" id="{29E53918-4AFF-2C18-E7C1-E187D7798CC7}"/>
                  </a:ext>
                </a:extLst>
              </p:cNvPr>
              <p:cNvSpPr txBox="1"/>
              <p:nvPr/>
            </p:nvSpPr>
            <p:spPr>
              <a:xfrm>
                <a:off x="540000" y="2403122"/>
                <a:ext cx="9779216" cy="3097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）设矩形养殖场的总面积是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墙的长度为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根据题意得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取最大值，最大值为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答：当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时，矩形养殖场的总面积最大，最大值为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0814">
                <a:extLst>
                  <a:ext uri="{FF2B5EF4-FFF2-40B4-BE49-F238E27FC236}">
                    <a16:creationId xmlns:a16="http://schemas.microsoft.com/office/drawing/2014/main" id="{29E53918-4AFF-2C18-E7C1-E187D7798C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3122"/>
                <a:ext cx="9779216" cy="3097258"/>
              </a:xfrm>
              <a:prstGeom prst="rect">
                <a:avLst/>
              </a:prstGeom>
              <a:blipFill>
                <a:blip r:embed="rId3"/>
                <a:stretch>
                  <a:fillRect l="-1933" t="-1575" r="-873" b="-2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2A9FC14-8304-ACF3-2AD4-E5972BA635C3}"/>
              </a:ext>
            </a:extLst>
          </p:cNvPr>
          <p:cNvSpPr txBox="1"/>
          <p:nvPr/>
        </p:nvSpPr>
        <p:spPr>
          <a:xfrm>
            <a:off x="449989" y="2356316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）设矩形养殖场的总面积是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554DB42-35A2-48AF-A158-BBF83335CE01}"/>
                  </a:ext>
                </a:extLst>
              </p:cNvPr>
              <p:cNvSpPr txBox="1"/>
              <p:nvPr/>
            </p:nvSpPr>
            <p:spPr>
              <a:xfrm>
                <a:off x="449989" y="2831804"/>
                <a:ext cx="43901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墙的长度为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554DB42-35A2-48AF-A158-BBF83335CE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31804"/>
                <a:ext cx="4390136" cy="768490"/>
              </a:xfrm>
              <a:prstGeom prst="rect">
                <a:avLst/>
              </a:prstGeom>
              <a:blipFill>
                <a:blip r:embed="rId4"/>
                <a:stretch>
                  <a:fillRect l="-2222" r="-19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25E1D43-9F7B-A845-96A9-3D36CAD9F655}"/>
              </a:ext>
            </a:extLst>
          </p:cNvPr>
          <p:cNvSpPr txBox="1"/>
          <p:nvPr/>
        </p:nvSpPr>
        <p:spPr>
          <a:xfrm>
            <a:off x="449989" y="3506682"/>
            <a:ext cx="9176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根据题意得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FD265CA-6984-52B9-F069-6C16E9682F76}"/>
                  </a:ext>
                </a:extLst>
              </p:cNvPr>
              <p:cNvSpPr txBox="1"/>
              <p:nvPr/>
            </p:nvSpPr>
            <p:spPr>
              <a:xfrm>
                <a:off x="449989" y="3982170"/>
                <a:ext cx="9864725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取最大值，最大值为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FD265CA-6984-52B9-F069-6C16E9682F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82170"/>
                <a:ext cx="9864725" cy="899110"/>
              </a:xfrm>
              <a:prstGeom prst="rect">
                <a:avLst/>
              </a:prstGeom>
              <a:blipFill>
                <a:blip r:embed="rId5"/>
                <a:stretch>
                  <a:fillRect l="-989" r="-927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134CCF5-6A44-D2ED-D45B-65DD2F8D9ABF}"/>
                  </a:ext>
                </a:extLst>
              </p:cNvPr>
              <p:cNvSpPr txBox="1"/>
              <p:nvPr/>
            </p:nvSpPr>
            <p:spPr>
              <a:xfrm>
                <a:off x="449989" y="4787668"/>
                <a:ext cx="8077898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答：当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时，矩形养殖场的总面积最大，最大值为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134CCF5-6A44-D2ED-D45B-65DD2F8D9A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7668"/>
                <a:ext cx="8077898" cy="729564"/>
              </a:xfrm>
              <a:prstGeom prst="rect">
                <a:avLst/>
              </a:prstGeom>
              <a:blipFill>
                <a:blip r:embed="rId6"/>
                <a:stretch>
                  <a:fillRect l="-1208" r="-105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2385</Words>
  <Application>Microsoft Office PowerPoint</Application>
  <PresentationFormat>宽屏</PresentationFormat>
  <Paragraphs>122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2023-10-21T10:33:17Z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