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4" r:id="rId4"/>
    <p:sldId id="366" r:id="rId5"/>
    <p:sldId id="367" r:id="rId6"/>
    <p:sldId id="368" r:id="rId7"/>
    <p:sldId id="369" r:id="rId8"/>
    <p:sldId id="370" r:id="rId9"/>
    <p:sldId id="377" r:id="rId10"/>
    <p:sldId id="372" r:id="rId11"/>
    <p:sldId id="373" r:id="rId12"/>
    <p:sldId id="374" r:id="rId13"/>
    <p:sldId id="256" r:id="rId14"/>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76" d="100"/>
          <a:sy n="76" d="100"/>
        </p:scale>
        <p:origin x="102" y="6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bin"/><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1.bin"/><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bin"/><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bin"/><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5.bin"/><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3920" name="yt_image_13920" title="H_50.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2085688"/>
            <a:ext cx="4095468" cy="646938"/>
          </a:xfrm>
          <a:prstGeom prst="rect">
            <a:avLst/>
          </a:prstGeom>
          <a:noFill/>
          <a:extLst>
            <a:ext uri="{909E8E84-426E-40DD-AFC4-6F175D3DCCD1}">
              <a14:hiddenFill xmlns:a14="http://schemas.microsoft.com/office/drawing/2010/main">
                <a:solidFill>
                  <a:srgbClr val="FFFFFF"/>
                </a:solidFill>
              </a14:hiddenFill>
            </a:ext>
          </a:extLst>
        </p:spPr>
      </p:pic>
      <p:sp>
        <p:nvSpPr>
          <p:cNvPr id="13922" name="yt_shape_13922"/>
          <p:cNvSpPr txBox="1"/>
          <p:nvPr/>
        </p:nvSpPr>
        <p:spPr>
          <a:xfrm>
            <a:off x="540119" y="2783271"/>
            <a:ext cx="11111999" cy="2349041"/>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简洁的统计表和形象的统计图可以在决策过程中帮助我们得到很多有用的信息，比如最大值和最小值是什么，发展变化的趋势和快慢程度如何，等等</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不过，若形象的统计图画得不规范也会给人留下不真实的印象，从而得出错误的结论，因此观察时，一定要认真细致，注意纵轴的取值是否从</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零</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开始，两个统计图中纵轴单位长度的选取</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是否一致</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83D5E05E-2E69-909E-7E98-0FA48BC01A68}"/>
              </a:ext>
            </a:extLst>
          </p:cNvPr>
          <p:cNvSpPr txBox="1"/>
          <p:nvPr/>
        </p:nvSpPr>
        <p:spPr>
          <a:xfrm>
            <a:off x="6850907" y="4162929"/>
            <a:ext cx="484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零</a:t>
            </a:r>
            <a:endParaRPr lang="zh-CN" altLang="en-US">
              <a:solidFill>
                <a:srgbClr val="FF0000"/>
              </a:solidFill>
            </a:endParaRPr>
          </a:p>
        </p:txBody>
      </p:sp>
      <p:sp>
        <p:nvSpPr>
          <p:cNvPr id="3" name="文本框 2">
            <a:extLst>
              <a:ext uri="{FF2B5EF4-FFF2-40B4-BE49-F238E27FC236}">
                <a16:creationId xmlns:a16="http://schemas.microsoft.com/office/drawing/2014/main" id="{3221FC8B-6180-0911-CACC-4991E237D4D1}"/>
              </a:ext>
            </a:extLst>
          </p:cNvPr>
          <p:cNvSpPr txBox="1"/>
          <p:nvPr/>
        </p:nvSpPr>
        <p:spPr>
          <a:xfrm>
            <a:off x="2278908" y="4638417"/>
            <a:ext cx="1399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是否一致</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70" name="yt_shape_13970"/>
          <p:cNvSpPr txBox="1"/>
          <p:nvPr/>
        </p:nvSpPr>
        <p:spPr>
          <a:xfrm>
            <a:off x="540119" y="908720"/>
            <a:ext cx="11111999" cy="1107996"/>
          </a:xfrm>
          <a:prstGeom prst="rect">
            <a:avLst/>
          </a:prstGeom>
        </p:spPr>
        <p:txBody>
          <a:bodyPr vert="horz" wrap="square" lIns="0" tIns="0" rIns="0" bIns="0" rtlCol="0">
            <a:spAutoFit/>
          </a:bodyPr>
          <a:lstStyle/>
          <a:p>
            <a:pPr algn="l" eaLnBrk="1" latinLnBrk="0" hangingPunct="0"/>
            <a:r>
              <a:rPr lang="en-US" altLang="zh-CN" sz="2400" b="0" i="0" u="none" dirty="0">
                <a:solidFill>
                  <a:srgbClr val="000000"/>
                </a:solidFill>
                <a:effectLst/>
                <a:latin typeface="Times New Roman" pitchFamily="24"/>
                <a:ea typeface="Times New Roman" pitchFamily="24"/>
                <a:cs typeface="宋体" pitchFamily="24"/>
              </a:rPr>
              <a:t>9.</a:t>
            </a:r>
            <a:r>
              <a:rPr lang="zh-CN" altLang="zh-CN" sz="2400" b="0" i="0" u="none" dirty="0">
                <a:solidFill>
                  <a:srgbClr val="000000"/>
                </a:solidFill>
                <a:effectLst/>
                <a:latin typeface="白正" pitchFamily="24"/>
                <a:ea typeface="宋体" pitchFamily="24"/>
                <a:cs typeface="宋体" pitchFamily="24"/>
              </a:rPr>
              <a:t>李华是摄影爱好者，他每年都要对自己的摄影作品进行整理，到</a:t>
            </a:r>
            <a:r>
              <a:rPr lang="en-US" altLang="zh-CN" sz="2400" b="0" i="0" u="none" dirty="0">
                <a:solidFill>
                  <a:srgbClr val="000000"/>
                </a:solidFill>
                <a:effectLst/>
                <a:latin typeface="Times New Roman" pitchFamily="24"/>
                <a:ea typeface="Times New Roman" pitchFamily="24"/>
                <a:cs typeface="宋体" pitchFamily="24"/>
              </a:rPr>
              <a:t>2022</a:t>
            </a:r>
            <a:r>
              <a:rPr lang="zh-CN" altLang="zh-CN" sz="2400" b="0" i="0" u="none" dirty="0">
                <a:solidFill>
                  <a:srgbClr val="000000"/>
                </a:solidFill>
                <a:effectLst/>
                <a:latin typeface="白正" pitchFamily="24"/>
                <a:ea typeface="宋体" pitchFamily="24"/>
                <a:cs typeface="宋体" pitchFamily="24"/>
              </a:rPr>
              <a:t>年年底时，他的摄影作品达到了</a:t>
            </a:r>
            <a:r>
              <a:rPr lang="en-US" altLang="zh-CN" sz="2400" b="0" i="0" u="none" dirty="0">
                <a:solidFill>
                  <a:srgbClr val="000000"/>
                </a:solidFill>
                <a:effectLst/>
                <a:latin typeface="Times New Roman" pitchFamily="24"/>
                <a:ea typeface="Times New Roman" pitchFamily="24"/>
                <a:cs typeface="宋体" pitchFamily="24"/>
              </a:rPr>
              <a:t>100</a:t>
            </a:r>
            <a:r>
              <a:rPr lang="zh-CN" altLang="zh-CN" sz="2400" b="0" i="0" u="none" dirty="0">
                <a:solidFill>
                  <a:srgbClr val="000000"/>
                </a:solidFill>
                <a:effectLst/>
                <a:latin typeface="白正" pitchFamily="24"/>
                <a:ea typeface="宋体" pitchFamily="24"/>
                <a:cs typeface="宋体" pitchFamily="24"/>
              </a:rPr>
              <a:t>幅；到</a:t>
            </a:r>
            <a:r>
              <a:rPr lang="en-US" altLang="zh-CN" sz="2400" b="0" i="0" u="none" dirty="0">
                <a:solidFill>
                  <a:srgbClr val="000000"/>
                </a:solidFill>
                <a:effectLst/>
                <a:latin typeface="Times New Roman" pitchFamily="24"/>
                <a:ea typeface="Times New Roman" pitchFamily="24"/>
                <a:cs typeface="宋体" pitchFamily="24"/>
              </a:rPr>
              <a:t>2023</a:t>
            </a:r>
            <a:r>
              <a:rPr lang="zh-CN" altLang="zh-CN" sz="2400" b="0" i="0" u="none" dirty="0">
                <a:solidFill>
                  <a:srgbClr val="000000"/>
                </a:solidFill>
                <a:effectLst/>
                <a:latin typeface="白正" pitchFamily="24"/>
                <a:ea typeface="宋体" pitchFamily="24"/>
                <a:cs typeface="宋体" pitchFamily="24"/>
              </a:rPr>
              <a:t>年年底时他发现摄影作品达到了</a:t>
            </a:r>
            <a:r>
              <a:rPr lang="en-US" altLang="zh-CN" sz="2400" b="0" i="0" u="none" dirty="0">
                <a:solidFill>
                  <a:srgbClr val="000000"/>
                </a:solidFill>
                <a:effectLst/>
                <a:latin typeface="Times New Roman" pitchFamily="24"/>
                <a:ea typeface="Times New Roman" pitchFamily="24"/>
                <a:cs typeface="宋体" pitchFamily="24"/>
              </a:rPr>
              <a:t>200</a:t>
            </a:r>
            <a:r>
              <a:rPr lang="zh-CN" altLang="zh-CN" sz="2400" b="0" i="0" u="none" dirty="0">
                <a:solidFill>
                  <a:srgbClr val="000000"/>
                </a:solidFill>
                <a:effectLst/>
                <a:latin typeface="白正" pitchFamily="24"/>
                <a:ea typeface="宋体" pitchFamily="24"/>
                <a:cs typeface="宋体" pitchFamily="24"/>
              </a:rPr>
              <a:t>幅</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他用如图来表示他的摄影成果</a:t>
            </a:r>
            <a:r>
              <a:rPr lang="en-US" altLang="zh-CN" sz="2400" b="0" i="0" u="none" dirty="0">
                <a:solidFill>
                  <a:srgbClr val="000000"/>
                </a:solidFill>
                <a:effectLst/>
                <a:latin typeface="Times New Roman" pitchFamily="24"/>
                <a:ea typeface="Times New Roman" pitchFamily="24"/>
                <a:cs typeface="宋体" pitchFamily="24"/>
              </a:rPr>
              <a:t>.</a:t>
            </a:r>
          </a:p>
        </p:txBody>
      </p:sp>
      <p:pic>
        <p:nvPicPr>
          <p:cNvPr id="13971" name="yt_image_1397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2775773" y="2247788"/>
            <a:ext cx="2723145" cy="1865168"/>
          </a:xfrm>
          <a:prstGeom prst="rect">
            <a:avLst/>
          </a:prstGeom>
          <a:noFill/>
          <a:extLst>
            <a:ext uri="{909E8E84-426E-40DD-AFC4-6F175D3DCCD1}">
              <a14:hiddenFill xmlns:a14="http://schemas.microsoft.com/office/drawing/2010/main">
                <a:solidFill>
                  <a:srgbClr val="FFFFFF"/>
                </a:solidFill>
              </a14:hiddenFill>
            </a:ext>
          </a:extLst>
        </p:spPr>
      </p:pic>
      <p:sp>
        <p:nvSpPr>
          <p:cNvPr id="13973" name="yt_shape_13973"/>
          <p:cNvSpPr txBox="1"/>
          <p:nvPr/>
        </p:nvSpPr>
        <p:spPr>
          <a:xfrm>
            <a:off x="540119" y="4180805"/>
            <a:ext cx="10758076"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根据如图，你认为李华这样的描述对吗？如果你认为不合适，请你帮李华画一幅恰当的统计图</a:t>
            </a:r>
            <a:r>
              <a:rPr lang="en-US" altLang="zh-CN" sz="2400" b="0" i="0" u="none" dirty="0">
                <a:solidFill>
                  <a:srgbClr val="000000"/>
                </a:solidFill>
                <a:effectLst/>
                <a:latin typeface="Times New Roman" pitchFamily="24"/>
                <a:ea typeface="Times New Roman" pitchFamily="24"/>
                <a:cs typeface="宋体" pitchFamily="24"/>
              </a:rPr>
              <a:t>.</a:t>
            </a:r>
          </a:p>
        </p:txBody>
      </p:sp>
      <p:pic>
        <p:nvPicPr>
          <p:cNvPr id="2" name="yt_image_13975">
            <a:extLst>
              <a:ext uri="{FF2B5EF4-FFF2-40B4-BE49-F238E27FC236}">
                <a16:creationId xmlns:a16="http://schemas.microsoft.com/office/drawing/2014/main" id="{071F1C96-D85C-4A42-D3CC-23F370B43A44}"/>
              </a:ex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7386474" y="2259500"/>
            <a:ext cx="2514245" cy="1865168"/>
          </a:xfrm>
          <a:prstGeom prst="rect">
            <a:avLst/>
          </a:prstGeom>
          <a:noFill/>
          <a:extLst>
            <a:ext uri="{909E8E84-426E-40DD-AFC4-6F175D3DCCD1}">
              <a14:hiddenFill xmlns:a14="http://schemas.microsoft.com/office/drawing/2010/main">
                <a:solidFill>
                  <a:srgbClr val="FFFFFF"/>
                </a:solidFill>
              </a14:hiddenFill>
            </a:ext>
          </a:extLst>
        </p:spPr>
      </p:pic>
      <p:sp>
        <p:nvSpPr>
          <p:cNvPr id="3" name="yt_shape_13974">
            <a:extLst>
              <a:ext uri="{FF2B5EF4-FFF2-40B4-BE49-F238E27FC236}">
                <a16:creationId xmlns:a16="http://schemas.microsoft.com/office/drawing/2014/main" id="{B13AB3C5-671F-2FF6-3D8F-D85914C56529}"/>
              </a:ext>
            </a:extLst>
          </p:cNvPr>
          <p:cNvSpPr txBox="1"/>
          <p:nvPr/>
        </p:nvSpPr>
        <p:spPr>
          <a:xfrm>
            <a:off x="540119" y="5247207"/>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解：从高度看，图中第二个正方体的棱长是第一个正方体的棱长的</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倍，但从体积看，却是</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0" u="none" baseline="30000">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白正" pitchFamily="24"/>
                <a:ea typeface="黑体" pitchFamily="24"/>
                <a:cs typeface="宋体" pitchFamily="24"/>
              </a:rPr>
              <a:t>倍，这样就容易让人产生一种错觉，认为</a:t>
            </a:r>
            <a:r>
              <a:rPr lang="en-US" altLang="zh-CN" sz="2400" b="0" i="0" u="none">
                <a:solidFill>
                  <a:srgbClr val="FF0000">
                    <a:alpha val="0"/>
                  </a:srgbClr>
                </a:solidFill>
                <a:effectLst/>
                <a:latin typeface="Times New Roman" pitchFamily="24"/>
                <a:ea typeface="Times New Roman" pitchFamily="24"/>
                <a:cs typeface="宋体" pitchFamily="24"/>
              </a:rPr>
              <a:t>2023</a:t>
            </a:r>
            <a:r>
              <a:rPr lang="zh-CN" altLang="zh-CN" sz="2400" b="0" i="0" u="none">
                <a:solidFill>
                  <a:srgbClr val="FF0000">
                    <a:alpha val="0"/>
                  </a:srgbClr>
                </a:solidFill>
                <a:effectLst/>
                <a:latin typeface="白正" pitchFamily="24"/>
                <a:ea typeface="黑体" pitchFamily="24"/>
                <a:cs typeface="宋体" pitchFamily="24"/>
              </a:rPr>
              <a:t>年李华的摄影作品比</a:t>
            </a:r>
            <a:r>
              <a:rPr lang="en-US" altLang="zh-CN" sz="2400" b="0" i="0" u="none">
                <a:solidFill>
                  <a:srgbClr val="FF0000">
                    <a:alpha val="0"/>
                  </a:srgbClr>
                </a:solidFill>
                <a:effectLst/>
                <a:latin typeface="Times New Roman" pitchFamily="24"/>
                <a:ea typeface="Times New Roman" pitchFamily="24"/>
                <a:cs typeface="宋体" pitchFamily="24"/>
              </a:rPr>
              <a:t>2022</a:t>
            </a:r>
            <a:r>
              <a:rPr lang="zh-CN" altLang="zh-CN" sz="2400" b="0" i="0" u="none">
                <a:solidFill>
                  <a:srgbClr val="FF0000">
                    <a:alpha val="0"/>
                  </a:srgbClr>
                </a:solidFill>
                <a:effectLst/>
                <a:latin typeface="白正" pitchFamily="24"/>
                <a:ea typeface="黑体" pitchFamily="24"/>
                <a:cs typeface="宋体" pitchFamily="24"/>
              </a:rPr>
              <a:t>年多得多（误以为是</a:t>
            </a:r>
            <a:r>
              <a:rPr lang="en-US" altLang="zh-CN" sz="2400" b="0" i="0" u="none">
                <a:solidFill>
                  <a:srgbClr val="FF0000">
                    <a:alpha val="0"/>
                  </a:srgbClr>
                </a:solidFill>
                <a:effectLst/>
                <a:latin typeface="Times New Roman" pitchFamily="24"/>
                <a:ea typeface="Times New Roman" pitchFamily="24"/>
                <a:cs typeface="宋体" pitchFamily="24"/>
              </a:rPr>
              <a:t>8</a:t>
            </a:r>
            <a:r>
              <a:rPr lang="zh-CN" altLang="zh-CN" sz="2400" b="0" i="0" u="none">
                <a:solidFill>
                  <a:srgbClr val="FF0000">
                    <a:alpha val="0"/>
                  </a:srgbClr>
                </a:solidFill>
                <a:effectLst/>
                <a:latin typeface="白正" pitchFamily="24"/>
                <a:ea typeface="黑体" pitchFamily="24"/>
                <a:cs typeface="宋体" pitchFamily="24"/>
              </a:rPr>
              <a:t>倍），故这样的描述不合适</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可采用如图条形统计图来描述</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4" name="文本框 3">
            <a:extLst>
              <a:ext uri="{FF2B5EF4-FFF2-40B4-BE49-F238E27FC236}">
                <a16:creationId xmlns:a16="http://schemas.microsoft.com/office/drawing/2014/main" id="{C0C89A65-5A54-EE6E-D5E9-6C85FA7CE2D1}"/>
              </a:ext>
            </a:extLst>
          </p:cNvPr>
          <p:cNvSpPr txBox="1"/>
          <p:nvPr/>
        </p:nvSpPr>
        <p:spPr>
          <a:xfrm>
            <a:off x="450108" y="5200401"/>
            <a:ext cx="110004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解：从高度看，图中第二个正方体的棱长是第一个正方体的棱长的</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倍，但从体积</a:t>
            </a:r>
            <a:endParaRPr lang="zh-CN" altLang="en-US" dirty="0">
              <a:solidFill>
                <a:srgbClr val="FF0000"/>
              </a:solidFill>
            </a:endParaRPr>
          </a:p>
        </p:txBody>
      </p:sp>
      <p:sp>
        <p:nvSpPr>
          <p:cNvPr id="5" name="文本框 4">
            <a:extLst>
              <a:ext uri="{FF2B5EF4-FFF2-40B4-BE49-F238E27FC236}">
                <a16:creationId xmlns:a16="http://schemas.microsoft.com/office/drawing/2014/main" id="{D6E9FE6B-6F6B-291A-2CB4-EA6F268A4A73}"/>
              </a:ext>
            </a:extLst>
          </p:cNvPr>
          <p:cNvSpPr txBox="1"/>
          <p:nvPr/>
        </p:nvSpPr>
        <p:spPr>
          <a:xfrm>
            <a:off x="450108" y="5675889"/>
            <a:ext cx="111020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看，却是</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倍，这样就容易让人产生一种错觉，认为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2023</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年李华的摄影作品比</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2022</a:t>
            </a:r>
            <a:endParaRPr lang="zh-CN" altLang="en-US" dirty="0">
              <a:solidFill>
                <a:srgbClr val="FF0000"/>
              </a:solidFill>
            </a:endParaRPr>
          </a:p>
        </p:txBody>
      </p:sp>
      <p:sp>
        <p:nvSpPr>
          <p:cNvPr id="6" name="文本框 5">
            <a:extLst>
              <a:ext uri="{FF2B5EF4-FFF2-40B4-BE49-F238E27FC236}">
                <a16:creationId xmlns:a16="http://schemas.microsoft.com/office/drawing/2014/main" id="{AA3B5C5D-F69C-8F9C-FCE3-691A3CD2ECF0}"/>
              </a:ext>
            </a:extLst>
          </p:cNvPr>
          <p:cNvSpPr txBox="1"/>
          <p:nvPr/>
        </p:nvSpPr>
        <p:spPr>
          <a:xfrm>
            <a:off x="450108" y="6151377"/>
            <a:ext cx="108480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年多得多（误以为是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倍），故这样的描述不合适</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可采用如图条形统计图来描述</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blinds(horizontal)">
                                      <p:cBhvr>
                                        <p:cTn id="10" dur="500"/>
                                        <p:tgtEl>
                                          <p:spTgt spid="5">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blinds(horizontal)">
                                      <p:cBhvr>
                                        <p:cTn id="13" dur="5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79" name="yt_shape_13979"/>
          <p:cNvSpPr txBox="1"/>
          <p:nvPr/>
        </p:nvSpPr>
        <p:spPr>
          <a:xfrm>
            <a:off x="540000" y="900000"/>
            <a:ext cx="4125681"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cs typeface="宋体" pitchFamily="32"/>
              </a:rPr>
              <a:t> </a:t>
            </a:r>
            <a:r>
              <a:rPr lang="en-US" altLang="zh-CN" sz="3250" b="0" i="0" u="none" spc="31434">
                <a:solidFill>
                  <a:srgbClr val="1EE3CF"/>
                </a:solidFill>
                <a:effectLst/>
                <a:latin typeface="白正" pitchFamily="32"/>
                <a:ea typeface="宋体" pitchFamily="32"/>
                <a:cs typeface="宋体" pitchFamily="32"/>
              </a:rPr>
              <a:t> </a:t>
            </a:r>
          </a:p>
        </p:txBody>
      </p:sp>
      <p:pic>
        <p:nvPicPr>
          <p:cNvPr id="13978" name="yt_image_1397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2760" cy="646938"/>
          </a:xfrm>
          <a:prstGeom prst="rect">
            <a:avLst/>
          </a:prstGeom>
          <a:noFill/>
          <a:extLst>
            <a:ext uri="{909E8E84-426E-40DD-AFC4-6F175D3DCCD1}">
              <a14:hiddenFill xmlns:a14="http://schemas.microsoft.com/office/drawing/2010/main">
                <a:solidFill>
                  <a:srgbClr val="FFFFFF"/>
                </a:solidFill>
              </a14:hiddenFill>
            </a:ext>
          </a:extLst>
        </p:spPr>
      </p:pic>
      <p:sp>
        <p:nvSpPr>
          <p:cNvPr id="13981" name="yt_shape_13981"/>
          <p:cNvSpPr txBox="1"/>
          <p:nvPr/>
        </p:nvSpPr>
        <p:spPr>
          <a:xfrm>
            <a:off x="540000" y="1546795"/>
            <a:ext cx="1102866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白正" pitchFamily="24"/>
                <a:ea typeface="楷体" pitchFamily="24"/>
                <a:cs typeface="宋体" pitchFamily="24"/>
              </a:rPr>
              <a:t>（核心素养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楷体" pitchFamily="24"/>
                <a:cs typeface="宋体" pitchFamily="24"/>
              </a:rPr>
              <a:t>数据观念）</a:t>
            </a:r>
            <a:r>
              <a:rPr lang="zh-CN" altLang="zh-CN" sz="2400" b="0" i="0" u="none">
                <a:solidFill>
                  <a:srgbClr val="000000"/>
                </a:solidFill>
                <a:effectLst/>
                <a:latin typeface="白正" pitchFamily="24"/>
                <a:ea typeface="宋体" pitchFamily="24"/>
                <a:cs typeface="宋体" pitchFamily="24"/>
              </a:rPr>
              <a:t>如图反映了华联商城甲、乙、丙三种商品去年的销售量</a:t>
            </a:r>
            <a:r>
              <a:rPr lang="en-US" altLang="zh-CN" sz="2400" b="0" i="0" u="none">
                <a:solidFill>
                  <a:srgbClr val="000000"/>
                </a:solidFill>
                <a:effectLst/>
                <a:latin typeface="Times New Roman" pitchFamily="24"/>
                <a:ea typeface="Times New Roman" pitchFamily="24"/>
                <a:cs typeface="宋体" pitchFamily="24"/>
              </a:rPr>
              <a:t>.</a:t>
            </a:r>
          </a:p>
        </p:txBody>
      </p:sp>
      <p:pic>
        <p:nvPicPr>
          <p:cNvPr id="13982" name="yt_image_1398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7800877" y="2130507"/>
            <a:ext cx="3767783" cy="2193521"/>
          </a:xfrm>
          <a:prstGeom prst="rect">
            <a:avLst/>
          </a:prstGeom>
          <a:noFill/>
          <a:extLst>
            <a:ext uri="{909E8E84-426E-40DD-AFC4-6F175D3DCCD1}">
              <a14:hiddenFill xmlns:a14="http://schemas.microsoft.com/office/drawing/2010/main">
                <a:solidFill>
                  <a:srgbClr val="FFFFFF"/>
                </a:solidFill>
              </a14:hiddenFill>
            </a:ext>
          </a:extLst>
        </p:spPr>
      </p:pic>
      <p:sp>
        <p:nvSpPr>
          <p:cNvPr id="13984" name="yt_shape_13984"/>
          <p:cNvSpPr txBox="1"/>
          <p:nvPr/>
        </p:nvSpPr>
        <p:spPr>
          <a:xfrm>
            <a:off x="540119" y="2132856"/>
            <a:ext cx="6996041"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）直观上看条形统计图，哪种商品销售量最多？哪种商品销售量最少？最多的是最少的几倍？</a:t>
            </a:r>
          </a:p>
        </p:txBody>
      </p:sp>
      <p:sp>
        <p:nvSpPr>
          <p:cNvPr id="13985" name="yt_shape_13985"/>
          <p:cNvSpPr txBox="1"/>
          <p:nvPr/>
        </p:nvSpPr>
        <p:spPr>
          <a:xfrm>
            <a:off x="540001" y="3099151"/>
            <a:ext cx="6685206"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）实际上，最多的是最少的几倍？图中所表现出来的直观情况与此相符吗？</a:t>
            </a:r>
          </a:p>
        </p:txBody>
      </p:sp>
      <p:sp>
        <p:nvSpPr>
          <p:cNvPr id="13986" name="yt_shape_13986"/>
          <p:cNvSpPr txBox="1"/>
          <p:nvPr/>
        </p:nvSpPr>
        <p:spPr>
          <a:xfrm>
            <a:off x="540119" y="5745555"/>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）从直观上看，丙种商品的销售量最多，甲种商品的销售量最少，最多的是最少的</a:t>
            </a:r>
            <a:r>
              <a:rPr lang="en-US" altLang="zh-CN" sz="2400" b="0" i="0" u="none">
                <a:solidFill>
                  <a:srgbClr val="FF0000">
                    <a:alpha val="0"/>
                  </a:srgbClr>
                </a:solidFill>
                <a:effectLst/>
                <a:latin typeface="Times New Roman" pitchFamily="24"/>
                <a:ea typeface="Times New Roman" pitchFamily="24"/>
                <a:cs typeface="宋体" pitchFamily="24"/>
              </a:rPr>
              <a:t>6</a:t>
            </a:r>
            <a:r>
              <a:rPr lang="zh-CN" altLang="zh-CN" sz="2400" b="0" i="0" u="none">
                <a:solidFill>
                  <a:srgbClr val="FF0000">
                    <a:alpha val="0"/>
                  </a:srgbClr>
                </a:solidFill>
                <a:effectLst/>
                <a:latin typeface="白正" pitchFamily="24"/>
                <a:ea typeface="黑体" pitchFamily="24"/>
                <a:cs typeface="宋体" pitchFamily="24"/>
              </a:rPr>
              <a:t>倍</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1E5C9A13-0AD9-9DD5-741F-DF504A9ADF27}"/>
              </a:ext>
            </a:extLst>
          </p:cNvPr>
          <p:cNvSpPr txBox="1"/>
          <p:nvPr/>
        </p:nvSpPr>
        <p:spPr>
          <a:xfrm>
            <a:off x="450108" y="4437112"/>
            <a:ext cx="110004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）从直观上看，丙种商品的销售量最多，甲种商品的销售量最少，最多的</a:t>
            </a:r>
            <a:endParaRPr lang="zh-CN" altLang="en-US">
              <a:solidFill>
                <a:srgbClr val="FF0000"/>
              </a:solidFill>
            </a:endParaRPr>
          </a:p>
        </p:txBody>
      </p:sp>
      <p:sp>
        <p:nvSpPr>
          <p:cNvPr id="3" name="文本框 2">
            <a:extLst>
              <a:ext uri="{FF2B5EF4-FFF2-40B4-BE49-F238E27FC236}">
                <a16:creationId xmlns:a16="http://schemas.microsoft.com/office/drawing/2014/main" id="{DE2DB33C-038C-E1D7-665F-757A1C54F9AB}"/>
              </a:ext>
            </a:extLst>
          </p:cNvPr>
          <p:cNvSpPr txBox="1"/>
          <p:nvPr/>
        </p:nvSpPr>
        <p:spPr>
          <a:xfrm>
            <a:off x="450108" y="4912600"/>
            <a:ext cx="1932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是最少的</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倍</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yt_shape_13987">
            <a:extLst>
              <a:ext uri="{FF2B5EF4-FFF2-40B4-BE49-F238E27FC236}">
                <a16:creationId xmlns:a16="http://schemas.microsoft.com/office/drawing/2014/main" id="{56F5BAAB-4696-4DA3-86AA-788887D726B4}"/>
              </a:ext>
            </a:extLst>
          </p:cNvPr>
          <p:cNvSpPr txBox="1"/>
          <p:nvPr/>
        </p:nvSpPr>
        <p:spPr>
          <a:xfrm>
            <a:off x="540000" y="5550111"/>
            <a:ext cx="1046440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）实际上，最多的是最少的</a:t>
            </a:r>
            <a:r>
              <a:rPr lang="en-US" altLang="zh-CN" sz="2400" b="0" i="0" u="none">
                <a:solidFill>
                  <a:srgbClr val="FF0000">
                    <a:alpha val="0"/>
                  </a:srgbClr>
                </a:solidFill>
                <a:effectLst/>
                <a:latin typeface="Times New Roman" pitchFamily="24"/>
                <a:ea typeface="Times New Roman" pitchFamily="24"/>
                <a:cs typeface="宋体" pitchFamily="24"/>
              </a:rPr>
              <a:t>3.5</a:t>
            </a:r>
            <a:r>
              <a:rPr lang="zh-CN" altLang="zh-CN" sz="2400" b="0" i="0" u="none">
                <a:solidFill>
                  <a:srgbClr val="FF0000">
                    <a:alpha val="0"/>
                  </a:srgbClr>
                </a:solidFill>
                <a:effectLst/>
                <a:latin typeface="白正" pitchFamily="24"/>
                <a:ea typeface="黑体" pitchFamily="24"/>
                <a:cs typeface="宋体" pitchFamily="24"/>
              </a:rPr>
              <a:t>倍，图中所表现出来的直观情况与实际不符</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5" name="文本框 4">
            <a:extLst>
              <a:ext uri="{FF2B5EF4-FFF2-40B4-BE49-F238E27FC236}">
                <a16:creationId xmlns:a16="http://schemas.microsoft.com/office/drawing/2014/main" id="{F1BCCF14-8010-B98E-76C0-E1DD22BB323D}"/>
              </a:ext>
            </a:extLst>
          </p:cNvPr>
          <p:cNvSpPr txBox="1"/>
          <p:nvPr/>
        </p:nvSpPr>
        <p:spPr>
          <a:xfrm>
            <a:off x="449989" y="5503305"/>
            <a:ext cx="10543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）实际上，最多的是最少的</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倍，图中所表现出来的直观情况与实际不符</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24" name="yt_shape_13924"/>
          <p:cNvSpPr txBox="1"/>
          <p:nvPr/>
        </p:nvSpPr>
        <p:spPr>
          <a:xfrm>
            <a:off x="540000" y="1603648"/>
            <a:ext cx="4146713" cy="597664"/>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白正" pitchFamily="32"/>
                <a:ea typeface="宋体" pitchFamily="32"/>
                <a:cs typeface="宋体" pitchFamily="32"/>
              </a:rPr>
              <a:t> </a:t>
            </a:r>
            <a:r>
              <a:rPr lang="en-US" altLang="zh-CN" sz="3250" b="0" i="0" u="none" spc="31598">
                <a:solidFill>
                  <a:srgbClr val="1EE3CF"/>
                </a:solidFill>
                <a:effectLst/>
                <a:latin typeface="白正" pitchFamily="32"/>
                <a:ea typeface="宋体" pitchFamily="32"/>
                <a:cs typeface="宋体" pitchFamily="32"/>
              </a:rPr>
              <a:t> </a:t>
            </a:r>
          </a:p>
        </p:txBody>
      </p:sp>
      <p:pic>
        <p:nvPicPr>
          <p:cNvPr id="13923" name="yt_image_13923">
            <a:extLst>
              <a:ext uri="">
                <a16:creationId xmlns:p14="http://schemas.microsoft.com/office/powerpoint/2010/main"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1603648"/>
            <a:ext cx="4113606" cy="652653"/>
          </a:xfrm>
          <a:prstGeom prst="rect">
            <a:avLst/>
          </a:prstGeom>
          <a:noFill/>
          <a:extLst>
            <a:ext uri="{909E8E84-426E-40DD-AFC4-6F175D3DCCD1}">
              <a14:hiddenFill xmlns:a14="http://schemas.microsoft.com/office/drawing/2010/main">
                <a:solidFill>
                  <a:srgbClr val="FFFFFF"/>
                </a:solidFill>
              </a14:hiddenFill>
            </a:ext>
          </a:extLst>
        </p:spPr>
      </p:pic>
      <p:sp>
        <p:nvSpPr>
          <p:cNvPr id="13926" name="yt_shape_13926"/>
          <p:cNvSpPr txBox="1"/>
          <p:nvPr/>
        </p:nvSpPr>
        <p:spPr>
          <a:xfrm>
            <a:off x="540000" y="2306945"/>
            <a:ext cx="4754507"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容易误导决策的统计图</a:t>
            </a:r>
          </a:p>
        </p:txBody>
      </p:sp>
      <p:sp>
        <p:nvSpPr>
          <p:cNvPr id="13927" name="yt_shape_13927"/>
          <p:cNvSpPr txBox="1"/>
          <p:nvPr/>
        </p:nvSpPr>
        <p:spPr>
          <a:xfrm>
            <a:off x="540119" y="2811255"/>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如图是某厂连续</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白正" pitchFamily="24"/>
                <a:ea typeface="宋体" pitchFamily="24"/>
                <a:cs typeface="宋体" pitchFamily="24"/>
              </a:rPr>
              <a:t>年产量增长率（相对于上年的增长率）统计图</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仔细观察图形，下列说法正确的是（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929" name="yt_table_13929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236715824"/>
              </p:ext>
            </p:extLst>
          </p:nvPr>
        </p:nvGraphicFramePr>
        <p:xfrm>
          <a:off x="540000" y="3777550"/>
          <a:ext cx="4818063" cy="1901952"/>
        </p:xfrm>
        <a:graphic>
          <a:graphicData uri="http://schemas.openxmlformats.org/drawingml/2006/table">
            <a:tbl>
              <a:tblPr/>
              <a:tblGrid>
                <a:gridCol w="4818063">
                  <a:extLst>
                    <a:ext uri="{9D8B030D-6E8A-4147-A177-3AD203B41FA5}">
                      <a16:colId xmlns:a16="http://schemas.microsoft.com/office/drawing/2014/main" val="1058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这几年产量有增有减</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产量不断增加</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开始产量下降，后来产量回升</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以上说法都不对</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7"/>
                  </a:ext>
                </a:extLst>
              </a:tr>
            </a:tbl>
          </a:graphicData>
        </a:graphic>
      </p:graphicFrame>
      <p:pic>
        <p:nvPicPr>
          <p:cNvPr id="13928" name="yt_image_13928_skip" title="H_144.63">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8610688" y="3777550"/>
            <a:ext cx="3039465" cy="1836801"/>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697707906533">
            <a:extLst>
              <a:ext uri="{FF2B5EF4-FFF2-40B4-BE49-F238E27FC236}">
                <a16:creationId xmlns:a16="http://schemas.microsoft.com/office/drawing/2014/main" id="{D14F2FE1-589E-AE44-D7F8-0C202FC6C0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2348622"/>
            <a:ext cx="1355917" cy="365782"/>
          </a:xfrm>
          <a:prstGeom prst="rect">
            <a:avLst/>
          </a:prstGeom>
        </p:spPr>
      </p:pic>
      <p:sp>
        <p:nvSpPr>
          <p:cNvPr id="2" name="文本框 1">
            <a:extLst>
              <a:ext uri="{FF2B5EF4-FFF2-40B4-BE49-F238E27FC236}">
                <a16:creationId xmlns:a16="http://schemas.microsoft.com/office/drawing/2014/main" id="{E1C012B6-1341-20AC-DCCF-C8E7A9641FA0}"/>
              </a:ext>
            </a:extLst>
          </p:cNvPr>
          <p:cNvSpPr txBox="1"/>
          <p:nvPr/>
        </p:nvSpPr>
        <p:spPr>
          <a:xfrm>
            <a:off x="3498108" y="3239937"/>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31" name="yt_shape_13931"/>
          <p:cNvSpPr txBox="1"/>
          <p:nvPr/>
        </p:nvSpPr>
        <p:spPr>
          <a:xfrm>
            <a:off x="540119" y="2188020"/>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某家电商场对</a:t>
            </a:r>
            <a:r>
              <a:rPr lang="en-US" altLang="zh-CN" sz="2400" b="0" i="0" u="none">
                <a:solidFill>
                  <a:srgbClr val="000000"/>
                </a:solidFill>
                <a:effectLst/>
                <a:latin typeface="Times New Roman" pitchFamily="24"/>
                <a:ea typeface="Times New Roman" pitchFamily="24"/>
                <a:cs typeface="宋体" pitchFamily="24"/>
              </a:rPr>
              <a:t>2023</a:t>
            </a:r>
            <a:r>
              <a:rPr lang="zh-CN" altLang="zh-CN" sz="2400" b="0" i="0" u="none">
                <a:solidFill>
                  <a:srgbClr val="000000"/>
                </a:solidFill>
                <a:effectLst/>
                <a:latin typeface="白正" pitchFamily="24"/>
                <a:ea typeface="宋体" pitchFamily="24"/>
                <a:cs typeface="宋体" pitchFamily="24"/>
              </a:rPr>
              <a:t>年电视机的销售情况进行了统计，制成了如图所示的统计图，小红认为创维电视机的销售量是海尔电视机销售量的</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倍多，原因是（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　）</a:t>
            </a:r>
          </a:p>
        </p:txBody>
      </p:sp>
      <p:graphicFrame>
        <p:nvGraphicFramePr>
          <p:cNvPr id="13933" name="yt_table_13933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47358510"/>
              </p:ext>
            </p:extLst>
          </p:nvPr>
        </p:nvGraphicFramePr>
        <p:xfrm>
          <a:off x="540000" y="3154315"/>
          <a:ext cx="3768725" cy="1901952"/>
        </p:xfrm>
        <a:graphic>
          <a:graphicData uri="http://schemas.openxmlformats.org/drawingml/2006/table">
            <a:tbl>
              <a:tblPr/>
              <a:tblGrid>
                <a:gridCol w="3768725">
                  <a:extLst>
                    <a:ext uri="{9D8B030D-6E8A-4147-A177-3AD203B41FA5}">
                      <a16:colId xmlns:a16="http://schemas.microsoft.com/office/drawing/2014/main" val="1058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横轴单位长度不一致</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纵轴单位长度不一致</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柱的宽窄不同</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纵轴数据没有从</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白正" pitchFamily="24"/>
                          <a:ea typeface="宋体" pitchFamily="24"/>
                          <a:cs typeface="宋体" pitchFamily="24"/>
                        </a:rPr>
                        <a:t>开始</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1"/>
                  </a:ext>
                </a:extLst>
              </a:tr>
            </a:tbl>
          </a:graphicData>
        </a:graphic>
      </p:graphicFrame>
      <p:pic>
        <p:nvPicPr>
          <p:cNvPr id="13932" name="yt_image_13932_skip" title="H_147.69">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8374631" y="3154315"/>
            <a:ext cx="3275573" cy="187566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8BF48B8A-6746-ECC1-BBCA-626AFEC08AB6}"/>
              </a:ext>
            </a:extLst>
          </p:cNvPr>
          <p:cNvSpPr txBox="1"/>
          <p:nvPr/>
        </p:nvSpPr>
        <p:spPr>
          <a:xfrm>
            <a:off x="10051307" y="2616702"/>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35" name="yt_shape_13935"/>
          <p:cNvSpPr txBox="1"/>
          <p:nvPr/>
        </p:nvSpPr>
        <p:spPr>
          <a:xfrm>
            <a:off x="540119" y="220556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如图是一则广告上绘制的统计图，并称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乙品牌牛奶每天销售量是甲品牌牛奶每天销量的</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倍</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你认为这则广告信息是否真实？</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否</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是</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否</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pic>
        <p:nvPicPr>
          <p:cNvPr id="13936" name="yt_image_13936">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971413" y="3317365"/>
            <a:ext cx="2249172" cy="169506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F0C1CDB6-DB57-D5F0-710A-BD3DA6C80557}"/>
              </a:ext>
            </a:extLst>
          </p:cNvPr>
          <p:cNvSpPr txBox="1"/>
          <p:nvPr/>
        </p:nvSpPr>
        <p:spPr>
          <a:xfrm>
            <a:off x="7079507" y="2634248"/>
            <a:ext cx="484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否</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38" name="yt_shape_13938"/>
          <p:cNvSpPr txBox="1"/>
          <p:nvPr/>
        </p:nvSpPr>
        <p:spPr>
          <a:xfrm>
            <a:off x="540119" y="170378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依据某中学</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2023</a:t>
            </a:r>
            <a:r>
              <a:rPr lang="zh-CN" altLang="zh-CN" sz="2400" b="0" i="0" u="none">
                <a:solidFill>
                  <a:srgbClr val="000000"/>
                </a:solidFill>
                <a:effectLst/>
                <a:latin typeface="白正" pitchFamily="24"/>
                <a:ea typeface="宋体" pitchFamily="24"/>
                <a:cs typeface="宋体" pitchFamily="24"/>
              </a:rPr>
              <a:t>年招收的七年级新生统计表，我们可以制成下面两张统计图（如图所示），你认为图</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甲</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更能真实地反映表中的数据</a:t>
            </a:r>
            <a:r>
              <a:rPr lang="en-US" altLang="zh-CN" sz="2400" b="0" i="0" u="none">
                <a:solidFill>
                  <a:srgbClr val="000000"/>
                </a:solidFill>
                <a:effectLst/>
                <a:latin typeface="Times New Roman" pitchFamily="24"/>
                <a:ea typeface="Times New Roman" pitchFamily="24"/>
                <a:cs typeface="宋体" pitchFamily="24"/>
              </a:rPr>
              <a:t>.</a:t>
            </a:r>
          </a:p>
        </p:txBody>
      </p:sp>
      <p:pic>
        <p:nvPicPr>
          <p:cNvPr id="13939" name="yt_image_13939">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732312" y="2815587"/>
            <a:ext cx="4727374" cy="269862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8F6E3A6F-8AB4-8FBC-F914-B509EEE45FBE}"/>
              </a:ext>
            </a:extLst>
          </p:cNvPr>
          <p:cNvSpPr txBox="1"/>
          <p:nvPr/>
        </p:nvSpPr>
        <p:spPr>
          <a:xfrm>
            <a:off x="4412508" y="2132470"/>
            <a:ext cx="484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甲</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41" name="yt_shape_13941"/>
          <p:cNvSpPr txBox="1"/>
          <p:nvPr/>
        </p:nvSpPr>
        <p:spPr>
          <a:xfrm>
            <a:off x="540000" y="900198"/>
            <a:ext cx="8156079" cy="400815"/>
          </a:xfrm>
          <a:prstGeom prst="rect">
            <a:avLst/>
          </a:prstGeom>
        </p:spPr>
        <p:txBody>
          <a:bodyPr vert="horz" wrap="none" lIns="0" tIns="0" rIns="0" bIns="0" rtlCol="0">
            <a:spAutoFit/>
          </a:bodyPr>
          <a:lstStyle/>
          <a:p>
            <a:pPr algn="l" eaLnBrk="1"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如图所示是</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名学生年龄的条形统计图，由此回答下列问题</a:t>
            </a:r>
            <a:r>
              <a:rPr lang="en-US" altLang="zh-CN" sz="2400" b="0" i="0" u="none">
                <a:solidFill>
                  <a:srgbClr val="000000"/>
                </a:solidFill>
                <a:effectLst/>
                <a:latin typeface="Times New Roman" pitchFamily="24"/>
                <a:ea typeface="Times New Roman" pitchFamily="24"/>
                <a:cs typeface="宋体" pitchFamily="24"/>
              </a:rPr>
              <a:t>.</a:t>
            </a:r>
          </a:p>
        </p:txBody>
      </p:sp>
      <p:pic>
        <p:nvPicPr>
          <p:cNvPr id="13942" name="yt_image_13942">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165878" y="1351813"/>
            <a:ext cx="3860242" cy="1744218"/>
          </a:xfrm>
          <a:prstGeom prst="rect">
            <a:avLst/>
          </a:prstGeom>
          <a:noFill/>
          <a:extLst>
            <a:ext uri="{909E8E84-426E-40DD-AFC4-6F175D3DCCD1}">
              <a14:hiddenFill xmlns:a14="http://schemas.microsoft.com/office/drawing/2010/main">
                <a:solidFill>
                  <a:srgbClr val="FFFFFF"/>
                </a:solidFill>
              </a14:hiddenFill>
            </a:ext>
          </a:extLst>
        </p:spPr>
      </p:pic>
      <p:sp>
        <p:nvSpPr>
          <p:cNvPr id="13944" name="yt_shape_13944"/>
          <p:cNvSpPr txBox="1"/>
          <p:nvPr/>
        </p:nvSpPr>
        <p:spPr>
          <a:xfrm>
            <a:off x="540000" y="3146831"/>
            <a:ext cx="6309420" cy="407676"/>
          </a:xfrm>
          <a:prstGeom prst="rect">
            <a:avLst/>
          </a:prstGeom>
        </p:spPr>
        <p:txBody>
          <a:bodyPr vert="horz" wrap="none" lIns="0" tIns="0" rIns="0" bIns="0" rtlCol="0">
            <a:spAutoFit/>
          </a:bodyPr>
          <a:lstStyle/>
          <a:p>
            <a:pPr algn="l" eaLnBrk="1" latinLnBrk="0" hangingPunct="0">
              <a:lnSpc>
                <a:spcPct val="120000"/>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）哪个学生年龄最大？哪个学生年龄最小？</a:t>
            </a:r>
          </a:p>
        </p:txBody>
      </p:sp>
      <p:sp>
        <p:nvSpPr>
          <p:cNvPr id="13945" name="yt_shape_13945"/>
          <p:cNvSpPr txBox="1"/>
          <p:nvPr/>
        </p:nvSpPr>
        <p:spPr>
          <a:xfrm>
            <a:off x="540000" y="3605307"/>
            <a:ext cx="4462760" cy="407676"/>
          </a:xfrm>
          <a:prstGeom prst="rect">
            <a:avLst/>
          </a:prstGeom>
        </p:spPr>
        <p:txBody>
          <a:bodyPr vert="horz" wrap="none" lIns="0" tIns="0" rIns="0" bIns="0" rtlCol="0">
            <a:spAutoFit/>
          </a:bodyPr>
          <a:lstStyle/>
          <a:p>
            <a:pPr algn="l" eaLnBrk="1" latinLnBrk="0" hangingPunct="0">
              <a:lnSpc>
                <a:spcPct val="120000"/>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）小苗的年龄是小刚的几倍？</a:t>
            </a:r>
          </a:p>
        </p:txBody>
      </p:sp>
      <p:sp>
        <p:nvSpPr>
          <p:cNvPr id="13946" name="yt_shape_13946"/>
          <p:cNvSpPr txBox="1"/>
          <p:nvPr/>
        </p:nvSpPr>
        <p:spPr>
          <a:xfrm>
            <a:off x="540000" y="4063783"/>
            <a:ext cx="8156079" cy="407676"/>
          </a:xfrm>
          <a:prstGeom prst="rect">
            <a:avLst/>
          </a:prstGeom>
        </p:spPr>
        <p:txBody>
          <a:bodyPr vert="horz" wrap="none" lIns="0" tIns="0" rIns="0" bIns="0" rtlCol="0">
            <a:spAutoFit/>
          </a:bodyPr>
          <a:lstStyle/>
          <a:p>
            <a:pPr algn="l" eaLnBrk="1" latinLnBrk="0" hangingPunct="0">
              <a:lnSpc>
                <a:spcPct val="120000"/>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）这个统计图容易使人产生错觉吗？怎样修改比较合理？</a:t>
            </a:r>
          </a:p>
        </p:txBody>
      </p:sp>
      <p:sp>
        <p:nvSpPr>
          <p:cNvPr id="13947" name="yt_shape_13947"/>
          <p:cNvSpPr txBox="1"/>
          <p:nvPr/>
        </p:nvSpPr>
        <p:spPr>
          <a:xfrm>
            <a:off x="540000" y="4522259"/>
            <a:ext cx="5463034" cy="400815"/>
          </a:xfrm>
          <a:prstGeom prst="rect">
            <a:avLst/>
          </a:prstGeom>
        </p:spPr>
        <p:txBody>
          <a:bodyPr vert="horz" wrap="none" lIns="0" tIns="0" rIns="0" bIns="0" rtlCol="0">
            <a:spAutoFit/>
          </a:bodyPr>
          <a:lstStyle/>
          <a:p>
            <a:pPr algn="l" eaLnBrk="1" latinLnBrk="0" hangingPunct="0">
              <a:lnSpc>
                <a:spcPct val="120000"/>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）小苗年龄最大，小强年龄最小</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AlternateContent xmlns:mc="http://schemas.openxmlformats.org/markup-compatibility/2006" xmlns:a14="http://schemas.microsoft.com/office/drawing/2010/main">
        <mc:Choice Requires="a14">
          <p:sp>
            <p:nvSpPr>
              <p:cNvPr id="13948" name="yt_shape_13948"/>
              <p:cNvSpPr txBox="1"/>
              <p:nvPr/>
            </p:nvSpPr>
            <p:spPr>
              <a:xfrm>
                <a:off x="540000" y="4973874"/>
                <a:ext cx="1284006" cy="601383"/>
              </a:xfrm>
              <a:prstGeom prst="rect">
                <a:avLst/>
              </a:prstGeom>
            </p:spPr>
            <p:txBody>
              <a:bodyPr vert="horz" wrap="none" lIns="0" tIns="0" rIns="0" bIns="0" rtlCol="0">
                <a:spAutoFit/>
              </a:bodyPr>
              <a:lstStyle/>
              <a:p>
                <a:pPr algn="l" eaLnBrk="1" latinLnBrk="0" hangingPunct="0">
                  <a:lnSpc>
                    <a:spcPct val="120000"/>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zh-CN" altLang="zh-CN" sz="2400" b="0" i="0" u="none">
                    <a:solidFill>
                      <a:srgbClr val="FF0000">
                        <a:alpha val="0"/>
                      </a:srgbClr>
                    </a:solidFill>
                    <a:effectLst/>
                    <a:latin typeface="白正" pitchFamily="24"/>
                    <a:ea typeface="黑体" pitchFamily="24"/>
                    <a:cs typeface="宋体" pitchFamily="24"/>
                  </a:rPr>
                  <a:t>倍</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Choice>
        <mc:Fallback xmlns:a16="http://schemas.microsoft.com/office/drawing/2014/main" xmlns="">
          <p:sp>
            <p:nvSpPr>
              <p:cNvPr id="13948" name="yt_shape_13948" descr="{&quot;rangeId&quot;:31,&quot;mathAnswerShape&quot;:1}"/>
              <p:cNvSpPr txBox="1">
                <a:spLocks noRot="1" noChangeAspect="1" noMove="1" noResize="1" noEditPoints="1" noAdjustHandles="1" noChangeArrowheads="1" noChangeShapeType="1" noTextEdit="1"/>
              </p:cNvSpPr>
              <p:nvPr/>
            </p:nvSpPr>
            <p:spPr>
              <a:xfrm>
                <a:off x="540000" y="4973874"/>
                <a:ext cx="1284006" cy="601383"/>
              </a:xfrm>
              <a:prstGeom prst="rect">
                <a:avLst/>
              </a:prstGeom>
              <a:blipFill>
                <a:blip r:embed="rId3"/>
                <a:stretch>
                  <a:fillRect l="-14762" r="-13810" b="-15152"/>
                </a:stretch>
              </a:blipFill>
            </p:spPr>
            <p:txBody>
              <a:bodyPr/>
              <a:lstStyle/>
              <a:p>
                <a:r>
                  <a:rPr lang="zh-CN" altLang="en-US">
                    <a:noFill/>
                  </a:rPr>
                  <a:t> </a:t>
                </a:r>
              </a:p>
            </p:txBody>
          </p:sp>
        </mc:Fallback>
      </mc:AlternateContent>
      <p:sp>
        <p:nvSpPr>
          <p:cNvPr id="2" name="yt_shape_13950">
            <a:extLst>
              <a:ext uri="{FF2B5EF4-FFF2-40B4-BE49-F238E27FC236}">
                <a16:creationId xmlns:a16="http://schemas.microsoft.com/office/drawing/2014/main" id="{0CA89D84-3A34-9650-0D78-8AF69C45E43E}"/>
              </a:ext>
            </a:extLst>
          </p:cNvPr>
          <p:cNvSpPr txBox="1"/>
          <p:nvPr/>
        </p:nvSpPr>
        <p:spPr>
          <a:xfrm>
            <a:off x="540119" y="5626057"/>
            <a:ext cx="11111999" cy="844014"/>
          </a:xfrm>
          <a:prstGeom prst="rect">
            <a:avLst/>
          </a:prstGeom>
        </p:spPr>
        <p:txBody>
          <a:bodyPr vert="horz" wrap="square" lIns="0" tIns="0" rIns="0" bIns="0" rtlCol="0">
            <a:spAutoFit/>
          </a:bodyPr>
          <a:lstStyle/>
          <a:p>
            <a:pPr algn="l" eaLnBrk="1" latinLnBrk="0" hangingPunct="0">
              <a:lnSpc>
                <a:spcPct val="120000"/>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白正" pitchFamily="24"/>
                <a:ea typeface="黑体" pitchFamily="24"/>
                <a:cs typeface="宋体" pitchFamily="24"/>
              </a:rPr>
              <a:t>）容易产生错觉，如易得到小苗是小刚年龄的</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倍，把年龄改为从零开始比较合理，不易出现错觉</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3" name="文本框 2">
            <a:extLst>
              <a:ext uri="{FF2B5EF4-FFF2-40B4-BE49-F238E27FC236}">
                <a16:creationId xmlns:a16="http://schemas.microsoft.com/office/drawing/2014/main" id="{D9DB0B4D-DDEC-017C-A621-A325975F1146}"/>
              </a:ext>
            </a:extLst>
          </p:cNvPr>
          <p:cNvSpPr txBox="1"/>
          <p:nvPr/>
        </p:nvSpPr>
        <p:spPr>
          <a:xfrm>
            <a:off x="449989" y="4475453"/>
            <a:ext cx="5590286" cy="490551"/>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）小苗年龄最大，小强年龄最小</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990718C1-E8B9-2673-FE28-72FE5AD276F7}"/>
                  </a:ext>
                </a:extLst>
              </p:cNvPr>
              <p:cNvSpPr txBox="1"/>
              <p:nvPr/>
            </p:nvSpPr>
            <p:spPr>
              <a:xfrm>
                <a:off x="449989" y="4927068"/>
                <a:ext cx="1451674" cy="689179"/>
              </a:xfrm>
              <a:prstGeom prst="rect">
                <a:avLst/>
              </a:prstGeom>
              <a:noFill/>
            </p:spPr>
            <p:txBody>
              <a:bodyPr vert="horz" wrap="none" rtlCol="0" anchor="ctr">
                <a:noAutofit/>
              </a:bodyPr>
              <a:lstStyle/>
              <a:p>
                <a:pPr>
                  <a:lnSpc>
                    <a:spcPct val="12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倍</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a16="http://schemas.microsoft.com/office/drawing/2014/main" xmlns="">
          <p:sp>
            <p:nvSpPr>
              <p:cNvPr id="4" name="文本框 3" descr="{'rangeId': 31, 'mathAnswerShape': 1}">
                <a:extLst>
                  <a:ext uri="{FF2B5EF4-FFF2-40B4-BE49-F238E27FC236}">
                    <a16:creationId xmlns:a16="http://schemas.microsoft.com/office/drawing/2014/main" id="{990718C1-E8B9-2673-FE28-72FE5AD276F7}"/>
                  </a:ext>
                </a:extLst>
              </p:cNvPr>
              <p:cNvSpPr txBox="1">
                <a:spLocks noRot="1" noChangeAspect="1" noMove="1" noResize="1" noEditPoints="1" noAdjustHandles="1" noChangeArrowheads="1" noChangeShapeType="1" noTextEdit="1"/>
              </p:cNvSpPr>
              <p:nvPr/>
            </p:nvSpPr>
            <p:spPr>
              <a:xfrm>
                <a:off x="449989" y="4927068"/>
                <a:ext cx="1451674" cy="689179"/>
              </a:xfrm>
              <a:prstGeom prst="rect">
                <a:avLst/>
              </a:prstGeom>
              <a:blipFill>
                <a:blip r:embed="rId4"/>
                <a:stretch>
                  <a:fillRect l="-6723" r="-6723" b="-7965"/>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0417FFC7-1882-E38F-E0CE-69616453F02C}"/>
              </a:ext>
            </a:extLst>
          </p:cNvPr>
          <p:cNvSpPr txBox="1"/>
          <p:nvPr/>
        </p:nvSpPr>
        <p:spPr>
          <a:xfrm>
            <a:off x="450108" y="5579251"/>
            <a:ext cx="11152822" cy="532524"/>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）容易产生错觉，如易得到小苗是小刚年龄的</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倍，把年龄改为从零开始比较合</a:t>
            </a:r>
            <a:endParaRPr lang="zh-CN" altLang="en-US">
              <a:solidFill>
                <a:srgbClr val="FF0000"/>
              </a:solidFill>
            </a:endParaRPr>
          </a:p>
        </p:txBody>
      </p:sp>
      <p:sp>
        <p:nvSpPr>
          <p:cNvPr id="6" name="文本框 5">
            <a:extLst>
              <a:ext uri="{FF2B5EF4-FFF2-40B4-BE49-F238E27FC236}">
                <a16:creationId xmlns:a16="http://schemas.microsoft.com/office/drawing/2014/main" id="{91566EE3-BE48-EA1B-B5D5-DE1299237F44}"/>
              </a:ext>
            </a:extLst>
          </p:cNvPr>
          <p:cNvSpPr txBox="1"/>
          <p:nvPr/>
        </p:nvSpPr>
        <p:spPr>
          <a:xfrm>
            <a:off x="450108" y="6018163"/>
            <a:ext cx="2694686" cy="490551"/>
          </a:xfrm>
          <a:prstGeom prst="rect">
            <a:avLst/>
          </a:prstGeom>
          <a:noFill/>
        </p:spPr>
        <p:txBody>
          <a:bodyPr vert="horz" wrap="none" rtlCol="0">
            <a:noAutofit/>
          </a:bodyPr>
          <a:lstStyle/>
          <a:p>
            <a:pPr>
              <a:lnSpc>
                <a:spcPct val="12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理，不易出现错觉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blinds(horizontal)">
                                      <p:cBhvr>
                                        <p:cTn id="2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52" name="yt_shape_13952"/>
          <p:cNvSpPr txBox="1"/>
          <p:nvPr/>
        </p:nvSpPr>
        <p:spPr>
          <a:xfrm>
            <a:off x="540000" y="900000"/>
            <a:ext cx="3966727" cy="588494"/>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白正" pitchFamily="32"/>
                <a:ea typeface="宋体" pitchFamily="32"/>
                <a:cs typeface="宋体" pitchFamily="32"/>
              </a:rPr>
              <a:t> </a:t>
            </a:r>
            <a:r>
              <a:rPr lang="en-US" altLang="zh-CN" sz="3200" b="0" i="0" u="none" spc="30207">
                <a:solidFill>
                  <a:srgbClr val="1EE3CF"/>
                </a:solidFill>
                <a:effectLst/>
                <a:latin typeface="白正" pitchFamily="32"/>
                <a:ea typeface="宋体" pitchFamily="32"/>
                <a:cs typeface="宋体" pitchFamily="32"/>
              </a:rPr>
              <a:t> </a:t>
            </a:r>
          </a:p>
        </p:txBody>
      </p:sp>
      <p:pic>
        <p:nvPicPr>
          <p:cNvPr id="13951" name="yt_image_13951">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3954" name="yt_shape_13954"/>
          <p:cNvSpPr txBox="1"/>
          <p:nvPr/>
        </p:nvSpPr>
        <p:spPr>
          <a:xfrm>
            <a:off x="540119" y="1591869"/>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下列四个统计图中，用来表示不同品种的奶牛的平均产奶量最为合适的是（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　）</a:t>
            </a:r>
          </a:p>
        </p:txBody>
      </p:sp>
      <p:pic>
        <p:nvPicPr>
          <p:cNvPr id="13955" name="yt_image_1395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3542313" y="2710528"/>
            <a:ext cx="5107372" cy="389420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6FA59879-68CD-F95E-9568-A0A1E9E2CF13}"/>
              </a:ext>
            </a:extLst>
          </p:cNvPr>
          <p:cNvSpPr txBox="1"/>
          <p:nvPr/>
        </p:nvSpPr>
        <p:spPr>
          <a:xfrm>
            <a:off x="1059708" y="2020551"/>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57" name="yt_shape_13957"/>
          <p:cNvSpPr txBox="1"/>
          <p:nvPr/>
        </p:nvSpPr>
        <p:spPr>
          <a:xfrm>
            <a:off x="540119" y="900000"/>
            <a:ext cx="11111999" cy="187577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7.2023</a:t>
            </a:r>
            <a:r>
              <a:rPr lang="zh-CN" altLang="zh-CN" sz="2400" b="0" i="0" u="none">
                <a:solidFill>
                  <a:srgbClr val="000000"/>
                </a:solidFill>
                <a:effectLst/>
                <a:latin typeface="白正" pitchFamily="24"/>
                <a:ea typeface="宋体" pitchFamily="24"/>
                <a:cs typeface="宋体" pitchFamily="24"/>
              </a:rPr>
              <a:t>年的市场调查的销售量表明：天马牌牛奶销售量为</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万吨，其他品牌牛奶为</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白正" pitchFamily="24"/>
                <a:ea typeface="宋体" pitchFamily="24"/>
                <a:cs typeface="宋体" pitchFamily="24"/>
              </a:rPr>
              <a:t>万吨</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天马牌牛奶公司为了宣传其公司牛奶在同类品牌的牛奶中销量最大，把该品牌牛奶销售量与其他品牌牛奶的销售量对比绘成了如图的广告，并形象地用牛奶瓶代替条形图</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你认为天马公司的宣传图可靠吗？</a:t>
            </a:r>
          </a:p>
        </p:txBody>
      </p:sp>
      <p:pic>
        <p:nvPicPr>
          <p:cNvPr id="13958" name="yt_image_13958">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833779" y="2978922"/>
            <a:ext cx="2524440" cy="1640205"/>
          </a:xfrm>
          <a:prstGeom prst="rect">
            <a:avLst/>
          </a:prstGeom>
          <a:noFill/>
          <a:extLst>
            <a:ext uri="{909E8E84-426E-40DD-AFC4-6F175D3DCCD1}">
              <a14:hiddenFill xmlns:a14="http://schemas.microsoft.com/office/drawing/2010/main">
                <a:solidFill>
                  <a:srgbClr val="FFFFFF"/>
                </a:solidFill>
              </a14:hiddenFill>
            </a:ext>
          </a:extLst>
        </p:spPr>
      </p:pic>
      <p:sp>
        <p:nvSpPr>
          <p:cNvPr id="13960" name="yt_shape_13960"/>
          <p:cNvSpPr txBox="1"/>
          <p:nvPr/>
        </p:nvSpPr>
        <p:spPr>
          <a:xfrm>
            <a:off x="540119" y="4669553"/>
            <a:ext cx="11111999" cy="186891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解：不可靠，从销售量来看，天马牌牛奶的高画成其他品牌高的</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倍没有错，但底边也画成</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倍显然是不合理的，因为人们一见到这两种品牌的销售量马上就以为天马牌的销售量是其他品牌销售量的好几倍</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如果把它们画成立体图形，再把宽也画成</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倍，那么原来销售量仅为</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倍就会给人造成</a:t>
            </a:r>
            <a:r>
              <a:rPr lang="en-US" altLang="zh-CN" sz="2400" b="0" i="0" u="none">
                <a:solidFill>
                  <a:srgbClr val="FF0000">
                    <a:alpha val="0"/>
                  </a:srgbClr>
                </a:solidFill>
                <a:effectLst/>
                <a:latin typeface="Times New Roman" pitchFamily="24"/>
                <a:ea typeface="Times New Roman" pitchFamily="24"/>
                <a:cs typeface="宋体" pitchFamily="24"/>
              </a:rPr>
              <a:t>8</a:t>
            </a:r>
            <a:r>
              <a:rPr lang="zh-CN" altLang="zh-CN" sz="2400" b="0" i="0" u="none">
                <a:solidFill>
                  <a:srgbClr val="FF0000">
                    <a:alpha val="0"/>
                  </a:srgbClr>
                </a:solidFill>
                <a:effectLst/>
                <a:latin typeface="白正" pitchFamily="24"/>
                <a:ea typeface="黑体" pitchFamily="24"/>
                <a:cs typeface="宋体" pitchFamily="24"/>
              </a:rPr>
              <a:t>倍的错觉</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6106BFEE-B143-8CAD-AFF1-7359A5A96382}"/>
              </a:ext>
            </a:extLst>
          </p:cNvPr>
          <p:cNvSpPr txBox="1"/>
          <p:nvPr/>
        </p:nvSpPr>
        <p:spPr>
          <a:xfrm>
            <a:off x="450108" y="4622747"/>
            <a:ext cx="110004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解：不可靠，从销售量来看，天马牌牛奶的高画成其他品牌高的</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倍没有错，但底</a:t>
            </a:r>
            <a:endParaRPr lang="zh-CN" altLang="en-US">
              <a:solidFill>
                <a:srgbClr val="FF0000"/>
              </a:solidFill>
            </a:endParaRPr>
          </a:p>
        </p:txBody>
      </p:sp>
      <p:sp>
        <p:nvSpPr>
          <p:cNvPr id="3" name="文本框 2">
            <a:extLst>
              <a:ext uri="{FF2B5EF4-FFF2-40B4-BE49-F238E27FC236}">
                <a16:creationId xmlns:a16="http://schemas.microsoft.com/office/drawing/2014/main" id="{323F0253-E24F-AD58-D7C1-3893E525AE1A}"/>
              </a:ext>
            </a:extLst>
          </p:cNvPr>
          <p:cNvSpPr txBox="1"/>
          <p:nvPr/>
        </p:nvSpPr>
        <p:spPr>
          <a:xfrm>
            <a:off x="450108" y="5098235"/>
            <a:ext cx="110004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边也画成</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倍显然是不合理的，因为人们一见到这两种品牌的销售量马上就以为天</a:t>
            </a:r>
            <a:endParaRPr lang="zh-CN" altLang="en-US">
              <a:solidFill>
                <a:srgbClr val="FF0000"/>
              </a:solidFill>
            </a:endParaRPr>
          </a:p>
        </p:txBody>
      </p:sp>
      <p:sp>
        <p:nvSpPr>
          <p:cNvPr id="4" name="文本框 3">
            <a:extLst>
              <a:ext uri="{FF2B5EF4-FFF2-40B4-BE49-F238E27FC236}">
                <a16:creationId xmlns:a16="http://schemas.microsoft.com/office/drawing/2014/main" id="{134C4037-38E4-AF64-D046-AFCB8868AE2C}"/>
              </a:ext>
            </a:extLst>
          </p:cNvPr>
          <p:cNvSpPr txBox="1"/>
          <p:nvPr/>
        </p:nvSpPr>
        <p:spPr>
          <a:xfrm>
            <a:off x="450108" y="5573723"/>
            <a:ext cx="112290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马牌的销售量是其他品牌销售量的好几倍</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如果把它们画成立体图形，再把宽也画成</a:t>
            </a:r>
            <a:endParaRPr lang="zh-CN" altLang="en-US">
              <a:solidFill>
                <a:srgbClr val="FF0000"/>
              </a:solidFill>
            </a:endParaRPr>
          </a:p>
        </p:txBody>
      </p:sp>
      <p:sp>
        <p:nvSpPr>
          <p:cNvPr id="5" name="文本框 4">
            <a:extLst>
              <a:ext uri="{FF2B5EF4-FFF2-40B4-BE49-F238E27FC236}">
                <a16:creationId xmlns:a16="http://schemas.microsoft.com/office/drawing/2014/main" id="{0E5DB5C2-D8AF-A01A-FB15-578F081D1679}"/>
              </a:ext>
            </a:extLst>
          </p:cNvPr>
          <p:cNvSpPr txBox="1"/>
          <p:nvPr/>
        </p:nvSpPr>
        <p:spPr>
          <a:xfrm>
            <a:off x="450108" y="6049211"/>
            <a:ext cx="74190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倍，那么原来销售量仅为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倍就会给人造成</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倍的错觉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blinds(horizontal)">
                                      <p:cBhvr>
                                        <p:cTn id="1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961" name="yt_shape_13961"/>
          <p:cNvSpPr txBox="1"/>
          <p:nvPr/>
        </p:nvSpPr>
        <p:spPr>
          <a:xfrm>
            <a:off x="540000" y="1133024"/>
            <a:ext cx="846385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宋体" pitchFamily="24"/>
                <a:cs typeface="宋体" pitchFamily="24"/>
              </a:rPr>
              <a:t>小明将他的</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宋体" pitchFamily="24"/>
                <a:cs typeface="宋体" pitchFamily="24"/>
              </a:rPr>
              <a:t>次数学测验成绩按顺序绘成了如图所示的统计图</a:t>
            </a:r>
            <a:r>
              <a:rPr lang="en-US" altLang="zh-CN" sz="2400" b="0" i="0" u="none">
                <a:solidFill>
                  <a:srgbClr val="000000"/>
                </a:solidFill>
                <a:effectLst/>
                <a:latin typeface="Times New Roman" pitchFamily="24"/>
                <a:ea typeface="Times New Roman" pitchFamily="24"/>
                <a:cs typeface="宋体" pitchFamily="24"/>
              </a:rPr>
              <a:t>.</a:t>
            </a:r>
          </a:p>
        </p:txBody>
      </p:sp>
      <p:sp>
        <p:nvSpPr>
          <p:cNvPr id="13964" name="yt_shape_13964"/>
          <p:cNvSpPr txBox="1"/>
          <p:nvPr/>
        </p:nvSpPr>
        <p:spPr>
          <a:xfrm>
            <a:off x="3256281" y="1764691"/>
            <a:ext cx="5488297" cy="1765420"/>
          </a:xfrm>
          <a:prstGeom prst="rect">
            <a:avLst/>
          </a:prstGeom>
        </p:spPr>
        <p:txBody>
          <a:bodyPr vert="horz" wrap="none" lIns="0" tIns="0" rIns="0" bIns="0" rtlCol="0">
            <a:spAutoFit/>
          </a:bodyPr>
          <a:lstStyle/>
          <a:p>
            <a:pPr algn="l" eaLnBrk="1" latinLnBrk="0" hangingPunct="0">
              <a:lnSpc>
                <a:spcPct val="129999"/>
              </a:lnSpc>
            </a:pPr>
            <a:r>
              <a:rPr lang="en-US" altLang="zh-CN" sz="9600" b="0" i="0" u="none" spc="-9600">
                <a:solidFill>
                  <a:srgbClr val="1EE3CF"/>
                </a:solidFill>
                <a:effectLst/>
                <a:latin typeface="白正" pitchFamily="96"/>
                <a:ea typeface="宋体" pitchFamily="96"/>
                <a:cs typeface="宋体" pitchFamily="96"/>
              </a:rPr>
              <a:t> </a:t>
            </a:r>
            <a:r>
              <a:rPr lang="en-US" altLang="zh-CN" sz="9600" b="0" i="0" u="none" spc="18072">
                <a:solidFill>
                  <a:srgbClr val="1EE3CF"/>
                </a:solidFill>
                <a:effectLst/>
                <a:latin typeface="白正" pitchFamily="96"/>
                <a:ea typeface="宋体" pitchFamily="96"/>
                <a:cs typeface="宋体" pitchFamily="96"/>
              </a:rPr>
              <a:t> </a:t>
            </a:r>
            <a:r>
              <a:rPr lang="zh-CN" altLang="zh-CN" sz="2400" b="0" i="0" u="none">
                <a:solidFill>
                  <a:srgbClr val="000000"/>
                </a:solidFill>
                <a:effectLst/>
                <a:latin typeface="Times New Roman" pitchFamily="24"/>
                <a:ea typeface="宋体" pitchFamily="24"/>
                <a:cs typeface="宋体" pitchFamily="24"/>
              </a:rPr>
              <a:t>　</a:t>
            </a:r>
            <a:r>
              <a:rPr lang="en-US" altLang="zh-CN" sz="9600" b="0" i="0" u="none" spc="17975">
                <a:solidFill>
                  <a:srgbClr val="1EE3CF"/>
                </a:solidFill>
                <a:effectLst/>
                <a:latin typeface="白正" pitchFamily="96"/>
                <a:ea typeface="宋体" pitchFamily="96"/>
                <a:cs typeface="宋体" pitchFamily="96"/>
              </a:rPr>
              <a:t> </a:t>
            </a:r>
          </a:p>
        </p:txBody>
      </p:sp>
      <p:pic>
        <p:nvPicPr>
          <p:cNvPr id="13962" name="yt_image_13962">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8691556" y="1608345"/>
            <a:ext cx="2599335" cy="1908810"/>
          </a:xfrm>
          <a:prstGeom prst="rect">
            <a:avLst/>
          </a:prstGeom>
          <a:noFill/>
          <a:extLst>
            <a:ext uri="{909E8E84-426E-40DD-AFC4-6F175D3DCCD1}">
              <a14:hiddenFill xmlns:a14="http://schemas.microsoft.com/office/drawing/2010/main">
                <a:solidFill>
                  <a:srgbClr val="FFFFFF"/>
                </a:solidFill>
              </a14:hiddenFill>
            </a:ext>
          </a:extLst>
        </p:spPr>
      </p:pic>
      <p:pic>
        <p:nvPicPr>
          <p:cNvPr id="13963" name="yt_image_13963">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8711538" y="3543320"/>
            <a:ext cx="2587003" cy="1908810"/>
          </a:xfrm>
          <a:prstGeom prst="rect">
            <a:avLst/>
          </a:prstGeom>
          <a:noFill/>
          <a:extLst>
            <a:ext uri="{909E8E84-426E-40DD-AFC4-6F175D3DCCD1}">
              <a14:hiddenFill xmlns:a14="http://schemas.microsoft.com/office/drawing/2010/main">
                <a:solidFill>
                  <a:srgbClr val="FFFFFF"/>
                </a:solidFill>
              </a14:hiddenFill>
            </a:ext>
          </a:extLst>
        </p:spPr>
      </p:pic>
      <p:sp>
        <p:nvSpPr>
          <p:cNvPr id="13966" name="yt_shape_13966"/>
          <p:cNvSpPr txBox="1"/>
          <p:nvPr/>
        </p:nvSpPr>
        <p:spPr>
          <a:xfrm>
            <a:off x="540000" y="1667289"/>
            <a:ext cx="6001643"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）图</a:t>
            </a: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白正" pitchFamily="24"/>
                <a:ea typeface="宋体" pitchFamily="24"/>
                <a:cs typeface="宋体" pitchFamily="24"/>
              </a:rPr>
              <a:t>和图</a:t>
            </a: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白正" pitchFamily="24"/>
                <a:ea typeface="宋体" pitchFamily="24"/>
                <a:cs typeface="宋体" pitchFamily="24"/>
              </a:rPr>
              <a:t>给人造成的感觉各是什么？</a:t>
            </a:r>
          </a:p>
        </p:txBody>
      </p:sp>
      <p:sp>
        <p:nvSpPr>
          <p:cNvPr id="13967" name="yt_shape_13967"/>
          <p:cNvSpPr txBox="1"/>
          <p:nvPr/>
        </p:nvSpPr>
        <p:spPr>
          <a:xfrm>
            <a:off x="540119" y="2153453"/>
            <a:ext cx="6924033"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）若小明想向他的父母说明他数学成绩的提高情况，他将向父母展示哪一幅统计图？为什么？</a:t>
            </a:r>
          </a:p>
        </p:txBody>
      </p:sp>
      <p:sp>
        <p:nvSpPr>
          <p:cNvPr id="13968" name="yt_shape_13968"/>
          <p:cNvSpPr txBox="1"/>
          <p:nvPr/>
        </p:nvSpPr>
        <p:spPr>
          <a:xfrm>
            <a:off x="540119" y="5146631"/>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）图</a:t>
            </a:r>
            <a:r>
              <a:rPr lang="en-US" altLang="zh-CN" sz="2400" b="0" i="0" u="none">
                <a:solidFill>
                  <a:srgbClr val="FF0000">
                    <a:alpha val="0"/>
                  </a:srgbClr>
                </a:solidFill>
                <a:effectLst/>
                <a:latin typeface="宋体" pitchFamily="24"/>
                <a:ea typeface="宋体" pitchFamily="24"/>
                <a:cs typeface="宋体" pitchFamily="24"/>
              </a:rPr>
              <a:t>①</a:t>
            </a:r>
            <a:r>
              <a:rPr lang="zh-CN" altLang="zh-CN" sz="2400" b="0" i="0" u="none">
                <a:solidFill>
                  <a:srgbClr val="FF0000">
                    <a:alpha val="0"/>
                  </a:srgbClr>
                </a:solidFill>
                <a:effectLst/>
                <a:latin typeface="白正" pitchFamily="24"/>
                <a:ea typeface="黑体" pitchFamily="24"/>
                <a:cs typeface="宋体" pitchFamily="24"/>
              </a:rPr>
              <a:t>给人的感觉是小明的进步较大，而图</a:t>
            </a:r>
            <a:r>
              <a:rPr lang="en-US" altLang="zh-CN" sz="2400" b="0" i="0" u="none">
                <a:solidFill>
                  <a:srgbClr val="FF0000">
                    <a:alpha val="0"/>
                  </a:srgbClr>
                </a:solidFill>
                <a:effectLst/>
                <a:latin typeface="宋体" pitchFamily="24"/>
                <a:ea typeface="宋体" pitchFamily="24"/>
                <a:cs typeface="宋体" pitchFamily="24"/>
              </a:rPr>
              <a:t>②</a:t>
            </a:r>
            <a:r>
              <a:rPr lang="zh-CN" altLang="zh-CN" sz="2400" b="0" i="0" u="none">
                <a:solidFill>
                  <a:srgbClr val="FF0000">
                    <a:alpha val="0"/>
                  </a:srgbClr>
                </a:solidFill>
                <a:effectLst/>
                <a:latin typeface="白正" pitchFamily="24"/>
                <a:ea typeface="黑体" pitchFamily="24"/>
                <a:cs typeface="宋体" pitchFamily="24"/>
              </a:rPr>
              <a:t>给人的感觉是成绩较稳定，说明小明的进步不是很大</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ABB3E27A-1A6A-76DC-FEE2-A30AD2B85E24}"/>
              </a:ext>
            </a:extLst>
          </p:cNvPr>
          <p:cNvSpPr txBox="1"/>
          <p:nvPr/>
        </p:nvSpPr>
        <p:spPr>
          <a:xfrm>
            <a:off x="450108" y="3212976"/>
            <a:ext cx="6091535"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）图</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①</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给人的感觉是小明的进步较大，</a:t>
            </a:r>
            <a:endParaRPr kumimoji="0" lang="en-US"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endParaRPr>
          </a:p>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而图</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②</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给人的感觉是成绩较稳定，</a:t>
            </a:r>
            <a:endParaRPr lang="zh-CN" altLang="en-US" dirty="0">
              <a:solidFill>
                <a:srgbClr val="FF0000"/>
              </a:solidFill>
            </a:endParaRPr>
          </a:p>
        </p:txBody>
      </p:sp>
      <p:sp>
        <p:nvSpPr>
          <p:cNvPr id="3" name="文本框 2">
            <a:extLst>
              <a:ext uri="{FF2B5EF4-FFF2-40B4-BE49-F238E27FC236}">
                <a16:creationId xmlns:a16="http://schemas.microsoft.com/office/drawing/2014/main" id="{7C0FC05C-275E-F838-553E-51D8A2946A54}"/>
              </a:ext>
            </a:extLst>
          </p:cNvPr>
          <p:cNvSpPr txBox="1"/>
          <p:nvPr/>
        </p:nvSpPr>
        <p:spPr>
          <a:xfrm>
            <a:off x="450108" y="4128189"/>
            <a:ext cx="3609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说明小明的进步不是很大</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D3E7FDAC-8583-6ACD-B2B0-D15BCB1FE681}"/>
              </a:ext>
            </a:extLst>
          </p:cNvPr>
          <p:cNvSpPr txBox="1"/>
          <p:nvPr/>
        </p:nvSpPr>
        <p:spPr>
          <a:xfrm>
            <a:off x="450108" y="4739785"/>
            <a:ext cx="110766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）小明想向他的父母说明他数学成绩的提高情况，</a:t>
            </a:r>
            <a:endParaRPr kumimoji="0" lang="en-US"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endParaRPr>
          </a:p>
          <a:p>
            <a:pPr lvl="0">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他将向父母展示图</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①</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因为图</a:t>
            </a:r>
            <a:r>
              <a:rPr lang="en-US" altLang="zh-CN" sz="2400" dirty="0">
                <a:solidFill>
                  <a:srgbClr val="FF0000"/>
                </a:solidFill>
                <a:latin typeface="宋体" pitchFamily="24"/>
                <a:ea typeface="宋体" pitchFamily="24"/>
                <a:cs typeface="宋体" pitchFamily="24"/>
              </a:rPr>
              <a:t>①</a:t>
            </a:r>
            <a:r>
              <a:rPr lang="zh-CN" altLang="zh-CN" sz="2400" dirty="0">
                <a:solidFill>
                  <a:srgbClr val="FF0000"/>
                </a:solidFill>
                <a:latin typeface="白正" pitchFamily="24"/>
                <a:ea typeface="黑体" pitchFamily="24"/>
                <a:cs typeface="宋体" pitchFamily="24"/>
              </a:rPr>
              <a:t>反映小明数学成绩的提高情况比较明显</a:t>
            </a:r>
            <a:r>
              <a:rPr lang="en-US" altLang="zh-CN" sz="2400" dirty="0">
                <a:solidFill>
                  <a:srgbClr val="FF0000"/>
                </a:solidFill>
                <a:latin typeface="Times New Roman" pitchFamily="24"/>
                <a:ea typeface="Times New Roman" pitchFamily="24"/>
                <a:cs typeface="宋体" pitchFamily="24"/>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blinds(horizontal)">
                                      <p:cBhvr>
                                        <p:cTn id="18" dur="500"/>
                                        <p:tgtEl>
                                          <p:spTgt spid="4">
                                            <p:txEl>
                                              <p:pRg st="0" end="0"/>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blinds(horizontal)">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3" grpId="0" build="allAtOnce"/>
      <p:bldP spid="4" grpId="0" uiExpand="1"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1590</Words>
  <Application>Microsoft Office PowerPoint</Application>
  <PresentationFormat>宽屏</PresentationFormat>
  <Paragraphs>72</Paragraphs>
  <Slides>12</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12</vt:i4>
      </vt:variant>
    </vt:vector>
  </HeadingPairs>
  <TitlesOfParts>
    <vt:vector size="25" baseType="lpstr">
      <vt:lpstr>白正</vt: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课 件</cp:lastModifiedBy>
  <cp:revision>44</cp:revision>
  <dcterms:created xsi:type="dcterms:W3CDTF">2023-05-05T05:33:04Z</dcterms:created>
  <dcterms:modified xsi:type="dcterms:W3CDTF">2023-10-21T12:25:27Z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