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5" r:id="rId7"/>
    <p:sldId id="377" r:id="rId8"/>
    <p:sldId id="380" r:id="rId9"/>
    <p:sldId id="382" r:id="rId10"/>
    <p:sldId id="385" r:id="rId11"/>
    <p:sldId id="391" r:id="rId12"/>
    <p:sldId id="392" r:id="rId13"/>
    <p:sldId id="397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bin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65" name="yt_image_10165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71016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67" name="yt_shape_10167"/>
          <p:cNvSpPr txBox="1"/>
          <p:nvPr/>
        </p:nvSpPr>
        <p:spPr>
          <a:xfrm>
            <a:off x="540119" y="2517811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的开口方向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相同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，对称轴是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轴，只是位置不同，可由抛物线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上下平移得到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对于抛物线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时，开口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向上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，对称轴是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，顶点为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时，开口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向下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，对称轴是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，顶点为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1B4040-5C1E-2B07-ED38-E924C622A6D1}"/>
              </a:ext>
            </a:extLst>
          </p:cNvPr>
          <p:cNvSpPr txBox="1"/>
          <p:nvPr/>
        </p:nvSpPr>
        <p:spPr>
          <a:xfrm>
            <a:off x="7957396" y="247100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相同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C25934-B7D2-AE85-18DE-E6BEA64D6680}"/>
              </a:ext>
            </a:extLst>
          </p:cNvPr>
          <p:cNvSpPr txBox="1"/>
          <p:nvPr/>
        </p:nvSpPr>
        <p:spPr>
          <a:xfrm>
            <a:off x="10700596" y="2443258"/>
            <a:ext cx="31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788148-D1FB-B601-A3B8-38A022FD1D57}"/>
              </a:ext>
            </a:extLst>
          </p:cNvPr>
          <p:cNvSpPr txBox="1"/>
          <p:nvPr/>
        </p:nvSpPr>
        <p:spPr>
          <a:xfrm>
            <a:off x="6214321" y="3421981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向上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44DCC1-13BE-4986-4619-49EB1F970FED}"/>
              </a:ext>
            </a:extLst>
          </p:cNvPr>
          <p:cNvSpPr txBox="1"/>
          <p:nvPr/>
        </p:nvSpPr>
        <p:spPr>
          <a:xfrm>
            <a:off x="8957521" y="3394234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4D865A-CE29-D064-0FFB-4D3270116B2E}"/>
              </a:ext>
            </a:extLst>
          </p:cNvPr>
          <p:cNvSpPr txBox="1"/>
          <p:nvPr/>
        </p:nvSpPr>
        <p:spPr>
          <a:xfrm>
            <a:off x="1059708" y="3897469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D766EC-25DD-0716-799E-E4BA0C12463F}"/>
              </a:ext>
            </a:extLst>
          </p:cNvPr>
          <p:cNvSpPr txBox="1"/>
          <p:nvPr/>
        </p:nvSpPr>
        <p:spPr>
          <a:xfrm>
            <a:off x="6476258" y="389746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增大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B2B098-8F4D-DAC0-55BA-66489FE3195A}"/>
              </a:ext>
            </a:extLst>
          </p:cNvPr>
          <p:cNvSpPr txBox="1"/>
          <p:nvPr/>
        </p:nvSpPr>
        <p:spPr>
          <a:xfrm>
            <a:off x="1059708" y="437295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减小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C15F3B1-F768-0A06-DB27-FDE7D3E58800}"/>
              </a:ext>
            </a:extLst>
          </p:cNvPr>
          <p:cNvSpPr txBox="1"/>
          <p:nvPr/>
        </p:nvSpPr>
        <p:spPr>
          <a:xfrm>
            <a:off x="4488708" y="437295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向下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E76FF3-1E1B-1E6D-8C50-2ABB0FFE5034}"/>
              </a:ext>
            </a:extLst>
          </p:cNvPr>
          <p:cNvSpPr txBox="1"/>
          <p:nvPr/>
        </p:nvSpPr>
        <p:spPr>
          <a:xfrm>
            <a:off x="7231907" y="4345210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8DEA65D-627F-3456-1B6A-8430CC322554}"/>
              </a:ext>
            </a:extLst>
          </p:cNvPr>
          <p:cNvSpPr txBox="1"/>
          <p:nvPr/>
        </p:nvSpPr>
        <p:spPr>
          <a:xfrm>
            <a:off x="9500446" y="4372957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5021E90-9C7A-F205-7F31-976A19381933}"/>
              </a:ext>
            </a:extLst>
          </p:cNvPr>
          <p:cNvSpPr txBox="1"/>
          <p:nvPr/>
        </p:nvSpPr>
        <p:spPr>
          <a:xfrm>
            <a:off x="4055321" y="4848445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减小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6CAB133-53BE-D709-9796-DD707D27B8CE}"/>
              </a:ext>
            </a:extLst>
          </p:cNvPr>
          <p:cNvSpPr txBox="1"/>
          <p:nvPr/>
        </p:nvSpPr>
        <p:spPr>
          <a:xfrm>
            <a:off x="8879732" y="484844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增大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25" name="yt_shape_10225"/>
              <p:cNvSpPr txBox="1"/>
              <p:nvPr/>
            </p:nvSpPr>
            <p:spPr>
              <a:xfrm>
                <a:off x="540119" y="930606"/>
                <a:ext cx="11111999" cy="53567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的图象和抛物线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相交于点（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的图象上纵坐标为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的顶点为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点（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）在直线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上，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）即（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）在抛物线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上，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的顶点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25" name="yt_shape_10225" descr="{&quot;rangeId&quot;:1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30606"/>
                <a:ext cx="11111999" cy="5356787"/>
              </a:xfrm>
              <a:prstGeom prst="rect">
                <a:avLst/>
              </a:prstGeom>
              <a:blipFill>
                <a:blip r:embed="rId2"/>
                <a:stretch>
                  <a:fillRect l="-1701" t="-1025" b="-10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012FE61-706B-D997-E3DA-7C6B1D43C418}"/>
              </a:ext>
            </a:extLst>
          </p:cNvPr>
          <p:cNvSpPr txBox="1"/>
          <p:nvPr/>
        </p:nvSpPr>
        <p:spPr>
          <a:xfrm>
            <a:off x="450108" y="2785752"/>
            <a:ext cx="6622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）在直线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上，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55BBE6-2163-24B5-FEEC-A50BDE4B4856}"/>
              </a:ext>
            </a:extLst>
          </p:cNvPr>
          <p:cNvSpPr txBox="1"/>
          <p:nvPr/>
        </p:nvSpPr>
        <p:spPr>
          <a:xfrm>
            <a:off x="450108" y="3261240"/>
            <a:ext cx="6647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）即（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）在抛物线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D4135B2-2A42-72CC-0146-9E972EA5A13C}"/>
                  </a:ext>
                </a:extLst>
              </p:cNvPr>
              <p:cNvSpPr txBox="1"/>
              <p:nvPr/>
            </p:nvSpPr>
            <p:spPr>
              <a:xfrm>
                <a:off x="450108" y="3736729"/>
                <a:ext cx="27470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hasSerialNum': 1, 'pageBreak': True}">
                <a:extLst>
                  <a:ext uri="{FF2B5EF4-FFF2-40B4-BE49-F238E27FC236}">
                    <a16:creationId xmlns:a16="http://schemas.microsoft.com/office/drawing/2014/main" id="{1D4135B2-2A42-72CC-0146-9E972EA5A1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36729"/>
                <a:ext cx="2747074" cy="765061"/>
              </a:xfrm>
              <a:prstGeom prst="rect">
                <a:avLst/>
              </a:prstGeom>
              <a:blipFill>
                <a:blip r:embed="rId3"/>
                <a:stretch>
                  <a:fillRect l="-3556" r="-377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560A67C-89B7-7F84-3941-034EE6BC2A29}"/>
              </a:ext>
            </a:extLst>
          </p:cNvPr>
          <p:cNvSpPr txBox="1"/>
          <p:nvPr/>
        </p:nvSpPr>
        <p:spPr>
          <a:xfrm>
            <a:off x="450108" y="4408177"/>
            <a:ext cx="677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4C8B263-642C-9B3C-B384-C44682C5A42B}"/>
                  </a:ext>
                </a:extLst>
              </p:cNvPr>
              <p:cNvSpPr txBox="1"/>
              <p:nvPr/>
            </p:nvSpPr>
            <p:spPr>
              <a:xfrm>
                <a:off x="450108" y="4883665"/>
                <a:ext cx="55902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抛物线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的顶点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为（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, 'hasSerialNum': 1, 'pageBreak': True}">
                <a:extLst>
                  <a:ext uri="{FF2B5EF4-FFF2-40B4-BE49-F238E27FC236}">
                    <a16:creationId xmlns:a16="http://schemas.microsoft.com/office/drawing/2014/main" id="{74C8B263-642C-9B3C-B384-C44682C5A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83665"/>
                <a:ext cx="5590286" cy="765061"/>
              </a:xfrm>
              <a:prstGeom prst="rect">
                <a:avLst/>
              </a:prstGeom>
              <a:blipFill>
                <a:blip r:embed="rId4"/>
                <a:stretch>
                  <a:fillRect l="-1745" r="-174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7604943-BEFE-FA94-41FA-E72F391200EB}"/>
                  </a:ext>
                </a:extLst>
              </p:cNvPr>
              <p:cNvSpPr txBox="1"/>
              <p:nvPr/>
            </p:nvSpPr>
            <p:spPr>
              <a:xfrm>
                <a:off x="450108" y="5555114"/>
                <a:ext cx="49013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｜＝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7, 'hasSerialNum': 1, 'pageBreak': True}">
                <a:extLst>
                  <a:ext uri="{FF2B5EF4-FFF2-40B4-BE49-F238E27FC236}">
                    <a16:creationId xmlns:a16="http://schemas.microsoft.com/office/drawing/2014/main" id="{27604943-BEFE-FA94-41FA-E72F391200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55114"/>
                <a:ext cx="4901311" cy="727279"/>
              </a:xfrm>
              <a:prstGeom prst="rect">
                <a:avLst/>
              </a:prstGeom>
              <a:blipFill>
                <a:blip r:embed="rId5"/>
                <a:stretch>
                  <a:fillRect l="-1990" r="-186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3" name="yt_shape_10233"/>
          <p:cNvSpPr txBox="1"/>
          <p:nvPr/>
        </p:nvSpPr>
        <p:spPr>
          <a:xfrm>
            <a:off x="540000" y="1373816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232" name="yt_image_10232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73816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35" name="yt_shape_10235"/>
          <p:cNvSpPr txBox="1"/>
          <p:nvPr/>
        </p:nvSpPr>
        <p:spPr>
          <a:xfrm>
            <a:off x="540119" y="2071399"/>
            <a:ext cx="11460537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（上海市中考改编）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）经过点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236" name="yt_shape_10236"/>
              <p:cNvSpPr txBox="1"/>
              <p:nvPr/>
            </p:nvSpPr>
            <p:spPr>
              <a:xfrm>
                <a:off x="540000" y="2814810"/>
                <a:ext cx="6020879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）则抛物线的表达式为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236" name="yt_shape_102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4810"/>
                <a:ext cx="6020879" cy="639855"/>
              </a:xfrm>
              <a:prstGeom prst="rect">
                <a:avLst/>
              </a:prstGeom>
              <a:blipFill>
                <a:blip r:embed="rId3"/>
                <a:stretch>
                  <a:fillRect l="-3141" r="-212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38" name="yt_shape_10238"/>
          <p:cNvSpPr txBox="1"/>
          <p:nvPr/>
        </p:nvSpPr>
        <p:spPr>
          <a:xfrm>
            <a:off x="540119" y="35054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为斜边在其左侧作等腰直角三角形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239" name="yt_shape_10239"/>
          <p:cNvSpPr txBox="1"/>
          <p:nvPr/>
        </p:nvSpPr>
        <p:spPr>
          <a:xfrm>
            <a:off x="540000" y="4464888"/>
            <a:ext cx="646330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重合时，求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到抛物线对称轴的距离；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240" name="yt_shape_10240"/>
              <p:cNvSpPr txBox="1"/>
              <p:nvPr/>
            </p:nvSpPr>
            <p:spPr>
              <a:xfrm>
                <a:off x="540000" y="4951052"/>
                <a:ext cx="6601551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在抛物线上，则点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240" name="yt_shape_102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51052"/>
                <a:ext cx="6601551" cy="677108"/>
              </a:xfrm>
              <a:prstGeom prst="rect">
                <a:avLst/>
              </a:prstGeom>
              <a:blipFill>
                <a:blip r:embed="rId4"/>
                <a:stretch>
                  <a:fillRect l="-2862" r="-1847" b="-14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D1D52C9-E891-6A71-928F-A588BFE71A2C}"/>
                  </a:ext>
                </a:extLst>
              </p:cNvPr>
              <p:cNvSpPr txBox="1"/>
              <p:nvPr/>
            </p:nvSpPr>
            <p:spPr>
              <a:xfrm>
                <a:off x="4259989" y="2636912"/>
                <a:ext cx="1723136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D1D52C9-E891-6A71-928F-A588BFE71A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9989" y="2636912"/>
                <a:ext cx="1723136" cy="727279"/>
              </a:xfrm>
              <a:prstGeom prst="rect">
                <a:avLst/>
              </a:prstGeom>
              <a:blipFill>
                <a:blip r:embed="rId5"/>
                <a:stretch>
                  <a:fillRect l="-567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64EF04-50D6-B2E8-7087-691786F16917}"/>
                  </a:ext>
                </a:extLst>
              </p:cNvPr>
              <p:cNvSpPr txBox="1"/>
              <p:nvPr/>
            </p:nvSpPr>
            <p:spPr>
              <a:xfrm>
                <a:off x="5428389" y="4725144"/>
                <a:ext cx="1358393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64EF04-50D6-B2E8-7087-691786F16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8389" y="4725144"/>
                <a:ext cx="1358393" cy="764172"/>
              </a:xfrm>
              <a:prstGeom prst="rect">
                <a:avLst/>
              </a:prstGeom>
              <a:blipFill>
                <a:blip r:embed="rId6"/>
                <a:stretch>
                  <a:fillRect l="-6726" b="-7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42" name="yt_shape_10242"/>
              <p:cNvSpPr txBox="1"/>
              <p:nvPr/>
            </p:nvSpPr>
            <p:spPr>
              <a:xfrm>
                <a:off x="540000" y="1515894"/>
                <a:ext cx="7053213" cy="41862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，如答图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）重合时，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是等腰直角三角形，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也是等腰直角三角形，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而抛物线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的对称轴是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到抛物线对称轴的距离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42" name="yt_shape_10242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15894"/>
                <a:ext cx="7053213" cy="4186211"/>
              </a:xfrm>
              <a:prstGeom prst="rect">
                <a:avLst/>
              </a:prstGeom>
              <a:blipFill>
                <a:blip r:embed="rId2"/>
                <a:stretch>
                  <a:fillRect l="-2679" t="-1312" r="-1642" b="-3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02AF74B-19FC-9EA9-0AAD-58A06E25C9D8}"/>
              </a:ext>
            </a:extLst>
          </p:cNvPr>
          <p:cNvSpPr txBox="1"/>
          <p:nvPr/>
        </p:nvSpPr>
        <p:spPr>
          <a:xfrm>
            <a:off x="449989" y="1469088"/>
            <a:ext cx="7165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，如答图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936DD9-8C79-F01A-6236-8A9B7B289262}"/>
              </a:ext>
            </a:extLst>
          </p:cNvPr>
          <p:cNvSpPr txBox="1"/>
          <p:nvPr/>
        </p:nvSpPr>
        <p:spPr>
          <a:xfrm>
            <a:off x="449989" y="1944576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）重合时，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262A0E-3697-D205-CE39-CFEE927ACDEE}"/>
              </a:ext>
            </a:extLst>
          </p:cNvPr>
          <p:cNvSpPr txBox="1"/>
          <p:nvPr/>
        </p:nvSpPr>
        <p:spPr>
          <a:xfrm>
            <a:off x="449989" y="2420064"/>
            <a:ext cx="410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63F120-F10C-A327-6F46-F282CDD76C7B}"/>
              </a:ext>
            </a:extLst>
          </p:cNvPr>
          <p:cNvSpPr txBox="1"/>
          <p:nvPr/>
        </p:nvSpPr>
        <p:spPr>
          <a:xfrm>
            <a:off x="449989" y="2895552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也是等腰直角三角形，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C2C855-DBCA-0BC1-0AEE-0F3AC1425C60}"/>
                  </a:ext>
                </a:extLst>
              </p:cNvPr>
              <p:cNvSpPr txBox="1"/>
              <p:nvPr/>
            </p:nvSpPr>
            <p:spPr>
              <a:xfrm>
                <a:off x="449989" y="3371040"/>
                <a:ext cx="38980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, 'mathAnswerShape': 1}">
                <a:extLst>
                  <a:ext uri="{FF2B5EF4-FFF2-40B4-BE49-F238E27FC236}">
                    <a16:creationId xmlns:a16="http://schemas.microsoft.com/office/drawing/2014/main" id="{ECC2C855-DBCA-0BC1-0AEE-0F3AC1425C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71040"/>
                <a:ext cx="3898011" cy="765061"/>
              </a:xfrm>
              <a:prstGeom prst="rect">
                <a:avLst/>
              </a:prstGeom>
              <a:blipFill>
                <a:blip r:embed="rId3"/>
                <a:stretch>
                  <a:fillRect l="-2504" r="-266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E10B8AA-025C-5BBC-4C73-EC325C400AEB}"/>
              </a:ext>
            </a:extLst>
          </p:cNvPr>
          <p:cNvSpPr txBox="1"/>
          <p:nvPr/>
        </p:nvSpPr>
        <p:spPr>
          <a:xfrm>
            <a:off x="449989" y="4042489"/>
            <a:ext cx="3145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17901D5-64DF-12B0-A2C8-F0DCE1A69AD1}"/>
                  </a:ext>
                </a:extLst>
              </p:cNvPr>
              <p:cNvSpPr txBox="1"/>
              <p:nvPr/>
            </p:nvSpPr>
            <p:spPr>
              <a:xfrm>
                <a:off x="449989" y="4517977"/>
                <a:ext cx="64126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而抛物线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的对称轴是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轴（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0, 'mathAnswerShape': 1}">
                <a:extLst>
                  <a:ext uri="{FF2B5EF4-FFF2-40B4-BE49-F238E27FC236}">
                    <a16:creationId xmlns:a16="http://schemas.microsoft.com/office/drawing/2014/main" id="{117901D5-64DF-12B0-A2C8-F0DCE1A69A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17977"/>
                <a:ext cx="6412611" cy="766077"/>
              </a:xfrm>
              <a:prstGeom prst="rect">
                <a:avLst/>
              </a:prstGeom>
              <a:blipFill>
                <a:blip r:embed="rId4"/>
                <a:stretch>
                  <a:fillRect l="-1521" r="-142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306CBF4-A11D-66F9-70F0-DA771642F90B}"/>
              </a:ext>
            </a:extLst>
          </p:cNvPr>
          <p:cNvSpPr txBox="1"/>
          <p:nvPr/>
        </p:nvSpPr>
        <p:spPr>
          <a:xfrm>
            <a:off x="449989" y="5190442"/>
            <a:ext cx="4693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到抛物线对称轴的距离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0244">
            <a:extLst>
              <a:ext uri="{FF2B5EF4-FFF2-40B4-BE49-F238E27FC236}">
                <a16:creationId xmlns:a16="http://schemas.microsoft.com/office/drawing/2014/main" id="{11AF99CD-FAAC-D7D6-1A79-39A6AF50C3D0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16280" y="2989164"/>
            <a:ext cx="1855641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0" name="yt_shape_10170"/>
          <p:cNvSpPr txBox="1"/>
          <p:nvPr/>
        </p:nvSpPr>
        <p:spPr>
          <a:xfrm>
            <a:off x="540000" y="900000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169" name="yt_image_1016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2" name="yt_shape_10172"/>
          <p:cNvSpPr txBox="1"/>
          <p:nvPr/>
        </p:nvSpPr>
        <p:spPr>
          <a:xfrm>
            <a:off x="540000" y="1603297"/>
            <a:ext cx="603530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的图象与性质</a:t>
            </a:r>
          </a:p>
        </p:txBody>
      </p:sp>
      <p:sp>
        <p:nvSpPr>
          <p:cNvPr id="10173" name="yt_shape_10173"/>
          <p:cNvSpPr txBox="1"/>
          <p:nvPr/>
        </p:nvSpPr>
        <p:spPr>
          <a:xfrm>
            <a:off x="540000" y="2107607"/>
            <a:ext cx="835164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（广安一中单元卷）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的图象大致是（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pic>
        <p:nvPicPr>
          <p:cNvPr id="10174" name="yt_image_1017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5891" y="2746135"/>
            <a:ext cx="4480216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6" name="yt_shape_10176"/>
          <p:cNvSpPr txBox="1"/>
          <p:nvPr/>
        </p:nvSpPr>
        <p:spPr>
          <a:xfrm>
            <a:off x="540000" y="4063087"/>
            <a:ext cx="7599837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对于抛物线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，下列说法正确的是（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177" name="yt_table_1017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140778"/>
              </p:ext>
            </p:extLst>
          </p:nvPr>
        </p:nvGraphicFramePr>
        <p:xfrm>
          <a:off x="540000" y="4549251"/>
          <a:ext cx="5445125" cy="1901952"/>
        </p:xfrm>
        <a:graphic>
          <a:graphicData uri="http://schemas.openxmlformats.org/drawingml/2006/table">
            <a:tbl>
              <a:tblPr/>
              <a:tblGrid>
                <a:gridCol w="5445125">
                  <a:extLst>
                    <a:ext uri="{9D8B030D-6E8A-4147-A177-3AD203B41FA5}">
                      <a16:colId xmlns:a16="http://schemas.microsoft.com/office/drawing/2014/main" val="100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开口向下，顶点坐标（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开口向上，顶点坐标（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开口向下，顶点坐标（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开口向上，顶点坐标（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</a:tbl>
          </a:graphicData>
        </a:graphic>
      </p:graphicFrame>
      <p:pic>
        <p:nvPicPr>
          <p:cNvPr id="3" name="yt_shape_1697707522210">
            <a:extLst>
              <a:ext uri="{FF2B5EF4-FFF2-40B4-BE49-F238E27FC236}">
                <a16:creationId xmlns:a16="http://schemas.microsoft.com/office/drawing/2014/main" id="{E66CFF03-4073-9012-E8B2-8CDE083647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497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464339-E3C4-33DE-C282-E203E01BCE7F}"/>
              </a:ext>
            </a:extLst>
          </p:cNvPr>
          <p:cNvSpPr txBox="1"/>
          <p:nvPr/>
        </p:nvSpPr>
        <p:spPr>
          <a:xfrm>
            <a:off x="7908064" y="206080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EEBCEB-647F-ACA5-25C1-D6AEFB2C3BD7}"/>
              </a:ext>
            </a:extLst>
          </p:cNvPr>
          <p:cNvSpPr txBox="1"/>
          <p:nvPr/>
        </p:nvSpPr>
        <p:spPr>
          <a:xfrm>
            <a:off x="7146064" y="4016281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9" name="yt_shape_10179"/>
          <p:cNvSpPr txBox="1"/>
          <p:nvPr/>
        </p:nvSpPr>
        <p:spPr>
          <a:xfrm>
            <a:off x="540000" y="2415152"/>
            <a:ext cx="7582204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下列关于二次函数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的说法正确的是（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180" name="yt_table_1018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962987"/>
              </p:ext>
            </p:extLst>
          </p:nvPr>
        </p:nvGraphicFramePr>
        <p:xfrm>
          <a:off x="540000" y="2901316"/>
          <a:ext cx="4818063" cy="1901952"/>
        </p:xfrm>
        <a:graphic>
          <a:graphicData uri="http://schemas.openxmlformats.org/drawingml/2006/table">
            <a:tbl>
              <a:tblPr/>
              <a:tblGrid>
                <a:gridCol w="4818063">
                  <a:extLst>
                    <a:ext uri="{9D8B030D-6E8A-4147-A177-3AD203B41FA5}">
                      <a16:colId xmlns:a16="http://schemas.microsoft.com/office/drawing/2014/main" val="100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其图象开口向下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其图象的顶点坐标是（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有最大值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AAD966A-E05D-5286-0856-B81DADEBD7DD}"/>
              </a:ext>
            </a:extLst>
          </p:cNvPr>
          <p:cNvSpPr txBox="1"/>
          <p:nvPr/>
        </p:nvSpPr>
        <p:spPr>
          <a:xfrm>
            <a:off x="7146064" y="236834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82" name="yt_shape_10182"/>
              <p:cNvSpPr txBox="1"/>
              <p:nvPr/>
            </p:nvSpPr>
            <p:spPr>
              <a:xfrm>
                <a:off x="540119" y="2336784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若点（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）和点（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）在二次函数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的图象上，且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的大小关系为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82" name="yt_shape_10182" descr="{&quot;rangeId&quot;:7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36784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659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84" name="yt_shape_10184"/>
          <p:cNvSpPr txBox="1"/>
          <p:nvPr/>
        </p:nvSpPr>
        <p:spPr>
          <a:xfrm>
            <a:off x="540000" y="3494093"/>
            <a:ext cx="100524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）的顶点在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轴的下方，则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185" name="yt_shape_10185"/>
          <p:cNvSpPr txBox="1"/>
          <p:nvPr/>
        </p:nvSpPr>
        <p:spPr>
          <a:xfrm>
            <a:off x="540000" y="3973396"/>
            <a:ext cx="69410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4DAD10-37DA-FF47-668F-EEA8594BC17C}"/>
              </a:ext>
            </a:extLst>
          </p:cNvPr>
          <p:cNvSpPr txBox="1"/>
          <p:nvPr/>
        </p:nvSpPr>
        <p:spPr>
          <a:xfrm>
            <a:off x="3361583" y="2912215"/>
            <a:ext cx="957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572A12-631E-5E73-474A-5F1CB98B8524}"/>
              </a:ext>
            </a:extLst>
          </p:cNvPr>
          <p:cNvSpPr txBox="1"/>
          <p:nvPr/>
        </p:nvSpPr>
        <p:spPr>
          <a:xfrm>
            <a:off x="9414601" y="344728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F51FFA-5E25-C0E4-D097-EDD6B4915B04}"/>
              </a:ext>
            </a:extLst>
          </p:cNvPr>
          <p:cNvSpPr txBox="1"/>
          <p:nvPr/>
        </p:nvSpPr>
        <p:spPr>
          <a:xfrm>
            <a:off x="6790464" y="392659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87" name="yt_shape_10187"/>
              <p:cNvSpPr txBox="1"/>
              <p:nvPr/>
            </p:nvSpPr>
            <p:spPr>
              <a:xfrm>
                <a:off x="540000" y="1654652"/>
                <a:ext cx="8343887" cy="49427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）求这个函数的表达式；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取何值时，函数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的增大而增大？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）求这个函数图象与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轴的交点坐标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）将（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zh-CN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的增大而增大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这个函数图象与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轴的交点坐标是（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）和（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187" name="yt_shape_101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4652"/>
                <a:ext cx="8343887" cy="4942700"/>
              </a:xfrm>
              <a:prstGeom prst="rect">
                <a:avLst/>
              </a:prstGeom>
              <a:blipFill>
                <a:blip r:embed="rId2"/>
                <a:stretch>
                  <a:fillRect l="-2266" t="-986" r="-1243" b="-28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9747760-9369-32A3-68D0-00F274E28FB8}"/>
              </a:ext>
            </a:extLst>
          </p:cNvPr>
          <p:cNvSpPr txBox="1"/>
          <p:nvPr/>
        </p:nvSpPr>
        <p:spPr>
          <a:xfrm>
            <a:off x="449989" y="3034310"/>
            <a:ext cx="739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）将（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664D502-045E-C534-876F-6158B37F4D9E}"/>
                  </a:ext>
                </a:extLst>
              </p:cNvPr>
              <p:cNvSpPr txBox="1"/>
              <p:nvPr/>
            </p:nvSpPr>
            <p:spPr>
              <a:xfrm>
                <a:off x="449989" y="3509798"/>
                <a:ext cx="606120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zh-CN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）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664D502-045E-C534-876F-6158B37F4D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09798"/>
                <a:ext cx="6061203" cy="1154189"/>
              </a:xfrm>
              <a:prstGeom prst="rect">
                <a:avLst/>
              </a:prstGeom>
              <a:blipFill>
                <a:blip r:embed="rId3"/>
                <a:stretch>
                  <a:fillRect l="-1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5C2BAAB-9B82-17FE-55F4-F2895638D654}"/>
              </a:ext>
            </a:extLst>
          </p:cNvPr>
          <p:cNvSpPr txBox="1"/>
          <p:nvPr/>
        </p:nvSpPr>
        <p:spPr>
          <a:xfrm>
            <a:off x="449989" y="4570376"/>
            <a:ext cx="215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D3FC0F-FACB-A487-4668-AFD3B2F8A31D}"/>
              </a:ext>
            </a:extLst>
          </p:cNvPr>
          <p:cNvSpPr txBox="1"/>
          <p:nvPr/>
        </p:nvSpPr>
        <p:spPr>
          <a:xfrm>
            <a:off x="449989" y="5045863"/>
            <a:ext cx="492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FA8429A-D8E4-8091-D4A9-FE10F3D4A4AC}"/>
                  </a:ext>
                </a:extLst>
              </p:cNvPr>
              <p:cNvSpPr txBox="1"/>
              <p:nvPr/>
            </p:nvSpPr>
            <p:spPr>
              <a:xfrm>
                <a:off x="449989" y="5521351"/>
                <a:ext cx="61603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FA8429A-D8E4-8091-D4A9-FE10F3D4A4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21351"/>
                <a:ext cx="6160326" cy="613931"/>
              </a:xfrm>
              <a:prstGeom prst="rect">
                <a:avLst/>
              </a:prstGeom>
              <a:blipFill>
                <a:blip r:embed="rId4"/>
                <a:stretch>
                  <a:fillRect l="-1584" r="-1584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2C8D9F1-477F-09FB-7941-7A8B5C9A9BA8}"/>
                  </a:ext>
                </a:extLst>
              </p:cNvPr>
              <p:cNvSpPr txBox="1"/>
              <p:nvPr/>
            </p:nvSpPr>
            <p:spPr>
              <a:xfrm>
                <a:off x="449989" y="6041670"/>
                <a:ext cx="844327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这个函数图象与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轴的交点坐标是（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）和（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2C8D9F1-477F-09FB-7941-7A8B5C9A9B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41670"/>
                <a:ext cx="8443278" cy="554686"/>
              </a:xfrm>
              <a:prstGeom prst="rect">
                <a:avLst/>
              </a:prstGeom>
              <a:blipFill>
                <a:blip r:embed="rId5"/>
                <a:stretch>
                  <a:fillRect l="-1155" r="-108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0186">
            <a:extLst>
              <a:ext uri="{FF2B5EF4-FFF2-40B4-BE49-F238E27FC236}">
                <a16:creationId xmlns:a16="http://schemas.microsoft.com/office/drawing/2014/main" id="{30652004-446A-D3A5-D8E8-FC9DBB0BD363}"/>
              </a:ext>
            </a:extLst>
          </p:cNvPr>
          <p:cNvSpPr txBox="1"/>
          <p:nvPr/>
        </p:nvSpPr>
        <p:spPr>
          <a:xfrm>
            <a:off x="540000" y="1137690"/>
            <a:ext cx="80518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的图象过点（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）和点（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5" name="yt_shape_10195"/>
          <p:cNvSpPr txBox="1"/>
          <p:nvPr/>
        </p:nvSpPr>
        <p:spPr>
          <a:xfrm>
            <a:off x="540000" y="1419138"/>
            <a:ext cx="656429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之间的关系</a:t>
            </a:r>
          </a:p>
        </p:txBody>
      </p:sp>
      <p:sp>
        <p:nvSpPr>
          <p:cNvPr id="10196" name="yt_shape_10196"/>
          <p:cNvSpPr txBox="1"/>
          <p:nvPr/>
        </p:nvSpPr>
        <p:spPr>
          <a:xfrm>
            <a:off x="540000" y="1923448"/>
            <a:ext cx="1059104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平移得到抛物线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，则下列平移过程正确的是（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197" name="yt_table_1019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99660"/>
              </p:ext>
            </p:extLst>
          </p:nvPr>
        </p:nvGraphicFramePr>
        <p:xfrm>
          <a:off x="540000" y="2409612"/>
          <a:ext cx="3159125" cy="1901952"/>
        </p:xfrm>
        <a:graphic>
          <a:graphicData uri="http://schemas.openxmlformats.org/drawingml/2006/table">
            <a:tbl>
              <a:tblPr/>
              <a:tblGrid>
                <a:gridCol w="3159125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向上平移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向下平移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</a:tbl>
          </a:graphicData>
        </a:graphic>
      </p:graphicFrame>
      <p:sp>
        <p:nvSpPr>
          <p:cNvPr id="10199" name="yt_shape_10199"/>
          <p:cNvSpPr txBox="1"/>
          <p:nvPr/>
        </p:nvSpPr>
        <p:spPr>
          <a:xfrm>
            <a:off x="540000" y="4361932"/>
            <a:ext cx="718786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的图象的不同之处是（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200" name="yt_table_102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295036"/>
              </p:ext>
            </p:extLst>
          </p:nvPr>
        </p:nvGraphicFramePr>
        <p:xfrm>
          <a:off x="540000" y="4848096"/>
          <a:ext cx="4794568" cy="950976"/>
        </p:xfrm>
        <a:graphic>
          <a:graphicData uri="http://schemas.openxmlformats.org/drawingml/2006/table">
            <a:tbl>
              <a:tblPr/>
              <a:tblGrid>
                <a:gridCol w="2719705">
                  <a:extLst>
                    <a:ext uri="{9D8B030D-6E8A-4147-A177-3AD203B41FA5}">
                      <a16:colId xmlns:a16="http://schemas.microsoft.com/office/drawing/2014/main" val="10034"/>
                    </a:ext>
                  </a:extLst>
                </a:gridCol>
                <a:gridCol w="2074863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对称轴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开口方向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顶点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形状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</a:tbl>
          </a:graphicData>
        </a:graphic>
      </p:graphicFrame>
      <p:pic>
        <p:nvPicPr>
          <p:cNvPr id="3" name="yt_shape_1697707522347">
            <a:extLst>
              <a:ext uri="{FF2B5EF4-FFF2-40B4-BE49-F238E27FC236}">
                <a16:creationId xmlns:a16="http://schemas.microsoft.com/office/drawing/2014/main" id="{35EA4FF5-26EB-F825-61B7-90E9FEC29C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6081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C61A18-2A33-B8CB-7BD5-77088A092A52}"/>
              </a:ext>
            </a:extLst>
          </p:cNvPr>
          <p:cNvSpPr txBox="1"/>
          <p:nvPr/>
        </p:nvSpPr>
        <p:spPr>
          <a:xfrm>
            <a:off x="10108339" y="187664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67B14A-638C-BCE6-BE94-40A6599F3155}"/>
              </a:ext>
            </a:extLst>
          </p:cNvPr>
          <p:cNvSpPr txBox="1"/>
          <p:nvPr/>
        </p:nvSpPr>
        <p:spPr>
          <a:xfrm>
            <a:off x="6755539" y="431512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2" name="yt_shape_10202"/>
          <p:cNvSpPr txBox="1"/>
          <p:nvPr/>
        </p:nvSpPr>
        <p:spPr>
          <a:xfrm>
            <a:off x="540119" y="26628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个单位后得到抛物线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203" name="yt_shape_10203"/>
          <p:cNvSpPr txBox="1"/>
          <p:nvPr/>
        </p:nvSpPr>
        <p:spPr>
          <a:xfrm>
            <a:off x="540000" y="3622305"/>
            <a:ext cx="5985613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未结合图象判定取值范围而出错</a:t>
            </a:r>
          </a:p>
        </p:txBody>
      </p:sp>
      <p:sp>
        <p:nvSpPr>
          <p:cNvPr id="10204" name="yt_shape_10204"/>
          <p:cNvSpPr txBox="1"/>
          <p:nvPr/>
        </p:nvSpPr>
        <p:spPr>
          <a:xfrm>
            <a:off x="540000" y="4126615"/>
            <a:ext cx="110829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的图象上可以看出，当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522429">
            <a:extLst>
              <a:ext uri="{FF2B5EF4-FFF2-40B4-BE49-F238E27FC236}">
                <a16:creationId xmlns:a16="http://schemas.microsoft.com/office/drawing/2014/main" id="{096C6E46-B222-183A-9CBE-28F2822C50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66398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4020C0-768A-563F-C94E-368037C1189B}"/>
              </a:ext>
            </a:extLst>
          </p:cNvPr>
          <p:cNvSpPr txBox="1"/>
          <p:nvPr/>
        </p:nvSpPr>
        <p:spPr>
          <a:xfrm>
            <a:off x="1059708" y="309155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0C2AD4-7D5F-D6EE-C7A0-B24E820DEA73}"/>
              </a:ext>
            </a:extLst>
          </p:cNvPr>
          <p:cNvSpPr txBox="1"/>
          <p:nvPr/>
        </p:nvSpPr>
        <p:spPr>
          <a:xfrm>
            <a:off x="2871046" y="3091552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49673D-8599-F8CA-2E40-7BED746609A1}"/>
              </a:ext>
            </a:extLst>
          </p:cNvPr>
          <p:cNvSpPr txBox="1"/>
          <p:nvPr/>
        </p:nvSpPr>
        <p:spPr>
          <a:xfrm>
            <a:off x="9690636" y="4052062"/>
            <a:ext cx="1534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6" name="yt_shape_10206"/>
          <p:cNvSpPr txBox="1"/>
          <p:nvPr/>
        </p:nvSpPr>
        <p:spPr>
          <a:xfrm>
            <a:off x="540000" y="1034736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205" name="yt_image_1020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3473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08" name="yt_shape_10208"/>
              <p:cNvSpPr txBox="1"/>
              <p:nvPr/>
            </p:nvSpPr>
            <p:spPr>
              <a:xfrm>
                <a:off x="540119" y="1726605"/>
                <a:ext cx="11111999" cy="1126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（南充第五中学单元卷）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）在同一直线坐标系中的图象可能是（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208" name="yt_shape_10208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26605"/>
                <a:ext cx="11111999" cy="1126912"/>
              </a:xfrm>
              <a:prstGeom prst="rect">
                <a:avLst/>
              </a:prstGeom>
              <a:blipFill>
                <a:blip r:embed="rId3"/>
                <a:stretch>
                  <a:fillRect l="-1701" r="-988" b="-15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10" name="yt_image_1021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9073" y="3056669"/>
            <a:ext cx="4893852" cy="1159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12" name="yt_shape_10212"/>
          <p:cNvSpPr txBox="1"/>
          <p:nvPr/>
        </p:nvSpPr>
        <p:spPr>
          <a:xfrm>
            <a:off x="540119" y="426620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的形状相同，只是位置不同，则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的值分别是（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213" name="yt_table_1021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159351"/>
              </p:ext>
            </p:extLst>
          </p:nvPr>
        </p:nvGraphicFramePr>
        <p:xfrm>
          <a:off x="540000" y="5232498"/>
          <a:ext cx="6351906" cy="950976"/>
        </p:xfrm>
        <a:graphic>
          <a:graphicData uri="http://schemas.openxmlformats.org/drawingml/2006/table">
            <a:tbl>
              <a:tblPr/>
              <a:tblGrid>
                <a:gridCol w="3642043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148E227-9D1A-84AD-6EDD-597AD0DCB205}"/>
              </a:ext>
            </a:extLst>
          </p:cNvPr>
          <p:cNvSpPr txBox="1"/>
          <p:nvPr/>
        </p:nvSpPr>
        <p:spPr>
          <a:xfrm>
            <a:off x="2583708" y="2364647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BF6EAF-5A71-1132-1A1C-1227A00D5872}"/>
              </a:ext>
            </a:extLst>
          </p:cNvPr>
          <p:cNvSpPr txBox="1"/>
          <p:nvPr/>
        </p:nvSpPr>
        <p:spPr>
          <a:xfrm>
            <a:off x="1669308" y="469488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15" name="yt_shape_10215"/>
              <p:cNvSpPr txBox="1"/>
              <p:nvPr/>
            </p:nvSpPr>
            <p:spPr>
              <a:xfrm>
                <a:off x="540119" y="900000"/>
                <a:ext cx="11388529" cy="51454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取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）时，函数值相等，则当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时，函数值为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轴对称，则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对于二次函数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，若将坐标轴沿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轴方向向上平移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个单位，则平移后对应函数表达式为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把二次函数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的图象向上平移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个单位长度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）求新图象的表达式、顶点坐标和对称轴；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）求平移后的函数的最大值或最小值，并求对应的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，顶点坐标是（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），对称轴是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有最大值，最大值为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215" name="yt_shape_102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388529" cy="5145448"/>
              </a:xfrm>
              <a:prstGeom prst="rect">
                <a:avLst/>
              </a:prstGeom>
              <a:blipFill>
                <a:blip r:embed="rId2"/>
                <a:stretch>
                  <a:fillRect l="-1660" t="-1066" r="-1392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A6DF28D-0170-7EF7-4337-17712A0298CB}"/>
              </a:ext>
            </a:extLst>
          </p:cNvPr>
          <p:cNvSpPr txBox="1"/>
          <p:nvPr/>
        </p:nvSpPr>
        <p:spPr>
          <a:xfrm>
            <a:off x="2583708" y="1328682"/>
            <a:ext cx="31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1D3314-DAF9-21CA-4CB6-B527344E3F34}"/>
              </a:ext>
            </a:extLst>
          </p:cNvPr>
          <p:cNvSpPr txBox="1"/>
          <p:nvPr/>
        </p:nvSpPr>
        <p:spPr>
          <a:xfrm>
            <a:off x="9463932" y="1804170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A6E88D-5DB9-CFE8-0DDE-37B3FA023801}"/>
              </a:ext>
            </a:extLst>
          </p:cNvPr>
          <p:cNvSpPr txBox="1"/>
          <p:nvPr/>
        </p:nvSpPr>
        <p:spPr>
          <a:xfrm>
            <a:off x="10970470" y="1804170"/>
            <a:ext cx="609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A854FA-AA93-AD74-6EDA-B4231EAC0D95}"/>
              </a:ext>
            </a:extLst>
          </p:cNvPr>
          <p:cNvSpPr txBox="1"/>
          <p:nvPr/>
        </p:nvSpPr>
        <p:spPr>
          <a:xfrm>
            <a:off x="2583708" y="2723901"/>
            <a:ext cx="161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4450ECE-D8AA-B517-74A3-3256A174748C}"/>
                  </a:ext>
                </a:extLst>
              </p:cNvPr>
              <p:cNvSpPr txBox="1"/>
              <p:nvPr/>
            </p:nvSpPr>
            <p:spPr>
              <a:xfrm>
                <a:off x="450108" y="4869160"/>
                <a:ext cx="82064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，顶点坐标是（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），对称轴是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4450ECE-D8AA-B517-74A3-3256A17474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69160"/>
                <a:ext cx="8206487" cy="765061"/>
              </a:xfrm>
              <a:prstGeom prst="rect">
                <a:avLst/>
              </a:prstGeom>
              <a:blipFill>
                <a:blip r:embed="rId3"/>
                <a:stretch>
                  <a:fillRect l="-1189" r="-118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2078FBD-8D68-FD1D-7E09-6D1E35424846}"/>
              </a:ext>
            </a:extLst>
          </p:cNvPr>
          <p:cNvSpPr txBox="1"/>
          <p:nvPr/>
        </p:nvSpPr>
        <p:spPr>
          <a:xfrm>
            <a:off x="450108" y="5540609"/>
            <a:ext cx="5250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有最大值，最大值为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2110</Words>
  <Application>Microsoft Office PowerPoint</Application>
  <PresentationFormat>宽屏</PresentationFormat>
  <Paragraphs>139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43</cp:revision>
  <dcterms:created xsi:type="dcterms:W3CDTF">2023-05-05T05:33:04Z</dcterms:created>
  <dcterms:modified xsi:type="dcterms:W3CDTF">2023-10-21T09:47:58Z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