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85" r:id="rId4"/>
    <p:sldId id="365" r:id="rId5"/>
    <p:sldId id="386" r:id="rId6"/>
    <p:sldId id="366" r:id="rId7"/>
    <p:sldId id="394" r:id="rId8"/>
    <p:sldId id="368" r:id="rId9"/>
    <p:sldId id="395" r:id="rId10"/>
    <p:sldId id="369" r:id="rId11"/>
    <p:sldId id="371" r:id="rId12"/>
    <p:sldId id="374" r:id="rId13"/>
    <p:sldId id="375" r:id="rId14"/>
    <p:sldId id="377" r:id="rId15"/>
    <p:sldId id="389" r:id="rId16"/>
    <p:sldId id="406" r:id="rId17"/>
    <p:sldId id="390" r:id="rId18"/>
    <p:sldId id="379" r:id="rId19"/>
    <p:sldId id="391" r:id="rId20"/>
    <p:sldId id="380" r:id="rId21"/>
    <p:sldId id="393" r:id="rId22"/>
    <p:sldId id="382" r:id="rId23"/>
    <p:sldId id="397" r:id="rId24"/>
    <p:sldId id="404" r:id="rId25"/>
    <p:sldId id="383" r:id="rId26"/>
    <p:sldId id="400" r:id="rId27"/>
    <p:sldId id="405" r:id="rId28"/>
    <p:sldId id="256" r:id="rId2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bin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56.png"/><Relationship Id="rId7" Type="http://schemas.openxmlformats.org/officeDocument/2006/relationships/image" Target="../media/image6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11" Type="http://schemas.openxmlformats.org/officeDocument/2006/relationships/image" Target="../media/image64.png"/><Relationship Id="rId5" Type="http://schemas.openxmlformats.org/officeDocument/2006/relationships/image" Target="../media/image59.png"/><Relationship Id="rId10" Type="http://schemas.openxmlformats.org/officeDocument/2006/relationships/image" Target="../media/image63.png"/><Relationship Id="rId4" Type="http://schemas.openxmlformats.org/officeDocument/2006/relationships/image" Target="../media/image58.png"/><Relationship Id="rId9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bin"/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65.bin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bin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bin"/><Relationship Id="rId5" Type="http://schemas.openxmlformats.org/officeDocument/2006/relationships/image" Target="../media/image84.bin"/><Relationship Id="rId4" Type="http://schemas.openxmlformats.org/officeDocument/2006/relationships/image" Target="../media/image9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1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0" name="yt_shape_11430"/>
          <p:cNvSpPr txBox="1"/>
          <p:nvPr/>
        </p:nvSpPr>
        <p:spPr>
          <a:xfrm>
            <a:off x="540000" y="900000"/>
            <a:ext cx="334065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线段相关问题</a:t>
            </a:r>
          </a:p>
        </p:txBody>
      </p:sp>
      <p:sp>
        <p:nvSpPr>
          <p:cNvPr id="11431" name="yt_shape_11431"/>
          <p:cNvSpPr txBox="1"/>
          <p:nvPr/>
        </p:nvSpPr>
        <p:spPr>
          <a:xfrm>
            <a:off x="540119" y="14043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432" name="yt_image_1143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992" y="2516109"/>
            <a:ext cx="203801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34" name="yt_shape_11434"/>
          <p:cNvSpPr txBox="1"/>
          <p:nvPr/>
        </p:nvSpPr>
        <p:spPr>
          <a:xfrm>
            <a:off x="540000" y="4195313"/>
            <a:ext cx="589744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）抛物线的表达式为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435" name="yt_shape_11435"/>
          <p:cNvSpPr txBox="1"/>
          <p:nvPr/>
        </p:nvSpPr>
        <p:spPr>
          <a:xfrm>
            <a:off x="540119" y="46814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下方的抛物线上一动点，过点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的横坐标为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436" name="yt_shape_11436"/>
          <p:cNvSpPr txBox="1"/>
          <p:nvPr/>
        </p:nvSpPr>
        <p:spPr>
          <a:xfrm>
            <a:off x="540000" y="5640912"/>
            <a:ext cx="634468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）设点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则点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3" name="yt_shape_1697707679288">
            <a:extLst>
              <a:ext uri="{FF2B5EF4-FFF2-40B4-BE49-F238E27FC236}">
                <a16:creationId xmlns:a16="http://schemas.microsoft.com/office/drawing/2014/main" id="{89A1AD35-1866-C4F3-32DB-2FE3F467A9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378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EE99D9-2EBA-3304-3180-2665B1A4DFEC}"/>
              </a:ext>
            </a:extLst>
          </p:cNvPr>
          <p:cNvSpPr txBox="1"/>
          <p:nvPr/>
        </p:nvSpPr>
        <p:spPr>
          <a:xfrm>
            <a:off x="3955189" y="4120760"/>
            <a:ext cx="1905699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FA02B7-E46E-762A-32FF-0970DE93EA59}"/>
              </a:ext>
            </a:extLst>
          </p:cNvPr>
          <p:cNvSpPr txBox="1"/>
          <p:nvPr/>
        </p:nvSpPr>
        <p:spPr>
          <a:xfrm>
            <a:off x="449989" y="5594106"/>
            <a:ext cx="646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FAE8D5-0039-2692-D147-E10320921276}"/>
              </a:ext>
            </a:extLst>
          </p:cNvPr>
          <p:cNvSpPr txBox="1"/>
          <p:nvPr/>
        </p:nvSpPr>
        <p:spPr>
          <a:xfrm>
            <a:off x="449989" y="6069594"/>
            <a:ext cx="4388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0" name="yt_shape_11480"/>
          <p:cNvSpPr txBox="1"/>
          <p:nvPr/>
        </p:nvSpPr>
        <p:spPr>
          <a:xfrm>
            <a:off x="540119" y="12409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（邵阳市中考）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如图，在平面直角坐标系中，抛物线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）经过点（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481" name="yt_image_11481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4879" y="2200428"/>
            <a:ext cx="3722241" cy="211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83" name="yt_shape_11483"/>
              <p:cNvSpPr txBox="1"/>
              <p:nvPr/>
            </p:nvSpPr>
            <p:spPr>
              <a:xfrm>
                <a:off x="540000" y="4367585"/>
                <a:ext cx="5857373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的对称轴为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483" name="yt_shape_11483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67585"/>
                <a:ext cx="5857373" cy="646267"/>
              </a:xfrm>
              <a:prstGeom prst="rect">
                <a:avLst/>
              </a:prstGeom>
              <a:blipFill>
                <a:blip r:embed="rId3"/>
                <a:stretch>
                  <a:fillRect l="-3229" r="-2188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66D78E8-AB5E-303E-8260-4562EB6859D3}"/>
                  </a:ext>
                </a:extLst>
              </p:cNvPr>
              <p:cNvSpPr txBox="1"/>
              <p:nvPr/>
            </p:nvSpPr>
            <p:spPr>
              <a:xfrm>
                <a:off x="4158389" y="4239829"/>
                <a:ext cx="166281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　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9, 'mathAnswerShape': 1}">
                <a:extLst>
                  <a:ext uri="{FF2B5EF4-FFF2-40B4-BE49-F238E27FC236}">
                    <a16:creationId xmlns:a16="http://schemas.microsoft.com/office/drawing/2014/main" id="{166D78E8-AB5E-303E-8260-4562EB6859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8389" y="4239829"/>
                <a:ext cx="1662811" cy="733629"/>
              </a:xfrm>
              <a:prstGeom prst="rect">
                <a:avLst/>
              </a:prstGeom>
              <a:blipFill>
                <a:blip r:embed="rId4"/>
                <a:stretch>
                  <a:fillRect l="-549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7" name="yt_shape_11487"/>
          <p:cNvSpPr txBox="1"/>
          <p:nvPr/>
        </p:nvSpPr>
        <p:spPr>
          <a:xfrm>
            <a:off x="540119" y="260606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设抛物线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的右侧），与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为第一象限内抛物线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上一动点，过点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的横坐标为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是否存在点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，使得以点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为顶点的三角形与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相似？若存在，求出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的值；若不存在，请说明理由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yt_shape_11486">
            <a:extLst>
              <a:ext uri="{FF2B5EF4-FFF2-40B4-BE49-F238E27FC236}">
                <a16:creationId xmlns:a16="http://schemas.microsoft.com/office/drawing/2014/main" id="{83EDBE56-A7D6-A636-7ACE-B2F059949215}"/>
              </a:ext>
            </a:extLst>
          </p:cNvPr>
          <p:cNvSpPr txBox="1"/>
          <p:nvPr/>
        </p:nvSpPr>
        <p:spPr>
          <a:xfrm>
            <a:off x="540119" y="2119884"/>
            <a:ext cx="620522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则抛物线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宋体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898C4B-9982-BAA8-C4D2-208FE1C4FB5D}"/>
              </a:ext>
            </a:extLst>
          </p:cNvPr>
          <p:cNvSpPr txBox="1"/>
          <p:nvPr/>
        </p:nvSpPr>
        <p:spPr>
          <a:xfrm>
            <a:off x="4107708" y="2045331"/>
            <a:ext cx="2058099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1485">
            <a:extLst>
              <a:ext uri="{FF2B5EF4-FFF2-40B4-BE49-F238E27FC236}">
                <a16:creationId xmlns:a16="http://schemas.microsoft.com/office/drawing/2014/main" id="{7933D775-CE29-A721-6FF7-0EAABB751114}"/>
              </a:ext>
            </a:extLst>
          </p:cNvPr>
          <p:cNvSpPr txBox="1"/>
          <p:nvPr/>
        </p:nvSpPr>
        <p:spPr>
          <a:xfrm>
            <a:off x="540119" y="1052736"/>
            <a:ext cx="11111999" cy="9123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时，将抛物线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向左平移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个单位，再向下平移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个单位，得到抛物线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5" name="yt_image_11481">
            <a:extLst>
              <a:ext uri="{FF2B5EF4-FFF2-40B4-BE49-F238E27FC236}">
                <a16:creationId xmlns:a16="http://schemas.microsoft.com/office/drawing/2014/main" id="{DD92F36D-B8A0-D2F7-ED06-235D93E78735}"/>
              </a:ex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7708" y="4426224"/>
            <a:ext cx="3722241" cy="211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88" name="yt_shape_11488"/>
              <p:cNvSpPr txBox="1"/>
              <p:nvPr/>
            </p:nvSpPr>
            <p:spPr>
              <a:xfrm>
                <a:off x="540119" y="900000"/>
                <a:ext cx="11111999" cy="55579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存在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理由：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，故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当以点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为顶点的三角形与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相似时，则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（舍去）或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（舍去）或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88" name="yt_shape_11488" descr="{&quot;rangeId&quot;:3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557932"/>
              </a:xfrm>
              <a:prstGeom prst="rect">
                <a:avLst/>
              </a:prstGeom>
              <a:blipFill>
                <a:blip r:embed="rId2"/>
                <a:stretch>
                  <a:fillRect l="-1701" t="-988" b="-9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59F5AD8-C249-B4E2-64B3-3331E079EABB}"/>
              </a:ext>
            </a:extLst>
          </p:cNvPr>
          <p:cNvSpPr txBox="1"/>
          <p:nvPr/>
        </p:nvSpPr>
        <p:spPr>
          <a:xfrm>
            <a:off x="450108" y="853194"/>
            <a:ext cx="345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存在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384DD1-C75E-38EC-B97F-BC421915C2D3}"/>
              </a:ext>
            </a:extLst>
          </p:cNvPr>
          <p:cNvSpPr txBox="1"/>
          <p:nvPr/>
        </p:nvSpPr>
        <p:spPr>
          <a:xfrm>
            <a:off x="450108" y="1328682"/>
            <a:ext cx="110639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CFE062-FEDB-0616-5D6C-A193D3982681}"/>
              </a:ext>
            </a:extLst>
          </p:cNvPr>
          <p:cNvSpPr txBox="1"/>
          <p:nvPr/>
        </p:nvSpPr>
        <p:spPr>
          <a:xfrm>
            <a:off x="450108" y="1804170"/>
            <a:ext cx="244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59920F-A2BB-3356-82D0-B5699662CFD6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5478780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CBO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5, 'mathAnswerShape': 1}">
                <a:extLst>
                  <a:ext uri="{FF2B5EF4-FFF2-40B4-BE49-F238E27FC236}">
                    <a16:creationId xmlns:a16="http://schemas.microsoft.com/office/drawing/2014/main" id="{9559920F-A2BB-3356-82D0-B5699662CF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5478780" cy="772110"/>
              </a:xfrm>
              <a:prstGeom prst="rect">
                <a:avLst/>
              </a:prstGeom>
              <a:blipFill>
                <a:blip r:embed="rId3"/>
                <a:stretch>
                  <a:fillRect l="-1780" r="-1669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EF5859B-8068-9F78-C0C3-F25D5552D8A2}"/>
                  </a:ext>
                </a:extLst>
              </p:cNvPr>
              <p:cNvSpPr txBox="1"/>
              <p:nvPr/>
            </p:nvSpPr>
            <p:spPr>
              <a:xfrm>
                <a:off x="450108" y="2958156"/>
                <a:ext cx="97066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当以点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为顶点的三角形与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相似时，则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5, 'mathAnswerShape': 1}">
                <a:extLst>
                  <a:ext uri="{FF2B5EF4-FFF2-40B4-BE49-F238E27FC236}">
                    <a16:creationId xmlns:a16="http://schemas.microsoft.com/office/drawing/2014/main" id="{7EF5859B-8068-9F78-C0C3-F25D5552D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8156"/>
                <a:ext cx="9706673" cy="765061"/>
              </a:xfrm>
              <a:prstGeom prst="rect">
                <a:avLst/>
              </a:prstGeom>
              <a:blipFill>
                <a:blip r:embed="rId4"/>
                <a:stretch>
                  <a:fillRect l="-1005" r="-100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0943DEC-BE78-B3F3-B088-482CE1C254E5}"/>
              </a:ext>
            </a:extLst>
          </p:cNvPr>
          <p:cNvSpPr txBox="1"/>
          <p:nvPr/>
        </p:nvSpPr>
        <p:spPr>
          <a:xfrm>
            <a:off x="450108" y="3629605"/>
            <a:ext cx="5279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B8BCB30-3D9A-EFCE-75DA-830BAED89CFB}"/>
                  </a:ext>
                </a:extLst>
              </p:cNvPr>
              <p:cNvSpPr txBox="1"/>
              <p:nvPr/>
            </p:nvSpPr>
            <p:spPr>
              <a:xfrm>
                <a:off x="450108" y="4105093"/>
                <a:ext cx="5203063" cy="876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35, 'mathAnswerShape': 1}">
                <a:extLst>
                  <a:ext uri="{FF2B5EF4-FFF2-40B4-BE49-F238E27FC236}">
                    <a16:creationId xmlns:a16="http://schemas.microsoft.com/office/drawing/2014/main" id="{EB8BCB30-3D9A-EFCE-75DA-830BAED89C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05093"/>
                <a:ext cx="5203063" cy="876694"/>
              </a:xfrm>
              <a:prstGeom prst="rect">
                <a:avLst/>
              </a:prstGeom>
              <a:blipFill>
                <a:blip r:embed="rId5"/>
                <a:stretch>
                  <a:fillRect l="-1876" r="-1876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11855FF-FDED-10C2-F964-BD610655D137}"/>
                  </a:ext>
                </a:extLst>
              </p:cNvPr>
              <p:cNvSpPr txBox="1"/>
              <p:nvPr/>
            </p:nvSpPr>
            <p:spPr>
              <a:xfrm>
                <a:off x="450108" y="4888175"/>
                <a:ext cx="6741351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（舍去）或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（舍去）或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35, 'mathAnswerShape': 1}">
                <a:extLst>
                  <a:ext uri="{FF2B5EF4-FFF2-40B4-BE49-F238E27FC236}">
                    <a16:creationId xmlns:a16="http://schemas.microsoft.com/office/drawing/2014/main" id="{011855FF-FDED-10C2-F964-BD610655D1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88175"/>
                <a:ext cx="6741351" cy="850024"/>
              </a:xfrm>
              <a:prstGeom prst="rect">
                <a:avLst/>
              </a:prstGeom>
              <a:blipFill>
                <a:blip r:embed="rId6"/>
                <a:stretch>
                  <a:fillRect l="-1447" r="-1447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8AD332A-B920-57A7-CFC3-4DE1964AA5E5}"/>
                  </a:ext>
                </a:extLst>
              </p:cNvPr>
              <p:cNvSpPr txBox="1"/>
              <p:nvPr/>
            </p:nvSpPr>
            <p:spPr>
              <a:xfrm>
                <a:off x="450108" y="5644587"/>
                <a:ext cx="2237549" cy="806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故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35, 'mathAnswerShape': 1}">
                <a:extLst>
                  <a:ext uri="{FF2B5EF4-FFF2-40B4-BE49-F238E27FC236}">
                    <a16:creationId xmlns:a16="http://schemas.microsoft.com/office/drawing/2014/main" id="{08AD332A-B920-57A7-CFC3-4DE1964AA5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644587"/>
                <a:ext cx="2237549" cy="806399"/>
              </a:xfrm>
              <a:prstGeom prst="rect">
                <a:avLst/>
              </a:prstGeom>
              <a:blipFill>
                <a:blip r:embed="rId7"/>
                <a:stretch>
                  <a:fillRect l="-4360" r="-4360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1481">
            <a:extLst>
              <a:ext uri="{FF2B5EF4-FFF2-40B4-BE49-F238E27FC236}">
                <a16:creationId xmlns:a16="http://schemas.microsoft.com/office/drawing/2014/main" id="{94BD1ECB-65E3-DCE3-B2DD-406280B96C54}"/>
              </a:ex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06160" y="4105093"/>
            <a:ext cx="3722241" cy="211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2" name="yt_shape_11492"/>
          <p:cNvSpPr txBox="1"/>
          <p:nvPr/>
        </p:nvSpPr>
        <p:spPr>
          <a:xfrm>
            <a:off x="540000" y="1059298"/>
            <a:ext cx="364843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特殊三角形问题</a:t>
            </a:r>
          </a:p>
        </p:txBody>
      </p:sp>
      <p:sp>
        <p:nvSpPr>
          <p:cNvPr id="11493" name="yt_shape_11493"/>
          <p:cNvSpPr txBox="1"/>
          <p:nvPr/>
        </p:nvSpPr>
        <p:spPr>
          <a:xfrm>
            <a:off x="540119" y="15636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（安顺市中考）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494" name="yt_image_1149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3249" y="2675407"/>
            <a:ext cx="1705500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96" name="yt_shape_11496"/>
          <p:cNvSpPr txBox="1"/>
          <p:nvPr/>
        </p:nvSpPr>
        <p:spPr>
          <a:xfrm>
            <a:off x="540119" y="42837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两点，则直线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，抛物线的表达式为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679511">
            <a:extLst>
              <a:ext uri="{FF2B5EF4-FFF2-40B4-BE49-F238E27FC236}">
                <a16:creationId xmlns:a16="http://schemas.microsoft.com/office/drawing/2014/main" id="{CDF3B9B9-41CF-4577-86EE-31DEC0EE2C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00676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693ED3-1822-0C19-2D12-4A9A51A95029}"/>
              </a:ext>
            </a:extLst>
          </p:cNvPr>
          <p:cNvSpPr txBox="1"/>
          <p:nvPr/>
        </p:nvSpPr>
        <p:spPr>
          <a:xfrm>
            <a:off x="8728921" y="4209207"/>
            <a:ext cx="121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E0B064-CD5C-4E3D-F5C9-3382BDBB4A60}"/>
              </a:ext>
            </a:extLst>
          </p:cNvPr>
          <p:cNvSpPr txBox="1"/>
          <p:nvPr/>
        </p:nvSpPr>
        <p:spPr>
          <a:xfrm>
            <a:off x="2278908" y="4684695"/>
            <a:ext cx="2210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3FB70A7-3686-D03F-7073-C0C4D2471BD0}"/>
              </a:ext>
            </a:extLst>
          </p:cNvPr>
          <p:cNvSpPr txBox="1"/>
          <p:nvPr/>
        </p:nvSpPr>
        <p:spPr>
          <a:xfrm>
            <a:off x="450108" y="2513556"/>
            <a:ext cx="112861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与对称轴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的交点为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，则此时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的值最小，把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6DF377-CC24-AA3C-657E-767FAE09C58C}"/>
              </a:ext>
            </a:extLst>
          </p:cNvPr>
          <p:cNvSpPr txBox="1"/>
          <p:nvPr/>
        </p:nvSpPr>
        <p:spPr>
          <a:xfrm>
            <a:off x="450108" y="2989044"/>
            <a:ext cx="363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代入直线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696491-728A-56D1-365D-44E8545E2D3E}"/>
              </a:ext>
            </a:extLst>
          </p:cNvPr>
          <p:cNvSpPr txBox="1"/>
          <p:nvPr/>
        </p:nvSpPr>
        <p:spPr>
          <a:xfrm>
            <a:off x="450108" y="3464532"/>
            <a:ext cx="233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5CDDE6-B5DC-D818-B9A6-4579B530F4AB}"/>
              </a:ext>
            </a:extLst>
          </p:cNvPr>
          <p:cNvSpPr txBox="1"/>
          <p:nvPr/>
        </p:nvSpPr>
        <p:spPr>
          <a:xfrm>
            <a:off x="450108" y="3940020"/>
            <a:ext cx="10297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到点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的距离与到点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的距离之和最小时，点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497">
            <a:extLst>
              <a:ext uri="{FF2B5EF4-FFF2-40B4-BE49-F238E27FC236}">
                <a16:creationId xmlns:a16="http://schemas.microsoft.com/office/drawing/2014/main" id="{0A871C9D-5BC5-E29C-2B59-FBF5B3789C3A}"/>
              </a:ext>
            </a:extLst>
          </p:cNvPr>
          <p:cNvSpPr txBox="1"/>
          <p:nvPr/>
        </p:nvSpPr>
        <p:spPr>
          <a:xfrm>
            <a:off x="537194" y="152402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）在抛物线的对称轴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上找到一点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的距离与到点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的距离之和最小，求出点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8" name="yt_shape_11498"/>
          <p:cNvSpPr txBox="1"/>
          <p:nvPr/>
        </p:nvSpPr>
        <p:spPr>
          <a:xfrm>
            <a:off x="540119" y="994084"/>
            <a:ext cx="11111999" cy="5229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为抛物线的对称轴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上的一个动点，求使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为直角三角形的点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与对称轴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的交点为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，则此时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的值最小，把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代入直线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即当点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到点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的距离与到点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的距离之和最小时，点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为直角顶点，则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478A83-17D0-5FAE-460A-71A73895B529}"/>
              </a:ext>
            </a:extLst>
          </p:cNvPr>
          <p:cNvSpPr txBox="1"/>
          <p:nvPr/>
        </p:nvSpPr>
        <p:spPr>
          <a:xfrm>
            <a:off x="450108" y="1988840"/>
            <a:ext cx="7239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9EE58D6-BE2A-1D1C-ABED-F5928FEF9905}"/>
              </a:ext>
            </a:extLst>
          </p:cNvPr>
          <p:cNvSpPr txBox="1"/>
          <p:nvPr/>
        </p:nvSpPr>
        <p:spPr>
          <a:xfrm>
            <a:off x="450108" y="2464328"/>
            <a:ext cx="1089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CF94F81-F713-B862-86FC-9D34AAE9B8B2}"/>
              </a:ext>
            </a:extLst>
          </p:cNvPr>
          <p:cNvSpPr txBox="1"/>
          <p:nvPr/>
        </p:nvSpPr>
        <p:spPr>
          <a:xfrm>
            <a:off x="450108" y="293981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C57EAE0-8176-BDE4-B164-AF8B28914A6F}"/>
              </a:ext>
            </a:extLst>
          </p:cNvPr>
          <p:cNvSpPr txBox="1"/>
          <p:nvPr/>
        </p:nvSpPr>
        <p:spPr>
          <a:xfrm>
            <a:off x="450108" y="3415305"/>
            <a:ext cx="5782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为直角顶点，则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851AA79-9015-F8EE-1B54-2EED1B8D3603}"/>
              </a:ext>
            </a:extLst>
          </p:cNvPr>
          <p:cNvSpPr txBox="1"/>
          <p:nvPr/>
        </p:nvSpPr>
        <p:spPr>
          <a:xfrm>
            <a:off x="450108" y="3890792"/>
            <a:ext cx="5444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61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2" name="yt_shape_11502"/>
          <p:cNvSpPr txBox="1"/>
          <p:nvPr/>
        </p:nvSpPr>
        <p:spPr>
          <a:xfrm>
            <a:off x="540000" y="1900642"/>
            <a:ext cx="567463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为直角顶点，则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1503" name="yt_shape_11503"/>
          <p:cNvSpPr txBox="1"/>
          <p:nvPr/>
        </p:nvSpPr>
        <p:spPr>
          <a:xfrm>
            <a:off x="540000" y="2860077"/>
            <a:ext cx="565699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为直角顶点，则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04" name="yt_shape_11504"/>
              <p:cNvSpPr txBox="1"/>
              <p:nvPr/>
            </p:nvSpPr>
            <p:spPr>
              <a:xfrm>
                <a:off x="540000" y="3819512"/>
                <a:ext cx="10864449" cy="14978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综上所述，点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3+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17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17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04" name="yt_shape_11504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19512"/>
                <a:ext cx="10864449" cy="1497846"/>
              </a:xfrm>
              <a:prstGeom prst="rect">
                <a:avLst/>
              </a:prstGeom>
              <a:blipFill>
                <a:blip r:embed="rId2"/>
                <a:stretch>
                  <a:fillRect l="-1740" r="-730" b="-5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195AB6C-E97B-E7B5-A146-22486F28F611}"/>
              </a:ext>
            </a:extLst>
          </p:cNvPr>
          <p:cNvSpPr txBox="1"/>
          <p:nvPr/>
        </p:nvSpPr>
        <p:spPr>
          <a:xfrm>
            <a:off x="449989" y="1853836"/>
            <a:ext cx="579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为直角顶点，则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FF9F12-695B-0533-3E3C-B91831EC6BB8}"/>
              </a:ext>
            </a:extLst>
          </p:cNvPr>
          <p:cNvSpPr txBox="1"/>
          <p:nvPr/>
        </p:nvSpPr>
        <p:spPr>
          <a:xfrm>
            <a:off x="449989" y="2329324"/>
            <a:ext cx="4834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8E3532-EA47-6B79-135C-F9DB2825A85D}"/>
              </a:ext>
            </a:extLst>
          </p:cNvPr>
          <p:cNvSpPr txBox="1"/>
          <p:nvPr/>
        </p:nvSpPr>
        <p:spPr>
          <a:xfrm>
            <a:off x="449989" y="2813271"/>
            <a:ext cx="5782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为直角顶点，则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B30EF0-C226-ECFE-F0BD-9B4D9253A173}"/>
              </a:ext>
            </a:extLst>
          </p:cNvPr>
          <p:cNvSpPr txBox="1"/>
          <p:nvPr/>
        </p:nvSpPr>
        <p:spPr>
          <a:xfrm>
            <a:off x="449989" y="3288759"/>
            <a:ext cx="3378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A1B3186-AA94-B03C-F168-E327D32FBFAA}"/>
                  </a:ext>
                </a:extLst>
              </p:cNvPr>
              <p:cNvSpPr txBox="1"/>
              <p:nvPr/>
            </p:nvSpPr>
            <p:spPr>
              <a:xfrm>
                <a:off x="449989" y="3772706"/>
                <a:ext cx="3539363" cy="850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8, 'mathAnswerShape': 1}">
                <a:extLst>
                  <a:ext uri="{FF2B5EF4-FFF2-40B4-BE49-F238E27FC236}">
                    <a16:creationId xmlns:a16="http://schemas.microsoft.com/office/drawing/2014/main" id="{7A1B3186-AA94-B03C-F168-E327D32FBF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72706"/>
                <a:ext cx="3539363" cy="850342"/>
              </a:xfrm>
              <a:prstGeom prst="rect">
                <a:avLst/>
              </a:prstGeom>
              <a:blipFill>
                <a:blip r:embed="rId3"/>
                <a:stretch>
                  <a:fillRect l="-2759" r="-3103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3B747AD-8C86-0045-5CFC-9D2941CCCCD8}"/>
                  </a:ext>
                </a:extLst>
              </p:cNvPr>
              <p:cNvSpPr txBox="1"/>
              <p:nvPr/>
            </p:nvSpPr>
            <p:spPr>
              <a:xfrm>
                <a:off x="449989" y="4529436"/>
                <a:ext cx="10939463" cy="820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综上所述，点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）或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3+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17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17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8, 'mathAnswerShape': 1}">
                <a:extLst>
                  <a:ext uri="{FF2B5EF4-FFF2-40B4-BE49-F238E27FC236}">
                    <a16:creationId xmlns:a16="http://schemas.microsoft.com/office/drawing/2014/main" id="{93B747AD-8C86-0045-5CFC-9D2941CCCC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29436"/>
                <a:ext cx="10939463" cy="820242"/>
              </a:xfrm>
              <a:prstGeom prst="rect">
                <a:avLst/>
              </a:prstGeom>
              <a:blipFill>
                <a:blip r:embed="rId4"/>
                <a:stretch>
                  <a:fillRect l="-892" r="-892" b="-5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6" name="yt_shape_11506"/>
          <p:cNvSpPr txBox="1"/>
          <p:nvPr/>
        </p:nvSpPr>
        <p:spPr>
          <a:xfrm>
            <a:off x="540119" y="747758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507" name="yt_image_1150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2220880"/>
            <a:ext cx="126778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09" name="yt_shape_11509"/>
          <p:cNvSpPr txBox="1"/>
          <p:nvPr/>
        </p:nvSpPr>
        <p:spPr>
          <a:xfrm>
            <a:off x="540000" y="1772816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）求抛物线的函数表达式；</a:t>
            </a:r>
          </a:p>
        </p:txBody>
      </p:sp>
      <p:sp>
        <p:nvSpPr>
          <p:cNvPr id="11511" name="yt_shape_11511"/>
          <p:cNvSpPr txBox="1"/>
          <p:nvPr/>
        </p:nvSpPr>
        <p:spPr>
          <a:xfrm>
            <a:off x="540000" y="3698546"/>
            <a:ext cx="62052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）抛物线的表达式为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65FF3E-CF21-D04A-BFEF-5A05C17FA0EE}"/>
              </a:ext>
            </a:extLst>
          </p:cNvPr>
          <p:cNvSpPr txBox="1"/>
          <p:nvPr/>
        </p:nvSpPr>
        <p:spPr>
          <a:xfrm>
            <a:off x="449989" y="2276872"/>
            <a:ext cx="6325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）抛物线的表达式为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yt_shape_11510">
            <a:extLst>
              <a:ext uri="{FF2B5EF4-FFF2-40B4-BE49-F238E27FC236}">
                <a16:creationId xmlns:a16="http://schemas.microsoft.com/office/drawing/2014/main" id="{27DC6840-A75D-ACF9-F7A9-98DE572F406F}"/>
              </a:ext>
            </a:extLst>
          </p:cNvPr>
          <p:cNvSpPr txBox="1"/>
          <p:nvPr/>
        </p:nvSpPr>
        <p:spPr>
          <a:xfrm>
            <a:off x="540119" y="2904318"/>
            <a:ext cx="9012265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）抛物线的顶点为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，在该抛物线的对称轴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上是否存在点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，使得以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为顶点的三角形是等腰三角形？若存在，求出所有符合条件的点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的坐标；若不存在，请说明理由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FA568B-9A2C-52CB-0B16-6ADD92C9F267}"/>
              </a:ext>
            </a:extLst>
          </p:cNvPr>
          <p:cNvSpPr txBox="1"/>
          <p:nvPr/>
        </p:nvSpPr>
        <p:spPr>
          <a:xfrm>
            <a:off x="449989" y="4356801"/>
            <a:ext cx="10305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）存在点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，使得以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为顶点的三角形是等腰三角形，理由如下：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0EC493-07F1-7005-3780-C144449ECF9D}"/>
              </a:ext>
            </a:extLst>
          </p:cNvPr>
          <p:cNvSpPr txBox="1"/>
          <p:nvPr/>
        </p:nvSpPr>
        <p:spPr>
          <a:xfrm>
            <a:off x="449989" y="4832289"/>
            <a:ext cx="519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89CA82-3431-ECBE-1930-0F0E0BC1BF28}"/>
              </a:ext>
            </a:extLst>
          </p:cNvPr>
          <p:cNvSpPr txBox="1"/>
          <p:nvPr/>
        </p:nvSpPr>
        <p:spPr>
          <a:xfrm>
            <a:off x="449989" y="5307777"/>
            <a:ext cx="498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），对称轴为直线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66731E-8D99-F534-6C5E-543E0CD67F9D}"/>
              </a:ext>
            </a:extLst>
          </p:cNvPr>
          <p:cNvSpPr txBox="1"/>
          <p:nvPr/>
        </p:nvSpPr>
        <p:spPr>
          <a:xfrm>
            <a:off x="449989" y="5783265"/>
            <a:ext cx="212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25623B5-CFB8-F73F-AC3C-DDA0942D68C2}"/>
                  </a:ext>
                </a:extLst>
              </p:cNvPr>
              <p:cNvSpPr txBox="1"/>
              <p:nvPr/>
            </p:nvSpPr>
            <p:spPr>
              <a:xfrm>
                <a:off x="449989" y="6258753"/>
                <a:ext cx="7411975" cy="6266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25623B5-CFB8-F73F-AC3C-DDA0942D68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258753"/>
                <a:ext cx="7411975" cy="626631"/>
              </a:xfrm>
              <a:prstGeom prst="rect">
                <a:avLst/>
              </a:prstGeom>
              <a:blipFill>
                <a:blip r:embed="rId3"/>
                <a:stretch>
                  <a:fillRect l="-1316" r="-1151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12" name="yt_shape_11512"/>
              <p:cNvSpPr txBox="1"/>
              <p:nvPr/>
            </p:nvSpPr>
            <p:spPr>
              <a:xfrm>
                <a:off x="540000" y="976644"/>
                <a:ext cx="10223953" cy="52647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）存在点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，使得以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为顶点的三角形是等腰三角形，理由如下：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），对称轴为直线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）；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12" name="yt_shape_11512" descr="{&quot;rangeId&quot;:5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76644"/>
                <a:ext cx="10223953" cy="5264711"/>
              </a:xfrm>
              <a:prstGeom prst="rect">
                <a:avLst/>
              </a:prstGeom>
              <a:blipFill>
                <a:blip r:embed="rId2"/>
                <a:stretch>
                  <a:fillRect l="-1849" t="-926" r="-775" b="-8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EFBB857-8E69-E144-6A1B-3FF5AD2109E6}"/>
                  </a:ext>
                </a:extLst>
              </p:cNvPr>
              <p:cNvSpPr txBox="1"/>
              <p:nvPr/>
            </p:nvSpPr>
            <p:spPr>
              <a:xfrm>
                <a:off x="449989" y="1196752"/>
                <a:ext cx="4882388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EFBB857-8E69-E144-6A1B-3FF5AD2109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196752"/>
                <a:ext cx="4882388" cy="618694"/>
              </a:xfrm>
              <a:prstGeom prst="rect">
                <a:avLst/>
              </a:prstGeom>
              <a:blipFill>
                <a:blip r:embed="rId3"/>
                <a:stretch>
                  <a:fillRect l="-1998" r="-1873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FFB0F1A-0728-5A81-E23A-B86F7B777C7B}"/>
                  </a:ext>
                </a:extLst>
              </p:cNvPr>
              <p:cNvSpPr txBox="1"/>
              <p:nvPr/>
            </p:nvSpPr>
            <p:spPr>
              <a:xfrm>
                <a:off x="449989" y="1721834"/>
                <a:ext cx="4133215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FFB0F1A-0728-5A81-E23A-B86F7B777C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21834"/>
                <a:ext cx="4133215" cy="618693"/>
              </a:xfrm>
              <a:prstGeom prst="rect">
                <a:avLst/>
              </a:prstGeom>
              <a:blipFill>
                <a:blip r:embed="rId4"/>
                <a:stretch>
                  <a:fillRect l="-2360" r="-2212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B4439DC-7276-3730-CEB9-AC67D84FA3D9}"/>
                  </a:ext>
                </a:extLst>
              </p:cNvPr>
              <p:cNvSpPr txBox="1"/>
              <p:nvPr/>
            </p:nvSpPr>
            <p:spPr>
              <a:xfrm>
                <a:off x="449989" y="2246915"/>
                <a:ext cx="5674677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B4439DC-7276-3730-CEB9-AC67D84FA3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46915"/>
                <a:ext cx="5674677" cy="618694"/>
              </a:xfrm>
              <a:prstGeom prst="rect">
                <a:avLst/>
              </a:prstGeom>
              <a:blipFill>
                <a:blip r:embed="rId5"/>
                <a:stretch>
                  <a:fillRect l="-1719" r="-1504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B25D104-4251-809B-5192-6B94B640D474}"/>
                  </a:ext>
                </a:extLst>
              </p:cNvPr>
              <p:cNvSpPr txBox="1"/>
              <p:nvPr/>
            </p:nvSpPr>
            <p:spPr>
              <a:xfrm>
                <a:off x="449989" y="2771997"/>
                <a:ext cx="6433947" cy="6266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B25D104-4251-809B-5192-6B94B640D4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71997"/>
                <a:ext cx="6433947" cy="626631"/>
              </a:xfrm>
              <a:prstGeom prst="rect">
                <a:avLst/>
              </a:prstGeom>
              <a:blipFill>
                <a:blip r:embed="rId6"/>
                <a:stretch>
                  <a:fillRect l="-1517" r="-1422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4223D49-82C6-7B28-2009-137BA898B84D}"/>
                  </a:ext>
                </a:extLst>
              </p:cNvPr>
              <p:cNvSpPr txBox="1"/>
              <p:nvPr/>
            </p:nvSpPr>
            <p:spPr>
              <a:xfrm>
                <a:off x="449989" y="3305016"/>
                <a:ext cx="3975163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4223D49-82C6-7B28-2009-137BA898B8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05016"/>
                <a:ext cx="3975163" cy="764172"/>
              </a:xfrm>
              <a:prstGeom prst="rect">
                <a:avLst/>
              </a:prstGeom>
              <a:blipFill>
                <a:blip r:embed="rId7"/>
                <a:stretch>
                  <a:fillRect l="-2454" r="-230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1507">
            <a:extLst>
              <a:ext uri="{FF2B5EF4-FFF2-40B4-BE49-F238E27FC236}">
                <a16:creationId xmlns:a16="http://schemas.microsoft.com/office/drawing/2014/main" id="{5C0F238D-BC1B-3DE6-AFAB-531A290205E1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984432" y="2220880"/>
            <a:ext cx="126778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1520">
                <a:extLst>
                  <a:ext uri="{FF2B5EF4-FFF2-40B4-BE49-F238E27FC236}">
                    <a16:creationId xmlns:a16="http://schemas.microsoft.com/office/drawing/2014/main" id="{453C9172-C51B-EACB-3C43-FFD42D9E7F95}"/>
                  </a:ext>
                </a:extLst>
              </p:cNvPr>
              <p:cNvSpPr txBox="1"/>
              <p:nvPr/>
            </p:nvSpPr>
            <p:spPr>
              <a:xfrm>
                <a:off x="540119" y="4190063"/>
                <a:ext cx="11111999" cy="21654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（舍去）或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符合条件的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1520">
                <a:extLst>
                  <a:ext uri="{FF2B5EF4-FFF2-40B4-BE49-F238E27FC236}">
                    <a16:creationId xmlns:a16="http://schemas.microsoft.com/office/drawing/2014/main" id="{453C9172-C51B-EACB-3C43-FFD42D9E7F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90063"/>
                <a:ext cx="11111999" cy="2165401"/>
              </a:xfrm>
              <a:prstGeom prst="rect">
                <a:avLst/>
              </a:prstGeom>
              <a:blipFill>
                <a:blip r:embed="rId9"/>
                <a:stretch>
                  <a:fillRect l="-1701" t="-281" b="-78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FA26F01-3EE2-C7FC-8779-E055D9E61EC0}"/>
                  </a:ext>
                </a:extLst>
              </p:cNvPr>
              <p:cNvSpPr txBox="1"/>
              <p:nvPr/>
            </p:nvSpPr>
            <p:spPr>
              <a:xfrm>
                <a:off x="450108" y="4143257"/>
                <a:ext cx="5516499" cy="6266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4+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FA26F01-3EE2-C7FC-8779-E055D9E61E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43257"/>
                <a:ext cx="5516499" cy="626631"/>
              </a:xfrm>
              <a:prstGeom prst="rect">
                <a:avLst/>
              </a:prstGeom>
              <a:blipFill>
                <a:blip r:embed="rId10"/>
                <a:stretch>
                  <a:fillRect l="-1768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65ED8F5F-C3DB-DA62-99DD-F97A844C1EC9}"/>
              </a:ext>
            </a:extLst>
          </p:cNvPr>
          <p:cNvSpPr txBox="1"/>
          <p:nvPr/>
        </p:nvSpPr>
        <p:spPr>
          <a:xfrm>
            <a:off x="450108" y="4676276"/>
            <a:ext cx="632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（舍去）或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1918279-0A8E-872C-4749-73EF03988416}"/>
                  </a:ext>
                </a:extLst>
              </p:cNvPr>
              <p:cNvSpPr txBox="1"/>
              <p:nvPr/>
            </p:nvSpPr>
            <p:spPr>
              <a:xfrm>
                <a:off x="450108" y="5151764"/>
                <a:ext cx="11052429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符合条件的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点坐标为（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1918279-0A8E-872C-4749-73EF039884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51764"/>
                <a:ext cx="11052429" cy="805193"/>
              </a:xfrm>
              <a:prstGeom prst="rect">
                <a:avLst/>
              </a:prstGeom>
              <a:blipFill>
                <a:blip r:embed="rId11"/>
                <a:stretch>
                  <a:fillRect l="-883" r="-772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F8BF17EE-BEFD-5708-3132-4AC6C3F6E3BD}"/>
              </a:ext>
            </a:extLst>
          </p:cNvPr>
          <p:cNvSpPr txBox="1"/>
          <p:nvPr/>
        </p:nvSpPr>
        <p:spPr>
          <a:xfrm>
            <a:off x="450108" y="5863345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4" name="yt_shape_11524"/>
          <p:cNvSpPr txBox="1"/>
          <p:nvPr/>
        </p:nvSpPr>
        <p:spPr>
          <a:xfrm>
            <a:off x="540000" y="1822544"/>
            <a:ext cx="364843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特殊四边形问题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25" name="yt_shape_11525"/>
              <p:cNvSpPr txBox="1"/>
              <p:nvPr/>
            </p:nvSpPr>
            <p:spPr>
              <a:xfrm>
                <a:off x="540000" y="2326854"/>
                <a:ext cx="8318944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如图，抛物线经过点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525" name="yt_shape_11525" descr="{&quot;rangeId&quot;:2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04310"/>
                <a:ext cx="8318944" cy="677108"/>
              </a:xfrm>
              <a:prstGeom prst="rect">
                <a:avLst/>
              </a:prstGeom>
              <a:blipFill>
                <a:blip r:embed="rId2"/>
                <a:stretch>
                  <a:fillRect l="-2273" r="-1393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27" name="yt_image_11527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1659" y="3207114"/>
            <a:ext cx="1368680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29" name="yt_shape_11529"/>
              <p:cNvSpPr txBox="1"/>
              <p:nvPr/>
            </p:nvSpPr>
            <p:spPr>
              <a:xfrm>
                <a:off x="540000" y="4749188"/>
                <a:ext cx="6311023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）抛物线的表达式为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529" name="yt_shape_11529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49188"/>
                <a:ext cx="6311023" cy="646267"/>
              </a:xfrm>
              <a:prstGeom prst="rect">
                <a:avLst/>
              </a:prstGeom>
              <a:blipFill>
                <a:blip r:embed="rId4"/>
                <a:stretch>
                  <a:fillRect l="-2995" r="-1932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7679595">
            <a:extLst>
              <a:ext uri="{FF2B5EF4-FFF2-40B4-BE49-F238E27FC236}">
                <a16:creationId xmlns:a16="http://schemas.microsoft.com/office/drawing/2014/main" id="{0FC26D13-A337-0FCB-1029-186C455751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63922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8D5A4E7-3837-E98E-1BD7-66C1C1E44E0D}"/>
                  </a:ext>
                </a:extLst>
              </p:cNvPr>
              <p:cNvSpPr txBox="1"/>
              <p:nvPr/>
            </p:nvSpPr>
            <p:spPr>
              <a:xfrm>
                <a:off x="3996750" y="4581128"/>
                <a:ext cx="2315274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8D5A4E7-3837-E98E-1BD7-66C1C1E44E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6750" y="4581128"/>
                <a:ext cx="2315274" cy="733629"/>
              </a:xfrm>
              <a:prstGeom prst="rect">
                <a:avLst/>
              </a:prstGeom>
              <a:blipFill>
                <a:blip r:embed="rId6"/>
                <a:stretch>
                  <a:fillRect l="-4222" b="-8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7" name="yt_shape_11437"/>
          <p:cNvSpPr txBox="1"/>
          <p:nvPr/>
        </p:nvSpPr>
        <p:spPr>
          <a:xfrm>
            <a:off x="540000" y="1404734"/>
            <a:ext cx="655147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轴上方时，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38" name="yt_shape_11438"/>
              <p:cNvSpPr txBox="1"/>
              <p:nvPr/>
            </p:nvSpPr>
            <p:spPr>
              <a:xfrm>
                <a:off x="540000" y="2844300"/>
                <a:ext cx="7014741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重合，舍去），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38" name="yt_shape_11438" descr="{&quot;rangeId&quot;:5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44300"/>
                <a:ext cx="7014741" cy="639855"/>
              </a:xfrm>
              <a:prstGeom prst="rect">
                <a:avLst/>
              </a:prstGeom>
              <a:blipFill>
                <a:blip r:embed="rId2"/>
                <a:stretch>
                  <a:fillRect l="-2696" r="-173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40" name="yt_shape_11440"/>
          <p:cNvSpPr txBox="1"/>
          <p:nvPr/>
        </p:nvSpPr>
        <p:spPr>
          <a:xfrm>
            <a:off x="540000" y="3534943"/>
            <a:ext cx="778258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轴下方时，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同理可得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41" name="yt_shape_11441"/>
              <p:cNvSpPr txBox="1"/>
              <p:nvPr/>
            </p:nvSpPr>
            <p:spPr>
              <a:xfrm>
                <a:off x="540000" y="4494378"/>
                <a:ext cx="5507918" cy="13188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重合，舍去）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综上所述，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41" name="yt_shape_11441" descr="{&quot;rangeId&quot;:5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94378"/>
                <a:ext cx="5507918" cy="1318887"/>
              </a:xfrm>
              <a:prstGeom prst="rect">
                <a:avLst/>
              </a:prstGeom>
              <a:blipFill>
                <a:blip r:embed="rId3"/>
                <a:stretch>
                  <a:fillRect l="-3433" r="-2547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8A1E74B-6409-84DD-7A90-BF120306F5D0}"/>
              </a:ext>
            </a:extLst>
          </p:cNvPr>
          <p:cNvSpPr txBox="1"/>
          <p:nvPr/>
        </p:nvSpPr>
        <p:spPr>
          <a:xfrm>
            <a:off x="449989" y="1357928"/>
            <a:ext cx="324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轴上方时，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16726B-F6B8-E781-1C17-4BF5F47C5B93}"/>
              </a:ext>
            </a:extLst>
          </p:cNvPr>
          <p:cNvSpPr txBox="1"/>
          <p:nvPr/>
        </p:nvSpPr>
        <p:spPr>
          <a:xfrm>
            <a:off x="449989" y="1833416"/>
            <a:ext cx="198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CEC450-4530-EB51-6897-628E1C82DB6A}"/>
              </a:ext>
            </a:extLst>
          </p:cNvPr>
          <p:cNvSpPr txBox="1"/>
          <p:nvPr/>
        </p:nvSpPr>
        <p:spPr>
          <a:xfrm>
            <a:off x="449989" y="2308904"/>
            <a:ext cx="6668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E73A4F-12B6-698A-97C4-2B9F2FCAA089}"/>
                  </a:ext>
                </a:extLst>
              </p:cNvPr>
              <p:cNvSpPr txBox="1"/>
              <p:nvPr/>
            </p:nvSpPr>
            <p:spPr>
              <a:xfrm>
                <a:off x="449989" y="2797494"/>
                <a:ext cx="7126987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（与点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重合，舍去），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7, 'mathAnswerShape': 1}">
                <a:extLst>
                  <a:ext uri="{FF2B5EF4-FFF2-40B4-BE49-F238E27FC236}">
                    <a16:creationId xmlns:a16="http://schemas.microsoft.com/office/drawing/2014/main" id="{28E73A4F-12B6-698A-97C4-2B9F2FCAA0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97494"/>
                <a:ext cx="7126987" cy="727279"/>
              </a:xfrm>
              <a:prstGeom prst="rect">
                <a:avLst/>
              </a:prstGeom>
              <a:blipFill>
                <a:blip r:embed="rId4"/>
                <a:stretch>
                  <a:fillRect l="-1369" r="-136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74BA62E-B563-02B8-A442-B001D372680F}"/>
              </a:ext>
            </a:extLst>
          </p:cNvPr>
          <p:cNvSpPr txBox="1"/>
          <p:nvPr/>
        </p:nvSpPr>
        <p:spPr>
          <a:xfrm>
            <a:off x="449989" y="3488137"/>
            <a:ext cx="324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轴下方时，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19E08B-1412-75DF-CD3B-2B4A4F298D99}"/>
              </a:ext>
            </a:extLst>
          </p:cNvPr>
          <p:cNvSpPr txBox="1"/>
          <p:nvPr/>
        </p:nvSpPr>
        <p:spPr>
          <a:xfrm>
            <a:off x="449989" y="3963626"/>
            <a:ext cx="7887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同理可得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818D830-7747-5D81-7CC9-4E21E5CD7E13}"/>
                  </a:ext>
                </a:extLst>
              </p:cNvPr>
              <p:cNvSpPr txBox="1"/>
              <p:nvPr/>
            </p:nvSpPr>
            <p:spPr>
              <a:xfrm>
                <a:off x="449989" y="4447572"/>
                <a:ext cx="56347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（与点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重合，舍去）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58, 'mathAnswerShape': 1}">
                <a:extLst>
                  <a:ext uri="{FF2B5EF4-FFF2-40B4-BE49-F238E27FC236}">
                    <a16:creationId xmlns:a16="http://schemas.microsoft.com/office/drawing/2014/main" id="{B818D830-7747-5D81-7CC9-4E21E5CD7E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47572"/>
                <a:ext cx="5634736" cy="766077"/>
              </a:xfrm>
              <a:prstGeom prst="rect">
                <a:avLst/>
              </a:prstGeom>
              <a:blipFill>
                <a:blip r:embed="rId5"/>
                <a:stretch>
                  <a:fillRect l="-1732" r="-184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A1842EA-7095-FBEE-90A8-EB0C73C22440}"/>
                  </a:ext>
                </a:extLst>
              </p:cNvPr>
              <p:cNvSpPr txBox="1"/>
              <p:nvPr/>
            </p:nvSpPr>
            <p:spPr>
              <a:xfrm>
                <a:off x="449989" y="5120037"/>
                <a:ext cx="347732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综上所述，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58, 'mathAnswerShape': 1}">
                <a:extLst>
                  <a:ext uri="{FF2B5EF4-FFF2-40B4-BE49-F238E27FC236}">
                    <a16:creationId xmlns:a16="http://schemas.microsoft.com/office/drawing/2014/main" id="{4A1842EA-7095-FBEE-90A8-EB0C73C224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20037"/>
                <a:ext cx="3477323" cy="727279"/>
              </a:xfrm>
              <a:prstGeom prst="rect">
                <a:avLst/>
              </a:prstGeom>
              <a:blipFill>
                <a:blip r:embed="rId6"/>
                <a:stretch>
                  <a:fillRect l="-2807" r="-280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1432">
            <a:extLst>
              <a:ext uri="{FF2B5EF4-FFF2-40B4-BE49-F238E27FC236}">
                <a16:creationId xmlns:a16="http://schemas.microsoft.com/office/drawing/2014/main" id="{6E51D1AF-4DE4-F1FA-C0C1-06D8BB9A9059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20336" y="2720555"/>
            <a:ext cx="203801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32" name="yt_shape_11532"/>
              <p:cNvSpPr txBox="1"/>
              <p:nvPr/>
            </p:nvSpPr>
            <p:spPr>
              <a:xfrm>
                <a:off x="540119" y="1474216"/>
                <a:ext cx="11111999" cy="42695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轴上一动点，在抛物线上是否存在一点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四点构成的四边形为平行四边形？若存在，求点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的坐标；若不存在，请说明理由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为顶点的四边形是平行四边形，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（舍去），或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32" name="yt_shape_11532" descr="{&quot;rangeId&quot;:3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74216"/>
                <a:ext cx="11111999" cy="4269567"/>
              </a:xfrm>
              <a:prstGeom prst="rect">
                <a:avLst/>
              </a:prstGeom>
              <a:blipFill>
                <a:blip r:embed="rId2"/>
                <a:stretch>
                  <a:fillRect l="-1701" t="-1286" r="-1043" b="-1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5D87E59-60E3-4ACC-0AE2-81BB89E3E6A5}"/>
              </a:ext>
            </a:extLst>
          </p:cNvPr>
          <p:cNvSpPr txBox="1"/>
          <p:nvPr/>
        </p:nvSpPr>
        <p:spPr>
          <a:xfrm>
            <a:off x="450108" y="2378386"/>
            <a:ext cx="5175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CE685B5-D9D6-4867-6DEC-06A102FBC281}"/>
                  </a:ext>
                </a:extLst>
              </p:cNvPr>
              <p:cNvSpPr txBox="1"/>
              <p:nvPr/>
            </p:nvSpPr>
            <p:spPr>
              <a:xfrm>
                <a:off x="450108" y="2853874"/>
                <a:ext cx="10291191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为顶点的四边形是平行四边形，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1, 'mathAnswerShape': 1}">
                <a:extLst>
                  <a:ext uri="{FF2B5EF4-FFF2-40B4-BE49-F238E27FC236}">
                    <a16:creationId xmlns:a16="http://schemas.microsoft.com/office/drawing/2014/main" id="{ACE685B5-D9D6-4867-6DEC-06A102FBC2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53874"/>
                <a:ext cx="10291191" cy="801701"/>
              </a:xfrm>
              <a:prstGeom prst="rect">
                <a:avLst/>
              </a:prstGeom>
              <a:blipFill>
                <a:blip r:embed="rId3"/>
                <a:stretch>
                  <a:fillRect l="-948" r="-948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799F15F-ED3B-AFF0-DE4A-FE16D2EBED09}"/>
                  </a:ext>
                </a:extLst>
              </p:cNvPr>
              <p:cNvSpPr txBox="1"/>
              <p:nvPr/>
            </p:nvSpPr>
            <p:spPr>
              <a:xfrm>
                <a:off x="450108" y="3561963"/>
                <a:ext cx="6092444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1, 'mathAnswerShape': 1}">
                <a:extLst>
                  <a:ext uri="{FF2B5EF4-FFF2-40B4-BE49-F238E27FC236}">
                    <a16:creationId xmlns:a16="http://schemas.microsoft.com/office/drawing/2014/main" id="{6799F15F-ED3B-AFF0-DE4A-FE16D2EBED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61963"/>
                <a:ext cx="6092444" cy="805193"/>
              </a:xfrm>
              <a:prstGeom prst="rect">
                <a:avLst/>
              </a:prstGeom>
              <a:blipFill>
                <a:blip r:embed="rId4"/>
                <a:stretch>
                  <a:fillRect l="-1602" r="-1502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6054A1D-9842-3211-0B4A-BDBBC373EDEE}"/>
                  </a:ext>
                </a:extLst>
              </p:cNvPr>
              <p:cNvSpPr txBox="1"/>
              <p:nvPr/>
            </p:nvSpPr>
            <p:spPr>
              <a:xfrm>
                <a:off x="450108" y="4273544"/>
                <a:ext cx="8069326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（舍去），或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1, 'mathAnswerShape': 1}">
                <a:extLst>
                  <a:ext uri="{FF2B5EF4-FFF2-40B4-BE49-F238E27FC236}">
                    <a16:creationId xmlns:a16="http://schemas.microsoft.com/office/drawing/2014/main" id="{56054A1D-9842-3211-0B4A-BDBBC373ED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73544"/>
                <a:ext cx="8069326" cy="805193"/>
              </a:xfrm>
              <a:prstGeom prst="rect">
                <a:avLst/>
              </a:prstGeom>
              <a:blipFill>
                <a:blip r:embed="rId5"/>
                <a:stretch>
                  <a:fillRect l="-1208" r="-1133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3514DE0-97C0-7A0E-5416-5F763F32D7A9}"/>
                  </a:ext>
                </a:extLst>
              </p:cNvPr>
              <p:cNvSpPr txBox="1"/>
              <p:nvPr/>
            </p:nvSpPr>
            <p:spPr>
              <a:xfrm>
                <a:off x="450108" y="4985125"/>
                <a:ext cx="7861936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</m:t>
                            </m:r>
                          </m:e>
                        </m:rad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</m:t>
                            </m:r>
                          </m:e>
                        </m:rad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1, 'mathAnswerShape': 1}">
                <a:extLst>
                  <a:ext uri="{FF2B5EF4-FFF2-40B4-BE49-F238E27FC236}">
                    <a16:creationId xmlns:a16="http://schemas.microsoft.com/office/drawing/2014/main" id="{C3514DE0-97C0-7A0E-5416-5F763F32D7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85125"/>
                <a:ext cx="7861936" cy="764172"/>
              </a:xfrm>
              <a:prstGeom prst="rect">
                <a:avLst/>
              </a:prstGeom>
              <a:blipFill>
                <a:blip r:embed="rId6"/>
                <a:stretch>
                  <a:fillRect l="-1240" r="-1240" b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1527">
            <a:extLst>
              <a:ext uri="{FF2B5EF4-FFF2-40B4-BE49-F238E27FC236}">
                <a16:creationId xmlns:a16="http://schemas.microsoft.com/office/drawing/2014/main" id="{5D8DC5E4-142C-C14F-439B-DDB37397EC65}"/>
              </a:ex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56959" y="4131063"/>
            <a:ext cx="1368680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4" name="yt_shape_11534"/>
          <p:cNvSpPr txBox="1"/>
          <p:nvPr/>
        </p:nvSpPr>
        <p:spPr>
          <a:xfrm>
            <a:off x="540119" y="141806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（阜新市中考）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轴上的一动点，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轴，交直线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，交抛物线于点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535" name="yt_image_1153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5586" y="3009992"/>
            <a:ext cx="3940826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37" name="yt_shape_11537"/>
          <p:cNvSpPr txBox="1"/>
          <p:nvPr/>
        </p:nvSpPr>
        <p:spPr>
          <a:xfrm>
            <a:off x="540000" y="5364560"/>
            <a:ext cx="620522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）二次函数的表达式为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ECE8E4-BAED-17A8-5548-1A36A77F547C}"/>
              </a:ext>
            </a:extLst>
          </p:cNvPr>
          <p:cNvSpPr txBox="1"/>
          <p:nvPr/>
        </p:nvSpPr>
        <p:spPr>
          <a:xfrm>
            <a:off x="4259989" y="5290007"/>
            <a:ext cx="1905699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40" name="yt_shape_11540"/>
              <p:cNvSpPr txBox="1"/>
              <p:nvPr/>
            </p:nvSpPr>
            <p:spPr>
              <a:xfrm>
                <a:off x="540119" y="900000"/>
                <a:ext cx="11111999" cy="56625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仅在线段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上运动，如图，求线段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的最大值；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轴上运动，则在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轴上是否存在点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，使以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为顶点的四边形为菱形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若存在，请直接写出所有满足条件的点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的坐标；若不存在，请说明理由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轴上的一动点，且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40" name="yt_shape_11540" descr="{&quot;rangeId&quot;:62,&quot;mathAnswerShape&quot;:1,&quot;NoSplit&quot;:1,&quot;splitRatio&quot;:0.69768786,&quot;splitFinished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662512"/>
              </a:xfrm>
              <a:prstGeom prst="rect">
                <a:avLst/>
              </a:prstGeom>
              <a:blipFill>
                <a:blip r:embed="rId2"/>
                <a:stretch>
                  <a:fillRect l="-1701" t="-969" r="-659" b="-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34DA470-CFC1-E12C-9E19-5BDBA8CE1ED7}"/>
              </a:ext>
            </a:extLst>
          </p:cNvPr>
          <p:cNvSpPr txBox="1"/>
          <p:nvPr/>
        </p:nvSpPr>
        <p:spPr>
          <a:xfrm>
            <a:off x="450108" y="2279658"/>
            <a:ext cx="6220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43E100D-EB64-C27D-C7AE-4BF9290EAFE6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940860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2, 'mathAnswerShape': 1, 'NoSplit': 1, 'splitRatio': 0.69768786, 'splitFinished': 1}">
                <a:extLst>
                  <a:ext uri="{FF2B5EF4-FFF2-40B4-BE49-F238E27FC236}">
                    <a16:creationId xmlns:a16="http://schemas.microsoft.com/office/drawing/2014/main" id="{D43E100D-EB64-C27D-C7AE-4BF9290EAF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9408604" cy="1154189"/>
              </a:xfrm>
              <a:prstGeom prst="rect">
                <a:avLst/>
              </a:prstGeom>
              <a:blipFill>
                <a:blip r:embed="rId3"/>
                <a:stretch>
                  <a:fillRect l="-1037" r="-1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620F1F-4B81-94E4-AA39-794BD101E2BA}"/>
                  </a:ext>
                </a:extLst>
              </p:cNvPr>
              <p:cNvSpPr txBox="1"/>
              <p:nvPr/>
            </p:nvSpPr>
            <p:spPr>
              <a:xfrm>
                <a:off x="450108" y="3815723"/>
                <a:ext cx="365036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2, 'mathAnswerShape': 1, 'NoSplit': 1, 'splitRatio': 0.69768786, 'splitFinished': 1}">
                <a:extLst>
                  <a:ext uri="{FF2B5EF4-FFF2-40B4-BE49-F238E27FC236}">
                    <a16:creationId xmlns:a16="http://schemas.microsoft.com/office/drawing/2014/main" id="{DC620F1F-4B81-94E4-AA39-794BD101E2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15723"/>
                <a:ext cx="3650361" cy="1154189"/>
              </a:xfrm>
              <a:prstGeom prst="rect">
                <a:avLst/>
              </a:prstGeom>
              <a:blipFill>
                <a:blip r:embed="rId4"/>
                <a:stretch>
                  <a:fillRect r="-2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E523DA1-C55A-864E-B523-7B1F7D5B7331}"/>
              </a:ext>
            </a:extLst>
          </p:cNvPr>
          <p:cNvSpPr txBox="1"/>
          <p:nvPr/>
        </p:nvSpPr>
        <p:spPr>
          <a:xfrm>
            <a:off x="450108" y="4876300"/>
            <a:ext cx="663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轴上的一动点，且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B2DC18-9ACF-06F9-5B3F-FBDFB32344A1}"/>
              </a:ext>
            </a:extLst>
          </p:cNvPr>
          <p:cNvSpPr txBox="1"/>
          <p:nvPr/>
        </p:nvSpPr>
        <p:spPr>
          <a:xfrm>
            <a:off x="450108" y="5351788"/>
            <a:ext cx="6261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B7AE299-0880-BB89-0585-200CB8D220C0}"/>
                  </a:ext>
                </a:extLst>
              </p:cNvPr>
              <p:cNvSpPr txBox="1"/>
              <p:nvPr/>
            </p:nvSpPr>
            <p:spPr>
              <a:xfrm>
                <a:off x="450108" y="5827276"/>
                <a:ext cx="9533637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62, 'mathAnswerShape': 1, 'NoSplit': 1, 'splitRatio': 0.69768786, 'splitFinished': 1}">
                <a:extLst>
                  <a:ext uri="{FF2B5EF4-FFF2-40B4-BE49-F238E27FC236}">
                    <a16:creationId xmlns:a16="http://schemas.microsoft.com/office/drawing/2014/main" id="{EB7AE299-0880-BB89-0585-200CB8D220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27276"/>
                <a:ext cx="9533637" cy="727279"/>
              </a:xfrm>
              <a:prstGeom prst="rect">
                <a:avLst/>
              </a:prstGeom>
              <a:blipFill>
                <a:blip r:embed="rId5"/>
                <a:stretch>
                  <a:fillRect l="-1023" r="-95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07ABB637-21EC-90B7-E841-526DFE010D6A}"/>
                  </a:ext>
                </a:extLst>
              </p:cNvPr>
              <p:cNvSpPr txBox="1"/>
              <p:nvPr/>
            </p:nvSpPr>
            <p:spPr>
              <a:xfrm>
                <a:off x="540119" y="1243558"/>
                <a:ext cx="5959965" cy="2279150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此函数有最大值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在线段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上运动，且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有最大值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07ABB637-21EC-90B7-E841-526DFE010D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43558"/>
                <a:ext cx="5959965" cy="2279150"/>
              </a:xfrm>
              <a:prstGeom prst="rect">
                <a:avLst/>
              </a:prstGeom>
              <a:blipFill>
                <a:blip r:embed="rId2"/>
                <a:stretch>
                  <a:fillRect l="-3173" t="-2406" r="-2149" b="-3476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AEA2B75-5813-6A2F-1D3E-502A977D7E02}"/>
              </a:ext>
            </a:extLst>
          </p:cNvPr>
          <p:cNvSpPr txBox="1"/>
          <p:nvPr/>
        </p:nvSpPr>
        <p:spPr>
          <a:xfrm>
            <a:off x="450108" y="1196752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EF6E57-1916-DA9A-C702-2451CEB9421D}"/>
              </a:ext>
            </a:extLst>
          </p:cNvPr>
          <p:cNvSpPr txBox="1"/>
          <p:nvPr/>
        </p:nvSpPr>
        <p:spPr>
          <a:xfrm>
            <a:off x="450108" y="1672240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此函数有最大值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6786F9F-AC3E-A8AB-9CCB-15633E77B0FB}"/>
                  </a:ext>
                </a:extLst>
              </p:cNvPr>
              <p:cNvSpPr txBox="1"/>
              <p:nvPr/>
            </p:nvSpPr>
            <p:spPr>
              <a:xfrm>
                <a:off x="450108" y="2147728"/>
                <a:ext cx="60824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在线段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上运动，且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6786F9F-AC3E-A8AB-9CCB-15633E77B0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47728"/>
                <a:ext cx="6082411" cy="766077"/>
              </a:xfrm>
              <a:prstGeom prst="rect">
                <a:avLst/>
              </a:prstGeom>
              <a:blipFill>
                <a:blip r:embed="rId3"/>
                <a:stretch>
                  <a:fillRect l="-1603" r="-150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B1B0F08-0785-95FC-CCBB-EFD459B027B2}"/>
                  </a:ext>
                </a:extLst>
              </p:cNvPr>
              <p:cNvSpPr txBox="1"/>
              <p:nvPr/>
            </p:nvSpPr>
            <p:spPr>
              <a:xfrm>
                <a:off x="450108" y="2820193"/>
                <a:ext cx="423932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有最大值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B1B0F08-0785-95FC-CCBB-EFD459B027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20193"/>
                <a:ext cx="4239323" cy="727279"/>
              </a:xfrm>
              <a:prstGeom prst="rect">
                <a:avLst/>
              </a:prstGeom>
              <a:blipFill>
                <a:blip r:embed="rId4"/>
                <a:stretch>
                  <a:fillRect l="-2302" r="-230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1542">
                <a:extLst>
                  <a:ext uri="{FF2B5EF4-FFF2-40B4-BE49-F238E27FC236}">
                    <a16:creationId xmlns:a16="http://schemas.microsoft.com/office/drawing/2014/main" id="{C696C680-40D6-D7BB-72ED-AE14EACAF955}"/>
                  </a:ext>
                </a:extLst>
              </p:cNvPr>
              <p:cNvSpPr txBox="1"/>
              <p:nvPr/>
            </p:nvSpPr>
            <p:spPr>
              <a:xfrm>
                <a:off x="540000" y="3763838"/>
                <a:ext cx="10354053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满足条件的点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1542">
                <a:extLst>
                  <a:ext uri="{FF2B5EF4-FFF2-40B4-BE49-F238E27FC236}">
                    <a16:creationId xmlns:a16="http://schemas.microsoft.com/office/drawing/2014/main" id="{C696C680-40D6-D7BB-72ED-AE14EACAF9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63838"/>
                <a:ext cx="10354053" cy="466666"/>
              </a:xfrm>
              <a:prstGeom prst="rect">
                <a:avLst/>
              </a:prstGeom>
              <a:blipFill>
                <a:blip r:embed="rId5"/>
                <a:stretch>
                  <a:fillRect l="-1826" t="-3896" r="-824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44BC660-D79D-AA96-0283-1D0FE9AFC993}"/>
                  </a:ext>
                </a:extLst>
              </p:cNvPr>
              <p:cNvSpPr txBox="1"/>
              <p:nvPr/>
            </p:nvSpPr>
            <p:spPr>
              <a:xfrm>
                <a:off x="449989" y="3717032"/>
                <a:ext cx="1043400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满足条件的点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 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44BC660-D79D-AA96-0283-1D0FE9AFC9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7032"/>
                <a:ext cx="10434003" cy="555765"/>
              </a:xfrm>
              <a:prstGeom prst="rect">
                <a:avLst/>
              </a:prstGeom>
              <a:blipFill>
                <a:blip r:embed="rId6"/>
                <a:stretch>
                  <a:fillRect l="-935" r="-935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8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4" name="yt_shape_11544"/>
          <p:cNvSpPr txBox="1"/>
          <p:nvPr/>
        </p:nvSpPr>
        <p:spPr>
          <a:xfrm>
            <a:off x="540000" y="900000"/>
            <a:ext cx="426398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二次函数与角度问题</a:t>
            </a:r>
          </a:p>
        </p:txBody>
      </p:sp>
      <p:sp>
        <p:nvSpPr>
          <p:cNvPr id="11545" name="yt_shape_11545"/>
          <p:cNvSpPr txBox="1"/>
          <p:nvPr/>
        </p:nvSpPr>
        <p:spPr>
          <a:xfrm>
            <a:off x="540119" y="140431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轴负半轴交于点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轴的另一交点为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轴正半轴交于点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），抛物线的对称轴与直线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546" name="yt_image_1154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6761" y="2996240"/>
            <a:ext cx="2698477" cy="2857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48" name="yt_shape_11548"/>
          <p:cNvSpPr txBox="1"/>
          <p:nvPr/>
        </p:nvSpPr>
        <p:spPr>
          <a:xfrm>
            <a:off x="540000" y="5904076"/>
            <a:ext cx="93423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）抛物线的表达式为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，对称轴为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679670">
            <a:extLst>
              <a:ext uri="{FF2B5EF4-FFF2-40B4-BE49-F238E27FC236}">
                <a16:creationId xmlns:a16="http://schemas.microsoft.com/office/drawing/2014/main" id="{7937C116-2956-9A37-21A0-9683BACE8B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378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E2A015-F3D4-5C39-B08F-D872D8632AAA}"/>
              </a:ext>
            </a:extLst>
          </p:cNvPr>
          <p:cNvSpPr txBox="1"/>
          <p:nvPr/>
        </p:nvSpPr>
        <p:spPr>
          <a:xfrm>
            <a:off x="3955189" y="5829523"/>
            <a:ext cx="2210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60302E-0F25-7836-661F-FF0EBCEA12CA}"/>
              </a:ext>
            </a:extLst>
          </p:cNvPr>
          <p:cNvSpPr txBox="1"/>
          <p:nvPr/>
        </p:nvSpPr>
        <p:spPr>
          <a:xfrm>
            <a:off x="8119201" y="5857270"/>
            <a:ext cx="1381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50" name="yt_shape_11550"/>
              <p:cNvSpPr txBox="1"/>
              <p:nvPr/>
            </p:nvSpPr>
            <p:spPr>
              <a:xfrm>
                <a:off x="540119" y="900000"/>
                <a:ext cx="11111999" cy="56255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）抛物线的对称轴上存在点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，且点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轴上方时满足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PG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）如图，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），对称轴为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67.5°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22.5°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67.5°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22.5°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50" name="yt_shape_11550" descr="{&quot;rangeId&quot;:39,&quot;mathAnswerShape&quot;:1,&quot;NoSplit&quot;:1,&quot;splitRatio&quot;:0.74411315,&quot;splitFinished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625579"/>
              </a:xfrm>
              <a:prstGeom prst="rect">
                <a:avLst/>
              </a:prstGeom>
              <a:blipFill>
                <a:blip r:embed="rId2"/>
                <a:stretch>
                  <a:fillRect l="-1701" t="-976" r="-878" b="-24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79A284B-9772-793D-E81B-7846F638FBDE}"/>
              </a:ext>
            </a:extLst>
          </p:cNvPr>
          <p:cNvSpPr txBox="1"/>
          <p:nvPr/>
        </p:nvSpPr>
        <p:spPr>
          <a:xfrm>
            <a:off x="450108" y="1804170"/>
            <a:ext cx="6901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），对称轴为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AA90FC-6057-9095-AE88-E73FFC903986}"/>
              </a:ext>
            </a:extLst>
          </p:cNvPr>
          <p:cNvSpPr txBox="1"/>
          <p:nvPr/>
        </p:nvSpPr>
        <p:spPr>
          <a:xfrm>
            <a:off x="450108" y="2279658"/>
            <a:ext cx="2381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CE87CE-632D-BE83-A797-2D4CF8C15021}"/>
              </a:ext>
            </a:extLst>
          </p:cNvPr>
          <p:cNvSpPr txBox="1"/>
          <p:nvPr/>
        </p:nvSpPr>
        <p:spPr>
          <a:xfrm>
            <a:off x="450108" y="2755146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A58743-9D46-600E-F20B-82840E8395EB}"/>
              </a:ext>
            </a:extLst>
          </p:cNvPr>
          <p:cNvSpPr txBox="1"/>
          <p:nvPr/>
        </p:nvSpPr>
        <p:spPr>
          <a:xfrm>
            <a:off x="450108" y="3230634"/>
            <a:ext cx="3567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BB506E-A833-E505-CC69-828009D02576}"/>
              </a:ext>
            </a:extLst>
          </p:cNvPr>
          <p:cNvSpPr txBox="1"/>
          <p:nvPr/>
        </p:nvSpPr>
        <p:spPr>
          <a:xfrm>
            <a:off x="450108" y="3706122"/>
            <a:ext cx="17981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EC17E29-50E9-4136-CA1A-8DD4E10D4690}"/>
                  </a:ext>
                </a:extLst>
              </p:cNvPr>
              <p:cNvSpPr txBox="1"/>
              <p:nvPr/>
            </p:nvSpPr>
            <p:spPr>
              <a:xfrm>
                <a:off x="450108" y="4181610"/>
                <a:ext cx="52711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67.5°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39, 'mathAnswerShape': 1, 'NoSplit': 1, 'splitRatio': 0.74411315, 'splitFinished': 1}">
                <a:extLst>
                  <a:ext uri="{FF2B5EF4-FFF2-40B4-BE49-F238E27FC236}">
                    <a16:creationId xmlns:a16="http://schemas.microsoft.com/office/drawing/2014/main" id="{EEC17E29-50E9-4136-CA1A-8DD4E10D46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1610"/>
                <a:ext cx="5271198" cy="765061"/>
              </a:xfrm>
              <a:prstGeom prst="rect">
                <a:avLst/>
              </a:prstGeom>
              <a:blipFill>
                <a:blip r:embed="rId3"/>
                <a:stretch>
                  <a:fillRect l="-1850" r="-150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81A9A96-2570-10ED-2820-BFE1B074C9C8}"/>
                  </a:ext>
                </a:extLst>
              </p:cNvPr>
              <p:cNvSpPr txBox="1"/>
              <p:nvPr/>
            </p:nvSpPr>
            <p:spPr>
              <a:xfrm>
                <a:off x="450108" y="4853059"/>
                <a:ext cx="36709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MPB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22.5°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39, 'mathAnswerShape': 1, 'NoSplit': 1, 'splitRatio': 0.74411315, 'splitFinished': 1}">
                <a:extLst>
                  <a:ext uri="{FF2B5EF4-FFF2-40B4-BE49-F238E27FC236}">
                    <a16:creationId xmlns:a16="http://schemas.microsoft.com/office/drawing/2014/main" id="{781A9A96-2570-10ED-2820-BFE1B074C9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53059"/>
                <a:ext cx="3670998" cy="765061"/>
              </a:xfrm>
              <a:prstGeom prst="rect">
                <a:avLst/>
              </a:prstGeom>
              <a:blipFill>
                <a:blip r:embed="rId4"/>
                <a:stretch>
                  <a:fillRect l="-2658" r="-265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0A5B8993-1EC2-FFF5-3889-4E80945F69E5}"/>
              </a:ext>
            </a:extLst>
          </p:cNvPr>
          <p:cNvSpPr txBox="1"/>
          <p:nvPr/>
        </p:nvSpPr>
        <p:spPr>
          <a:xfrm>
            <a:off x="450108" y="5524508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67.5°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22.5°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FCBFD67-3027-3F1D-2DA7-C805BFDC7E61}"/>
              </a:ext>
            </a:extLst>
          </p:cNvPr>
          <p:cNvSpPr txBox="1"/>
          <p:nvPr/>
        </p:nvSpPr>
        <p:spPr>
          <a:xfrm>
            <a:off x="450108" y="5999996"/>
            <a:ext cx="474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1546">
            <a:extLst>
              <a:ext uri="{FF2B5EF4-FFF2-40B4-BE49-F238E27FC236}">
                <a16:creationId xmlns:a16="http://schemas.microsoft.com/office/drawing/2014/main" id="{3735E2DB-2093-B9E5-8160-FF5DC5CA241D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53785" y="1632361"/>
            <a:ext cx="2230146" cy="2361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yt_image_11552">
            <a:extLst>
              <a:ext uri="{FF2B5EF4-FFF2-40B4-BE49-F238E27FC236}">
                <a16:creationId xmlns:a16="http://schemas.microsoft.com/office/drawing/2014/main" id="{9B666B99-9EDA-1F69-4328-78DFD6A3E2E3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61787" y="4091479"/>
            <a:ext cx="1674773" cy="2117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401F11DA-3CD4-C206-A5EB-9D5AA95E9D7C}"/>
                  </a:ext>
                </a:extLst>
              </p:cNvPr>
              <p:cNvSpPr txBox="1"/>
              <p:nvPr/>
            </p:nvSpPr>
            <p:spPr>
              <a:xfrm>
                <a:off x="540000" y="1708365"/>
                <a:ext cx="4154984" cy="2000548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BMG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MG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由勾股定理可得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MP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PG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MG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MP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 xmlns:a16="http://schemas.microsoft.com/office/drawing/2014/main" xmlns="">
          <p:sp>
            <p:nvSpPr>
              <p:cNvPr id="2" name="yt_shape_2" descr="{&quot;rangeId&quot;:39,&quot;mathAnswerShape&quot;:1,&quot;NoSplit&quot;:1}">
                <a:extLst>
                  <a:ext uri="{FF2B5EF4-FFF2-40B4-BE49-F238E27FC236}">
                    <a16:creationId xmlns:a16="http://schemas.microsoft.com/office/drawing/2014/main" id="{401F11DA-3CD4-C206-A5EB-9D5AA95E9D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08365"/>
                <a:ext cx="4154984" cy="2000548"/>
              </a:xfrm>
              <a:prstGeom prst="rect">
                <a:avLst/>
              </a:prstGeom>
              <a:blipFill>
                <a:blip r:embed="rId2"/>
                <a:stretch>
                  <a:fillRect l="-4552" t="-2439" r="-3818" b="-8537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53" name="yt_shape_11553"/>
          <p:cNvSpPr txBox="1"/>
          <p:nvPr/>
        </p:nvSpPr>
        <p:spPr>
          <a:xfrm>
            <a:off x="5195487" y="3759701"/>
            <a:ext cx="1370696" cy="16183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800" b="0" i="0" u="none" spc="-8800">
                <a:solidFill>
                  <a:srgbClr val="1EE3CF"/>
                </a:solidFill>
                <a:effectLst/>
                <a:latin typeface="白正" pitchFamily="88"/>
                <a:ea typeface="宋体" pitchFamily="88"/>
                <a:cs typeface="宋体" pitchFamily="88"/>
              </a:rPr>
              <a:t> </a:t>
            </a:r>
            <a:r>
              <a:rPr lang="en-US" altLang="zh-CN" sz="8800" b="0" i="0" u="none" spc="8701">
                <a:solidFill>
                  <a:srgbClr val="1EE3CF"/>
                </a:solidFill>
                <a:effectLst/>
                <a:latin typeface="白正" pitchFamily="88"/>
                <a:ea typeface="宋体" pitchFamily="88"/>
                <a:cs typeface="宋体" pitchFamily="88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F83D76-8E5E-BF6D-FCDC-F034CC9519F9}"/>
              </a:ext>
            </a:extLst>
          </p:cNvPr>
          <p:cNvSpPr txBox="1"/>
          <p:nvPr/>
        </p:nvSpPr>
        <p:spPr>
          <a:xfrm>
            <a:off x="449989" y="1661559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BMG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A12FA53-6901-89A7-AF78-63B774AD723F}"/>
                  </a:ext>
                </a:extLst>
              </p:cNvPr>
              <p:cNvSpPr txBox="1"/>
              <p:nvPr/>
            </p:nvSpPr>
            <p:spPr>
              <a:xfrm>
                <a:off x="449989" y="2137047"/>
                <a:ext cx="388385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由勾股定理可得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9, 'mathAnswerShape': 1, 'NoSplit': 1}">
                <a:extLst>
                  <a:ext uri="{FF2B5EF4-FFF2-40B4-BE49-F238E27FC236}">
                    <a16:creationId xmlns:a16="http://schemas.microsoft.com/office/drawing/2014/main" id="{DA12FA53-6901-89A7-AF78-63B774AD72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37047"/>
                <a:ext cx="3883851" cy="615392"/>
              </a:xfrm>
              <a:prstGeom prst="rect">
                <a:avLst/>
              </a:prstGeom>
              <a:blipFill>
                <a:blip r:embed="rId4"/>
                <a:stretch>
                  <a:fillRect l="-2512" r="-251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C925B04-B721-3F02-A18B-357B22486FFB}"/>
                  </a:ext>
                </a:extLst>
              </p:cNvPr>
              <p:cNvSpPr txBox="1"/>
              <p:nvPr/>
            </p:nvSpPr>
            <p:spPr>
              <a:xfrm>
                <a:off x="449989" y="2658827"/>
                <a:ext cx="2055051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9, 'mathAnswerShape': 1, 'NoSplit': 1}">
                <a:extLst>
                  <a:ext uri="{FF2B5EF4-FFF2-40B4-BE49-F238E27FC236}">
                    <a16:creationId xmlns:a16="http://schemas.microsoft.com/office/drawing/2014/main" id="{4C925B04-B721-3F02-A18B-357B22486F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58827"/>
                <a:ext cx="2055051" cy="615391"/>
              </a:xfrm>
              <a:prstGeom prst="rect">
                <a:avLst/>
              </a:prstGeom>
              <a:blipFill>
                <a:blip r:embed="rId5"/>
                <a:stretch>
                  <a:fillRect l="-4748" r="-445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EDDDF51-2776-42D1-6808-3ECC0D3DBE63}"/>
                  </a:ext>
                </a:extLst>
              </p:cNvPr>
              <p:cNvSpPr txBox="1"/>
              <p:nvPr/>
            </p:nvSpPr>
            <p:spPr>
              <a:xfrm>
                <a:off x="449989" y="3180606"/>
                <a:ext cx="37743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9, 'mathAnswerShape': 1, 'NoSplit': 1}">
                <a:extLst>
                  <a:ext uri="{FF2B5EF4-FFF2-40B4-BE49-F238E27FC236}">
                    <a16:creationId xmlns:a16="http://schemas.microsoft.com/office/drawing/2014/main" id="{5EDDDF51-2776-42D1-6808-3ECC0D3DBE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0606"/>
                <a:ext cx="3774313" cy="555765"/>
              </a:xfrm>
              <a:prstGeom prst="rect">
                <a:avLst/>
              </a:prstGeom>
              <a:blipFill>
                <a:blip r:embed="rId6"/>
                <a:stretch>
                  <a:fillRect l="-2585" r="-242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43" name="yt_shape_11443"/>
              <p:cNvSpPr txBox="1"/>
              <p:nvPr/>
            </p:nvSpPr>
            <p:spPr>
              <a:xfrm>
                <a:off x="540119" y="1828655"/>
                <a:ext cx="11111999" cy="11143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（大连市中考）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轴相交于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两点，与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下方抛物线上一点，过点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轴的平行线，与直线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43" name="yt_shape_11443" descr="{&quot;rangeId&quot;:41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4344"/>
              </a:xfrm>
              <a:prstGeom prst="rect">
                <a:avLst/>
              </a:prstGeom>
              <a:blipFill>
                <a:blip r:embed="rId2"/>
                <a:stretch>
                  <a:fillRect l="-1701" r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45" name="yt_image_1144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6402" y="3146151"/>
            <a:ext cx="1399194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47" name="yt_shape_11447"/>
              <p:cNvSpPr txBox="1"/>
              <p:nvPr/>
            </p:nvSpPr>
            <p:spPr>
              <a:xfrm>
                <a:off x="540000" y="4743077"/>
                <a:ext cx="5772414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47" name="yt_shape_11447" descr="{&quot;rangeId&quot;:4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43077"/>
                <a:ext cx="5772414" cy="646267"/>
              </a:xfrm>
              <a:prstGeom prst="rect">
                <a:avLst/>
              </a:prstGeom>
              <a:blipFill>
                <a:blip r:embed="rId4"/>
                <a:stretch>
                  <a:fillRect l="-3273" r="-2218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25D2B10-2005-F102-F30A-6052285856CA}"/>
                  </a:ext>
                </a:extLst>
              </p:cNvPr>
              <p:cNvSpPr txBox="1"/>
              <p:nvPr/>
            </p:nvSpPr>
            <p:spPr>
              <a:xfrm>
                <a:off x="4039327" y="4615321"/>
                <a:ext cx="192633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2, 'mathAnswerShape': 1}">
                <a:extLst>
                  <a:ext uri="{FF2B5EF4-FFF2-40B4-BE49-F238E27FC236}">
                    <a16:creationId xmlns:a16="http://schemas.microsoft.com/office/drawing/2014/main" id="{625D2B10-2005-F102-F30A-6052285856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9327" y="4615321"/>
                <a:ext cx="1926336" cy="733629"/>
              </a:xfrm>
              <a:prstGeom prst="rect">
                <a:avLst/>
              </a:prstGeom>
              <a:blipFill>
                <a:blip r:embed="rId5"/>
                <a:stretch>
                  <a:fillRect l="-506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50" name="yt_shape_11450"/>
              <p:cNvSpPr txBox="1"/>
              <p:nvPr/>
            </p:nvSpPr>
            <p:spPr>
              <a:xfrm>
                <a:off x="540000" y="1322188"/>
                <a:ext cx="7116820" cy="45736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）当线段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的长度最大时，求点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取最大值，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50" name="yt_shape_11450" descr="{&quot;rangeId&quot;:4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22188"/>
                <a:ext cx="7116820" cy="4573624"/>
              </a:xfrm>
              <a:prstGeom prst="rect">
                <a:avLst/>
              </a:prstGeom>
              <a:blipFill>
                <a:blip r:embed="rId2"/>
                <a:stretch>
                  <a:fillRect l="-2656" t="-1200" r="-1628" b="-10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3A5A898-890A-8DE0-ACAB-A09624CAB2FB}"/>
              </a:ext>
            </a:extLst>
          </p:cNvPr>
          <p:cNvSpPr txBox="1"/>
          <p:nvPr/>
        </p:nvSpPr>
        <p:spPr>
          <a:xfrm>
            <a:off x="449989" y="1750870"/>
            <a:ext cx="360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C9171EF-BF6B-09BC-0C70-1282C5D440EE}"/>
                  </a:ext>
                </a:extLst>
              </p:cNvPr>
              <p:cNvSpPr txBox="1"/>
              <p:nvPr/>
            </p:nvSpPr>
            <p:spPr>
              <a:xfrm>
                <a:off x="449989" y="2226358"/>
                <a:ext cx="3016695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3, 'mathAnswerShape': 1}">
                <a:extLst>
                  <a:ext uri="{FF2B5EF4-FFF2-40B4-BE49-F238E27FC236}">
                    <a16:creationId xmlns:a16="http://schemas.microsoft.com/office/drawing/2014/main" id="{2C9171EF-BF6B-09BC-0C70-1282C5D440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26358"/>
                <a:ext cx="3016695" cy="805193"/>
              </a:xfrm>
              <a:prstGeom prst="rect">
                <a:avLst/>
              </a:prstGeom>
              <a:blipFill>
                <a:blip r:embed="rId3"/>
                <a:stretch>
                  <a:fillRect r="-3030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42EA9F9-9604-CE9D-E480-41CF107CF3E8}"/>
                  </a:ext>
                </a:extLst>
              </p:cNvPr>
              <p:cNvSpPr txBox="1"/>
              <p:nvPr/>
            </p:nvSpPr>
            <p:spPr>
              <a:xfrm>
                <a:off x="449989" y="2937939"/>
                <a:ext cx="3116326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3, 'mathAnswerShape': 1}">
                <a:extLst>
                  <a:ext uri="{FF2B5EF4-FFF2-40B4-BE49-F238E27FC236}">
                    <a16:creationId xmlns:a16="http://schemas.microsoft.com/office/drawing/2014/main" id="{342EA9F9-9604-CE9D-E480-41CF107CF3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37939"/>
                <a:ext cx="3116326" cy="805193"/>
              </a:xfrm>
              <a:prstGeom prst="rect">
                <a:avLst/>
              </a:prstGeom>
              <a:blipFill>
                <a:blip r:embed="rId4"/>
                <a:stretch>
                  <a:fillRect l="-3131" r="-3131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B2896FB-F257-72E1-CDF2-6138E920D512}"/>
                  </a:ext>
                </a:extLst>
              </p:cNvPr>
              <p:cNvSpPr txBox="1"/>
              <p:nvPr/>
            </p:nvSpPr>
            <p:spPr>
              <a:xfrm>
                <a:off x="449989" y="3649520"/>
                <a:ext cx="7228078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43, 'mathAnswerShape': 1}">
                <a:extLst>
                  <a:ext uri="{FF2B5EF4-FFF2-40B4-BE49-F238E27FC236}">
                    <a16:creationId xmlns:a16="http://schemas.microsoft.com/office/drawing/2014/main" id="{FB2896FB-F257-72E1-CDF2-6138E920D5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49520"/>
                <a:ext cx="7228078" cy="899110"/>
              </a:xfrm>
              <a:prstGeom prst="rect">
                <a:avLst/>
              </a:prstGeom>
              <a:blipFill>
                <a:blip r:embed="rId5"/>
                <a:stretch>
                  <a:fillRect l="-1349" r="-1265" b="-3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625A288-1012-AC3B-ADFA-C0633453710B}"/>
                  </a:ext>
                </a:extLst>
              </p:cNvPr>
              <p:cNvSpPr txBox="1"/>
              <p:nvPr/>
            </p:nvSpPr>
            <p:spPr>
              <a:xfrm>
                <a:off x="449989" y="4455018"/>
                <a:ext cx="367893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取最大值，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43, 'mathAnswerShape': 1}">
                <a:extLst>
                  <a:ext uri="{FF2B5EF4-FFF2-40B4-BE49-F238E27FC236}">
                    <a16:creationId xmlns:a16="http://schemas.microsoft.com/office/drawing/2014/main" id="{5625A288-1012-AC3B-ADFA-C063345371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55018"/>
                <a:ext cx="3678936" cy="772808"/>
              </a:xfrm>
              <a:prstGeom prst="rect">
                <a:avLst/>
              </a:prstGeom>
              <a:blipFill>
                <a:blip r:embed="rId6"/>
                <a:stretch>
                  <a:fillRect l="-2653" r="-265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F3EFD47-624B-0A8B-41E3-EB77B3F60893}"/>
                  </a:ext>
                </a:extLst>
              </p:cNvPr>
              <p:cNvSpPr txBox="1"/>
              <p:nvPr/>
            </p:nvSpPr>
            <p:spPr>
              <a:xfrm>
                <a:off x="449989" y="5134215"/>
                <a:ext cx="2184464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43, 'mathAnswerShape': 1}">
                <a:extLst>
                  <a:ext uri="{FF2B5EF4-FFF2-40B4-BE49-F238E27FC236}">
                    <a16:creationId xmlns:a16="http://schemas.microsoft.com/office/drawing/2014/main" id="{FF3EFD47-624B-0A8B-41E3-EB77B3F608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34215"/>
                <a:ext cx="2184464" cy="764172"/>
              </a:xfrm>
              <a:prstGeom prst="rect">
                <a:avLst/>
              </a:prstGeom>
              <a:blipFill>
                <a:blip r:embed="rId7"/>
                <a:stretch>
                  <a:fillRect l="-4469" r="-446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1445">
            <a:extLst>
              <a:ext uri="{FF2B5EF4-FFF2-40B4-BE49-F238E27FC236}">
                <a16:creationId xmlns:a16="http://schemas.microsoft.com/office/drawing/2014/main" id="{C7D01142-66D5-5F8F-2378-520CC77557ED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32304" y="2628954"/>
            <a:ext cx="1399194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2" name="yt_shape_11452"/>
          <p:cNvSpPr txBox="1"/>
          <p:nvPr/>
        </p:nvSpPr>
        <p:spPr>
          <a:xfrm>
            <a:off x="540000" y="1240882"/>
            <a:ext cx="334065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图形面积问题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53" name="yt_shape_11453"/>
              <p:cNvSpPr txBox="1"/>
              <p:nvPr/>
            </p:nvSpPr>
            <p:spPr>
              <a:xfrm>
                <a:off x="540119" y="1745192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如图，已知抛物线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），抛物线与直线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连结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453" name="yt_shape_11453" descr="{&quot;rangeId&quot;:3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04310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701" t="-4348" r="-549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55" name="yt_image_11455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86" y="3068331"/>
            <a:ext cx="2438226" cy="2430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57" name="yt_shape_11457"/>
          <p:cNvSpPr txBox="1"/>
          <p:nvPr/>
        </p:nvSpPr>
        <p:spPr>
          <a:xfrm>
            <a:off x="540000" y="5548601"/>
            <a:ext cx="27619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679360">
            <a:extLst>
              <a:ext uri="{FF2B5EF4-FFF2-40B4-BE49-F238E27FC236}">
                <a16:creationId xmlns:a16="http://schemas.microsoft.com/office/drawing/2014/main" id="{75A8EACC-8677-9055-C819-8DAF8A1686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82260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17708B-8669-187C-06CC-6C431F482AA5}"/>
              </a:ext>
            </a:extLst>
          </p:cNvPr>
          <p:cNvSpPr txBox="1"/>
          <p:nvPr/>
        </p:nvSpPr>
        <p:spPr>
          <a:xfrm>
            <a:off x="2651852" y="5501795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8" name="yt_shape_11458"/>
          <p:cNvSpPr txBox="1"/>
          <p:nvPr/>
        </p:nvSpPr>
        <p:spPr>
          <a:xfrm>
            <a:off x="540000" y="900198"/>
            <a:ext cx="8098371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）抛物线上有一点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59" name="yt_shape_11459"/>
              <p:cNvSpPr txBox="1"/>
              <p:nvPr/>
            </p:nvSpPr>
            <p:spPr>
              <a:xfrm>
                <a:off x="540000" y="1324113"/>
                <a:ext cx="8335552" cy="42453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，无实数解；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59" name="yt_shape_11459" descr="{&quot;rangeId&quot;:34,&quot;mathAnswerShape&quot;:1,&quot;NoSplit&quot;:1,&quot;splitRatio&quot;:0.9059649,&quot;splitFinished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24113"/>
                <a:ext cx="8335552" cy="4245393"/>
              </a:xfrm>
              <a:prstGeom prst="rect">
                <a:avLst/>
              </a:prstGeom>
              <a:blipFill>
                <a:blip r:embed="rId2"/>
                <a:stretch>
                  <a:fillRect l="-2268" b="-3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8D026EEB-33E1-BBB7-C878-24EFA9BA1316}"/>
                  </a:ext>
                </a:extLst>
              </p:cNvPr>
              <p:cNvSpPr txBox="1"/>
              <p:nvPr/>
            </p:nvSpPr>
            <p:spPr>
              <a:xfrm>
                <a:off x="540119" y="5620307"/>
                <a:ext cx="7196137" cy="849463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10000"/>
                  </a:lnSpc>
                </a:pP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1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 xmlns:a16="http://schemas.microsoft.com/office/drawing/2014/main" xmlns="">
          <p:sp>
            <p:nvSpPr>
              <p:cNvPr id="2" name="yt_shape_2" descr="{&quot;rangeId&quot;:34,&quot;mathAnswerShape&quot;:1,&quot;NoSplit&quot;:1}">
                <a:extLst>
                  <a:ext uri="{FF2B5EF4-FFF2-40B4-BE49-F238E27FC236}">
                    <a16:creationId xmlns:a16="http://schemas.microsoft.com/office/drawing/2014/main" id="{8D026EEB-33E1-BBB7-C878-24EFA9BA13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620307"/>
                <a:ext cx="7196137" cy="849463"/>
              </a:xfrm>
              <a:prstGeom prst="rect">
                <a:avLst/>
              </a:prstGeom>
              <a:blipFill>
                <a:blip r:embed="rId3"/>
                <a:stretch>
                  <a:fillRect l="-2627" t="-10072" r="-1610" b="-20863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60A0ED2-E07D-F517-0A93-D3F745B42A7D}"/>
                  </a:ext>
                </a:extLst>
              </p:cNvPr>
              <p:cNvSpPr txBox="1"/>
              <p:nvPr/>
            </p:nvSpPr>
            <p:spPr>
              <a:xfrm>
                <a:off x="449989" y="1277307"/>
                <a:ext cx="8435022" cy="15833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4, 'mathAnswerShape': 1, 'NoSplit': 1, 'splitRatio': 0.9059649, 'splitFinished': 1}">
                <a:extLst>
                  <a:ext uri="{FF2B5EF4-FFF2-40B4-BE49-F238E27FC236}">
                    <a16:creationId xmlns:a16="http://schemas.microsoft.com/office/drawing/2014/main" id="{060A0ED2-E07D-F517-0A93-D3F745B42A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277307"/>
                <a:ext cx="8435022" cy="1583386"/>
              </a:xfrm>
              <a:prstGeom prst="rect">
                <a:avLst/>
              </a:prstGeom>
              <a:blipFill>
                <a:blip r:embed="rId4"/>
                <a:stretch>
                  <a:fillRect l="-11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0A2D1A6-3CCB-74BC-1E2A-DA7A9A282F27}"/>
                  </a:ext>
                </a:extLst>
              </p:cNvPr>
              <p:cNvSpPr txBox="1"/>
              <p:nvPr/>
            </p:nvSpPr>
            <p:spPr>
              <a:xfrm>
                <a:off x="449989" y="2767081"/>
                <a:ext cx="2258124" cy="6626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4, 'mathAnswerShape': 1, 'NoSplit': 1, 'splitRatio': 0.9059649, 'splitFinished': 1}">
                <a:extLst>
                  <a:ext uri="{FF2B5EF4-FFF2-40B4-BE49-F238E27FC236}">
                    <a16:creationId xmlns:a16="http://schemas.microsoft.com/office/drawing/2014/main" id="{20A2D1A6-3CCB-74BC-1E2A-DA7A9A282F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67081"/>
                <a:ext cx="2258124" cy="662635"/>
              </a:xfrm>
              <a:prstGeom prst="rect">
                <a:avLst/>
              </a:prstGeom>
              <a:blipFill>
                <a:blip r:embed="rId5"/>
                <a:stretch>
                  <a:fillRect l="-4324" r="-4324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2E5FA01-0730-908B-01A2-DD3749387B3F}"/>
              </a:ext>
            </a:extLst>
          </p:cNvPr>
          <p:cNvSpPr txBox="1"/>
          <p:nvPr/>
        </p:nvSpPr>
        <p:spPr>
          <a:xfrm>
            <a:off x="449989" y="3336105"/>
            <a:ext cx="27232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77CC58E-E6BD-959F-3314-EF984A4D5F73}"/>
                  </a:ext>
                </a:extLst>
              </p:cNvPr>
              <p:cNvSpPr txBox="1"/>
              <p:nvPr/>
            </p:nvSpPr>
            <p:spPr>
              <a:xfrm>
                <a:off x="449989" y="3738440"/>
                <a:ext cx="3523361" cy="6626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4, 'mathAnswerShape': 1, 'NoSplit': 1, 'splitRatio': 0.9059649, 'splitFinished': 1}">
                <a:extLst>
                  <a:ext uri="{FF2B5EF4-FFF2-40B4-BE49-F238E27FC236}">
                    <a16:creationId xmlns:a16="http://schemas.microsoft.com/office/drawing/2014/main" id="{D77CC58E-E6BD-959F-3314-EF984A4D5F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38440"/>
                <a:ext cx="3523361" cy="662636"/>
              </a:xfrm>
              <a:prstGeom prst="rect">
                <a:avLst/>
              </a:prstGeom>
              <a:blipFill>
                <a:blip r:embed="rId6"/>
                <a:stretch>
                  <a:fillRect l="-2768" r="-2941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D52EB7B-F9AF-791A-BD26-C30949B56835}"/>
              </a:ext>
            </a:extLst>
          </p:cNvPr>
          <p:cNvSpPr txBox="1"/>
          <p:nvPr/>
        </p:nvSpPr>
        <p:spPr>
          <a:xfrm>
            <a:off x="449989" y="4307464"/>
            <a:ext cx="32122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D72472-6B30-45B7-7516-35D81D608CC4}"/>
              </a:ext>
            </a:extLst>
          </p:cNvPr>
          <p:cNvSpPr txBox="1"/>
          <p:nvPr/>
        </p:nvSpPr>
        <p:spPr>
          <a:xfrm>
            <a:off x="449989" y="4709801"/>
            <a:ext cx="556329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，无实数解；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19C573E-FBA3-A439-FDFE-466449983ED2}"/>
              </a:ext>
            </a:extLst>
          </p:cNvPr>
          <p:cNvSpPr txBox="1"/>
          <p:nvPr/>
        </p:nvSpPr>
        <p:spPr>
          <a:xfrm>
            <a:off x="449989" y="5112136"/>
            <a:ext cx="4648898" cy="46311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EDC961F-539E-10B5-8231-EC89934B1411}"/>
                  </a:ext>
                </a:extLst>
              </p:cNvPr>
              <p:cNvSpPr txBox="1"/>
              <p:nvPr/>
            </p:nvSpPr>
            <p:spPr>
              <a:xfrm>
                <a:off x="450108" y="5573501"/>
                <a:ext cx="3631565" cy="5338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34, 'mathAnswerShape': 1, 'NoSplit': 1}">
                <a:extLst>
                  <a:ext uri="{FF2B5EF4-FFF2-40B4-BE49-F238E27FC236}">
                    <a16:creationId xmlns:a16="http://schemas.microsoft.com/office/drawing/2014/main" id="{8EDC961F-539E-10B5-8231-EC89934B14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73501"/>
                <a:ext cx="3631565" cy="533858"/>
              </a:xfrm>
              <a:prstGeom prst="rect">
                <a:avLst/>
              </a:prstGeom>
              <a:blipFill>
                <a:blip r:embed="rId7"/>
                <a:stretch>
                  <a:fillRect l="-2685" t="-2273" r="-2685" b="-22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819BAD8-2F35-0465-68AC-307FBC0A2A6F}"/>
                  </a:ext>
                </a:extLst>
              </p:cNvPr>
              <p:cNvSpPr txBox="1"/>
              <p:nvPr/>
            </p:nvSpPr>
            <p:spPr>
              <a:xfrm>
                <a:off x="450108" y="6013747"/>
                <a:ext cx="7306628" cy="4946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1" name="文本框 10" descr="{'rangeId': 34, 'mathAnswerShape': 1, 'NoSplit': 1}">
                <a:extLst>
                  <a:ext uri="{FF2B5EF4-FFF2-40B4-BE49-F238E27FC236}">
                    <a16:creationId xmlns:a16="http://schemas.microsoft.com/office/drawing/2014/main" id="{C819BAD8-2F35-0465-68AC-307FBC0A2A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013747"/>
                <a:ext cx="7306628" cy="494614"/>
              </a:xfrm>
              <a:prstGeom prst="rect">
                <a:avLst/>
              </a:prstGeom>
              <a:blipFill>
                <a:blip r:embed="rId8"/>
                <a:stretch>
                  <a:fillRect l="-1336" t="-7407" r="-1336" b="-28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1455">
            <a:extLst>
              <a:ext uri="{FF2B5EF4-FFF2-40B4-BE49-F238E27FC236}">
                <a16:creationId xmlns:a16="http://schemas.microsoft.com/office/drawing/2014/main" id="{3440AE36-64BC-E077-A575-BE0443777D09}"/>
              </a:ex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841442" y="2790595"/>
            <a:ext cx="2438226" cy="2430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1" name="yt_shape_11461"/>
          <p:cNvSpPr txBox="1"/>
          <p:nvPr/>
        </p:nvSpPr>
        <p:spPr>
          <a:xfrm>
            <a:off x="540119" y="11967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（凉山州中考节选）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，在第二象限内的抛物线上确定一点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的面积最大，求出点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462" name="yt_image_1146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708920"/>
            <a:ext cx="2133790" cy="1815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4" name="yt_shape_11464"/>
          <p:cNvSpPr txBox="1"/>
          <p:nvPr/>
        </p:nvSpPr>
        <p:spPr>
          <a:xfrm>
            <a:off x="540000" y="2786550"/>
            <a:ext cx="601607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解：连结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PK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轴交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66E9BE7-6F9B-97E8-5918-B06227069F96}"/>
              </a:ext>
            </a:extLst>
          </p:cNvPr>
          <p:cNvSpPr txBox="1"/>
          <p:nvPr/>
        </p:nvSpPr>
        <p:spPr>
          <a:xfrm>
            <a:off x="449989" y="2739744"/>
            <a:ext cx="613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解：连结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6622DF-BB6B-D7DF-5E07-CC519612EF6A}"/>
              </a:ext>
            </a:extLst>
          </p:cNvPr>
          <p:cNvSpPr txBox="1"/>
          <p:nvPr/>
        </p:nvSpPr>
        <p:spPr>
          <a:xfrm>
            <a:off x="449989" y="3215232"/>
            <a:ext cx="312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30C4F0-1FF8-5D17-5482-CD0B6AC3CF63}"/>
              </a:ext>
            </a:extLst>
          </p:cNvPr>
          <p:cNvSpPr txBox="1"/>
          <p:nvPr/>
        </p:nvSpPr>
        <p:spPr>
          <a:xfrm>
            <a:off x="449989" y="3690720"/>
            <a:ext cx="4039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1467">
            <a:extLst>
              <a:ext uri="{FF2B5EF4-FFF2-40B4-BE49-F238E27FC236}">
                <a16:creationId xmlns:a16="http://schemas.microsoft.com/office/drawing/2014/main" id="{C34C93F3-7286-9717-5440-CAC68195DC9A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4668691"/>
            <a:ext cx="2088943" cy="183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56195F6-6E58-ACA6-6382-4D9FA7CADD7A}"/>
              </a:ext>
            </a:extLst>
          </p:cNvPr>
          <p:cNvSpPr txBox="1"/>
          <p:nvPr/>
        </p:nvSpPr>
        <p:spPr>
          <a:xfrm>
            <a:off x="449989" y="4251912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767EB4-30E9-B235-B075-7C78A48298DC}"/>
              </a:ext>
            </a:extLst>
          </p:cNvPr>
          <p:cNvSpPr txBox="1"/>
          <p:nvPr/>
        </p:nvSpPr>
        <p:spPr>
          <a:xfrm>
            <a:off x="449989" y="4727400"/>
            <a:ext cx="398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0E32AD-A0DE-8EEC-36DF-BEFD452E25C5}"/>
              </a:ext>
            </a:extLst>
          </p:cNvPr>
          <p:cNvSpPr txBox="1"/>
          <p:nvPr/>
        </p:nvSpPr>
        <p:spPr>
          <a:xfrm>
            <a:off x="449989" y="5202888"/>
            <a:ext cx="5299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AA9263-9316-EB61-429B-DFAA7A579940}"/>
              </a:ext>
            </a:extLst>
          </p:cNvPr>
          <p:cNvSpPr txBox="1"/>
          <p:nvPr/>
        </p:nvSpPr>
        <p:spPr>
          <a:xfrm>
            <a:off x="449989" y="5678376"/>
            <a:ext cx="198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65" name="yt_shape_11465"/>
              <p:cNvSpPr txBox="1"/>
              <p:nvPr/>
            </p:nvSpPr>
            <p:spPr>
              <a:xfrm>
                <a:off x="540000" y="900001"/>
                <a:ext cx="9747861" cy="59055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）代入，得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PK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PK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65" name="yt_shape_11465" descr="{&quot;rangeId&quot;:20,&quot;mathAnswerShape&quot;:1,&quot;NoSplit&quot;:1,&quot;splitRatio&quot;:0.8225498,&quot;splitFinished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1"/>
                <a:ext cx="9747861" cy="5905591"/>
              </a:xfrm>
              <a:prstGeom prst="rect">
                <a:avLst/>
              </a:prstGeom>
              <a:blipFill>
                <a:blip r:embed="rId2"/>
                <a:stretch>
                  <a:fillRect l="-1939" t="-930" r="-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CCA4FA8-3A2C-97F2-126D-DF3F7119A3E7}"/>
              </a:ext>
            </a:extLst>
          </p:cNvPr>
          <p:cNvSpPr txBox="1"/>
          <p:nvPr/>
        </p:nvSpPr>
        <p:spPr>
          <a:xfrm>
            <a:off x="449989" y="886617"/>
            <a:ext cx="9439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C75017D-005D-7F39-E34F-4A79E6FC8043}"/>
              </a:ext>
            </a:extLst>
          </p:cNvPr>
          <p:cNvSpPr txBox="1"/>
          <p:nvPr/>
        </p:nvSpPr>
        <p:spPr>
          <a:xfrm>
            <a:off x="449989" y="1362105"/>
            <a:ext cx="4115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8F328B-18C9-1CAC-9096-61E6DDF366DB}"/>
              </a:ext>
            </a:extLst>
          </p:cNvPr>
          <p:cNvSpPr txBox="1"/>
          <p:nvPr/>
        </p:nvSpPr>
        <p:spPr>
          <a:xfrm>
            <a:off x="449989" y="1837593"/>
            <a:ext cx="7500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A208D4D-69A5-FBB8-E656-9409000D555F}"/>
              </a:ext>
            </a:extLst>
          </p:cNvPr>
          <p:cNvSpPr txBox="1"/>
          <p:nvPr/>
        </p:nvSpPr>
        <p:spPr>
          <a:xfrm>
            <a:off x="449989" y="2313081"/>
            <a:ext cx="5536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EA147FB-1388-499B-3075-ABF13A295F5A}"/>
                  </a:ext>
                </a:extLst>
              </p:cNvPr>
              <p:cNvSpPr txBox="1"/>
              <p:nvPr/>
            </p:nvSpPr>
            <p:spPr>
              <a:xfrm>
                <a:off x="449989" y="2788569"/>
                <a:ext cx="98336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PCK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PK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PK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EA147FB-1388-499B-3075-ABF13A295F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8569"/>
                <a:ext cx="9833673" cy="766077"/>
              </a:xfrm>
              <a:prstGeom prst="rect">
                <a:avLst/>
              </a:prstGeom>
              <a:blipFill>
                <a:blip r:embed="rId3"/>
                <a:stretch>
                  <a:fillRect l="-992" r="-68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A251E55-D5FB-69D3-F1E0-DCF8FBDEB435}"/>
                  </a:ext>
                </a:extLst>
              </p:cNvPr>
              <p:cNvSpPr txBox="1"/>
              <p:nvPr/>
            </p:nvSpPr>
            <p:spPr>
              <a:xfrm>
                <a:off x="449989" y="3461034"/>
                <a:ext cx="44599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A251E55-D5FB-69D3-F1E0-DCF8FBDEB4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61034"/>
                <a:ext cx="4459986" cy="765061"/>
              </a:xfrm>
              <a:prstGeom prst="rect">
                <a:avLst/>
              </a:prstGeom>
              <a:blipFill>
                <a:blip r:embed="rId4"/>
                <a:stretch>
                  <a:fillRect l="-2189" r="-218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6428D6F-BF9C-D168-9EBF-4F0936A6E385}"/>
                  </a:ext>
                </a:extLst>
              </p:cNvPr>
              <p:cNvSpPr txBox="1"/>
              <p:nvPr/>
            </p:nvSpPr>
            <p:spPr>
              <a:xfrm>
                <a:off x="449989" y="4132483"/>
                <a:ext cx="8976423" cy="7366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6428D6F-BF9C-D168-9EBF-4F0936A6E3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32483"/>
                <a:ext cx="8976423" cy="736677"/>
              </a:xfrm>
              <a:prstGeom prst="rect">
                <a:avLst/>
              </a:prstGeom>
              <a:blipFill>
                <a:blip r:embed="rId5"/>
                <a:stretch>
                  <a:fillRect l="-1087" r="-951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1462">
            <a:extLst>
              <a:ext uri="{FF2B5EF4-FFF2-40B4-BE49-F238E27FC236}">
                <a16:creationId xmlns:a16="http://schemas.microsoft.com/office/drawing/2014/main" id="{A70201E2-9FF3-4095-FBEF-73681BBE9395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4853" y="1340768"/>
            <a:ext cx="2133790" cy="1815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2">
                <a:extLst>
                  <a:ext uri="{FF2B5EF4-FFF2-40B4-BE49-F238E27FC236}">
                    <a16:creationId xmlns:a16="http://schemas.microsoft.com/office/drawing/2014/main" id="{579F79D1-BDE1-5E18-CF4C-4BBBFB4BEB7B}"/>
                  </a:ext>
                </a:extLst>
              </p:cNvPr>
              <p:cNvSpPr txBox="1"/>
              <p:nvPr/>
            </p:nvSpPr>
            <p:spPr>
              <a:xfrm>
                <a:off x="540000" y="4944925"/>
                <a:ext cx="9400394" cy="1356140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时，四边形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PBAC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的面积最大，此时点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白正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num>
                          <m:den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白正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>
          <p:sp>
            <p:nvSpPr>
              <p:cNvPr id="14" name="yt_shape_2">
                <a:extLst>
                  <a:ext uri="{FF2B5EF4-FFF2-40B4-BE49-F238E27FC236}">
                    <a16:creationId xmlns:a16="http://schemas.microsoft.com/office/drawing/2014/main" id="{579F79D1-BDE1-5E18-CF4C-4BBBFB4BEB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44925"/>
                <a:ext cx="9400394" cy="1356140"/>
              </a:xfrm>
              <a:prstGeom prst="rect">
                <a:avLst/>
              </a:prstGeom>
              <a:blipFill>
                <a:blip r:embed="rId7"/>
                <a:stretch>
                  <a:fillRect l="-2010" r="-1038" b="-5830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DFC867CE-C25C-2D84-6088-CBEC88C6BC64}"/>
                  </a:ext>
                </a:extLst>
              </p:cNvPr>
              <p:cNvSpPr txBox="1"/>
              <p:nvPr/>
            </p:nvSpPr>
            <p:spPr>
              <a:xfrm>
                <a:off x="449989" y="4898119"/>
                <a:ext cx="16802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DFC867CE-C25C-2D84-6088-CBEC88C6BC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98119"/>
                <a:ext cx="1680273" cy="766077"/>
              </a:xfrm>
              <a:prstGeom prst="rect">
                <a:avLst/>
              </a:prstGeom>
              <a:blipFill>
                <a:blip r:embed="rId8"/>
                <a:stretch>
                  <a:fillRect l="-5818" r="-581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7409532-CE50-4EA2-9E43-548FD46C9FAF}"/>
                  </a:ext>
                </a:extLst>
              </p:cNvPr>
              <p:cNvSpPr txBox="1"/>
              <p:nvPr/>
            </p:nvSpPr>
            <p:spPr>
              <a:xfrm>
                <a:off x="449989" y="5570584"/>
                <a:ext cx="9489567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时，四边形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的面积最大，此时点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7409532-CE50-4EA2-9E43-548FD46C9F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70584"/>
                <a:ext cx="9489567" cy="764172"/>
              </a:xfrm>
              <a:prstGeom prst="rect">
                <a:avLst/>
              </a:prstGeom>
              <a:blipFill>
                <a:blip r:embed="rId9"/>
                <a:stretch>
                  <a:fillRect l="-1028" r="-1028" b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6" grpId="0" build="allAtOnce"/>
      <p:bldP spid="1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0" name="yt_shape_11470"/>
          <p:cNvSpPr txBox="1"/>
          <p:nvPr/>
        </p:nvSpPr>
        <p:spPr>
          <a:xfrm>
            <a:off x="540000" y="1110002"/>
            <a:ext cx="395621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相似三角形的问题</a:t>
            </a:r>
          </a:p>
        </p:txBody>
      </p:sp>
      <p:sp>
        <p:nvSpPr>
          <p:cNvPr id="11471" name="yt_shape_11471"/>
          <p:cNvSpPr txBox="1"/>
          <p:nvPr/>
        </p:nvSpPr>
        <p:spPr>
          <a:xfrm>
            <a:off x="540119" y="16143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，与抛物线的对称轴交于点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，顶点为点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472" name="yt_image_1147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45508" y="3688627"/>
            <a:ext cx="2623100" cy="26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74" name="yt_shape_11474"/>
          <p:cNvSpPr txBox="1"/>
          <p:nvPr/>
        </p:nvSpPr>
        <p:spPr>
          <a:xfrm>
            <a:off x="540000" y="2636912"/>
            <a:ext cx="353943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）求抛物线的表达式；</a:t>
            </a:r>
          </a:p>
        </p:txBody>
      </p:sp>
      <p:pic>
        <p:nvPicPr>
          <p:cNvPr id="3" name="yt_shape_1697707679435">
            <a:extLst>
              <a:ext uri="{FF2B5EF4-FFF2-40B4-BE49-F238E27FC236}">
                <a16:creationId xmlns:a16="http://schemas.microsoft.com/office/drawing/2014/main" id="{D5AFBF45-83A4-CD50-F088-9723BF244D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51380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476">
                <a:extLst>
                  <a:ext uri="{FF2B5EF4-FFF2-40B4-BE49-F238E27FC236}">
                    <a16:creationId xmlns:a16="http://schemas.microsoft.com/office/drawing/2014/main" id="{54AB18C2-B07D-B635-75B7-843C4B0C6079}"/>
                  </a:ext>
                </a:extLst>
              </p:cNvPr>
              <p:cNvSpPr txBox="1"/>
              <p:nvPr/>
            </p:nvSpPr>
            <p:spPr>
              <a:xfrm>
                <a:off x="540119" y="3140968"/>
                <a:ext cx="11111999" cy="34581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是对称轴左侧抛物线上的一个动点，点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在射线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上，若以点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为顶点的三角形与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相似，请直接写出点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）抛物线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抛物线的表达式为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1476">
                <a:extLst>
                  <a:ext uri="{FF2B5EF4-FFF2-40B4-BE49-F238E27FC236}">
                    <a16:creationId xmlns:a16="http://schemas.microsoft.com/office/drawing/2014/main" id="{54AB18C2-B07D-B635-75B7-843C4B0C60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40968"/>
                <a:ext cx="11111999" cy="3458126"/>
              </a:xfrm>
              <a:prstGeom prst="rect">
                <a:avLst/>
              </a:prstGeom>
              <a:blipFill>
                <a:blip r:embed="rId4"/>
                <a:stretch>
                  <a:fillRect l="-1701" t="-1408" r="-714" b="-4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5E0BCC8-C9AB-5FA9-06F5-900E5AB6558D}"/>
              </a:ext>
            </a:extLst>
          </p:cNvPr>
          <p:cNvSpPr txBox="1"/>
          <p:nvPr/>
        </p:nvSpPr>
        <p:spPr>
          <a:xfrm>
            <a:off x="450108" y="4045138"/>
            <a:ext cx="8754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340ABCE-E601-417A-FA20-C1957737D2F5}"/>
                  </a:ext>
                </a:extLst>
              </p:cNvPr>
              <p:cNvSpPr txBox="1"/>
              <p:nvPr/>
            </p:nvSpPr>
            <p:spPr>
              <a:xfrm>
                <a:off x="450108" y="4520626"/>
                <a:ext cx="515670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340ABCE-E601-417A-FA20-C1957737D2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20626"/>
                <a:ext cx="5156708" cy="1154189"/>
              </a:xfrm>
              <a:prstGeom prst="rect">
                <a:avLst/>
              </a:prstGeom>
              <a:blipFill>
                <a:blip r:embed="rId5"/>
                <a:stretch>
                  <a:fillRect l="-18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F390189-2A53-CE49-3444-61BB169A92CA}"/>
              </a:ext>
            </a:extLst>
          </p:cNvPr>
          <p:cNvSpPr txBox="1"/>
          <p:nvPr/>
        </p:nvSpPr>
        <p:spPr>
          <a:xfrm>
            <a:off x="450108" y="5581203"/>
            <a:ext cx="5029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ABAFA3F-28F2-ACF2-C058-22EF804A1993}"/>
                  </a:ext>
                </a:extLst>
              </p:cNvPr>
              <p:cNvSpPr txBox="1"/>
              <p:nvPr/>
            </p:nvSpPr>
            <p:spPr>
              <a:xfrm>
                <a:off x="450108" y="6056691"/>
                <a:ext cx="675405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ABAFA3F-28F2-ACF2-C058-22EF804A19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056691"/>
                <a:ext cx="6754051" cy="555765"/>
              </a:xfrm>
              <a:prstGeom prst="rect">
                <a:avLst/>
              </a:prstGeom>
              <a:blipFill>
                <a:blip r:embed="rId6"/>
                <a:stretch>
                  <a:fillRect l="-1444" r="-135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5192</Words>
  <Application>Microsoft Office PowerPoint</Application>
  <PresentationFormat>宽屏</PresentationFormat>
  <Paragraphs>280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48</cp:revision>
  <dcterms:created xsi:type="dcterms:W3CDTF">2023-05-05T05:33:04Z</dcterms:created>
  <dcterms:modified xsi:type="dcterms:W3CDTF">2023-10-21T10:28:54Z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