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0" r:id="rId8"/>
    <p:sldId id="371" r:id="rId9"/>
    <p:sldId id="385" r:id="rId10"/>
    <p:sldId id="379" r:id="rId11"/>
    <p:sldId id="380" r:id="rId12"/>
    <p:sldId id="381" r:id="rId13"/>
    <p:sldId id="382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2" name="yt_shape_14112"/>
          <p:cNvSpPr txBox="1"/>
          <p:nvPr/>
        </p:nvSpPr>
        <p:spPr>
          <a:xfrm>
            <a:off x="540000" y="1903594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113" name="yt_shape_14113"/>
          <p:cNvSpPr txBox="1"/>
          <p:nvPr/>
        </p:nvSpPr>
        <p:spPr>
          <a:xfrm>
            <a:off x="540000" y="2389758"/>
            <a:ext cx="898483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14" name="yt_table_141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89123"/>
              </p:ext>
            </p:extLst>
          </p:nvPr>
        </p:nvGraphicFramePr>
        <p:xfrm>
          <a:off x="540000" y="2875922"/>
          <a:ext cx="6013768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sp>
        <p:nvSpPr>
          <p:cNvPr id="14116" name="yt_shape_14116"/>
          <p:cNvSpPr txBox="1"/>
          <p:nvPr/>
        </p:nvSpPr>
        <p:spPr>
          <a:xfrm>
            <a:off x="540000" y="3877476"/>
            <a:ext cx="94112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的图象形状不相同的抛物线表达式是（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17" name="yt_table_141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191825"/>
              </p:ext>
            </p:extLst>
          </p:nvPr>
        </p:nvGraphicFramePr>
        <p:xfrm>
          <a:off x="540000" y="4363640"/>
          <a:ext cx="6850381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3233738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2C3FCDB-751D-8213-7B7D-3EA6493C02B8}"/>
              </a:ext>
            </a:extLst>
          </p:cNvPr>
          <p:cNvSpPr txBox="1"/>
          <p:nvPr/>
        </p:nvSpPr>
        <p:spPr>
          <a:xfrm>
            <a:off x="8517664" y="234295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17E82C-9648-E4D6-4D12-92D6AEC8AB83}"/>
              </a:ext>
            </a:extLst>
          </p:cNvPr>
          <p:cNvSpPr txBox="1"/>
          <p:nvPr/>
        </p:nvSpPr>
        <p:spPr>
          <a:xfrm>
            <a:off x="8957401" y="383067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71" name="yt_shape_14171"/>
              <p:cNvSpPr txBox="1"/>
              <p:nvPr/>
            </p:nvSpPr>
            <p:spPr>
              <a:xfrm>
                <a:off x="540119" y="1420355"/>
                <a:ext cx="11111999" cy="43772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的二次函数，求：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）满足条件的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为何值时，抛物线有最低点？求出这个最低点的坐标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此时，当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为何值时，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的增大而增大？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时，抛物线有最低点，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最低点的坐标是（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此时当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71" name="yt_shape_14171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0355"/>
                <a:ext cx="11111999" cy="4377289"/>
              </a:xfrm>
              <a:prstGeom prst="rect">
                <a:avLst/>
              </a:prstGeom>
              <a:blipFill>
                <a:blip r:embed="rId2"/>
                <a:stretch>
                  <a:fillRect l="-1701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CF8DB0-24DD-FDD5-5805-274C1F264272}"/>
              </a:ext>
            </a:extLst>
          </p:cNvPr>
          <p:cNvSpPr txBox="1"/>
          <p:nvPr/>
        </p:nvSpPr>
        <p:spPr>
          <a:xfrm>
            <a:off x="450108" y="3857669"/>
            <a:ext cx="367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6C6F38-D164-404F-A74B-AFC38BD570D0}"/>
              </a:ext>
            </a:extLst>
          </p:cNvPr>
          <p:cNvSpPr txBox="1"/>
          <p:nvPr/>
        </p:nvSpPr>
        <p:spPr>
          <a:xfrm>
            <a:off x="450108" y="4333157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时，抛物线有最低点，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0A724E-F653-406A-D362-7727D1EBDB03}"/>
              </a:ext>
            </a:extLst>
          </p:cNvPr>
          <p:cNvSpPr txBox="1"/>
          <p:nvPr/>
        </p:nvSpPr>
        <p:spPr>
          <a:xfrm>
            <a:off x="450108" y="4808645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最低点的坐标是（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0F134C-503E-47C5-F944-CBC6228960C3}"/>
              </a:ext>
            </a:extLst>
          </p:cNvPr>
          <p:cNvSpPr txBox="1"/>
          <p:nvPr/>
        </p:nvSpPr>
        <p:spPr>
          <a:xfrm>
            <a:off x="450108" y="5284133"/>
            <a:ext cx="477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7" name="yt_shape_14177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分）如图，已知二次函数的图象与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）两点，且函数的最大值为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</a:p>
        </p:txBody>
      </p:sp>
      <p:pic>
        <p:nvPicPr>
          <p:cNvPr id="14178" name="yt_image_141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584840"/>
            <a:ext cx="154749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0" name="yt_shape_14180"/>
          <p:cNvSpPr txBox="1"/>
          <p:nvPr/>
        </p:nvSpPr>
        <p:spPr>
          <a:xfrm>
            <a:off x="540000" y="1774416"/>
            <a:ext cx="38472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）求二次函数的表达式；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C3D72E-6880-9532-17A5-034FB886C0BC}"/>
                  </a:ext>
                </a:extLst>
              </p:cNvPr>
              <p:cNvSpPr txBox="1"/>
              <p:nvPr/>
            </p:nvSpPr>
            <p:spPr>
              <a:xfrm>
                <a:off x="450108" y="2204864"/>
                <a:ext cx="79826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）由抛物线的对称性知，它的对称轴是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CC3D72E-6880-9532-17A5-034FB886C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4864"/>
                <a:ext cx="7982648" cy="766077"/>
              </a:xfrm>
              <a:prstGeom prst="rect">
                <a:avLst/>
              </a:prstGeom>
              <a:blipFill>
                <a:blip r:embed="rId3"/>
                <a:stretch>
                  <a:fillRect l="-1222" r="-122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3792E7D-F26D-EE1D-56FA-7FCE25D58662}"/>
              </a:ext>
            </a:extLst>
          </p:cNvPr>
          <p:cNvSpPr txBox="1"/>
          <p:nvPr/>
        </p:nvSpPr>
        <p:spPr>
          <a:xfrm>
            <a:off x="450108" y="2877329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函数的最大值为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4B59E6-14A0-EBA3-4868-C90AEA3F8A5E}"/>
              </a:ext>
            </a:extLst>
          </p:cNvPr>
          <p:cNvSpPr txBox="1"/>
          <p:nvPr/>
        </p:nvSpPr>
        <p:spPr>
          <a:xfrm>
            <a:off x="450108" y="3352817"/>
            <a:ext cx="411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抛物线的顶点为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86E1A9-03AF-7175-3A6A-A66B5230ACC5}"/>
              </a:ext>
            </a:extLst>
          </p:cNvPr>
          <p:cNvSpPr txBox="1"/>
          <p:nvPr/>
        </p:nvSpPr>
        <p:spPr>
          <a:xfrm>
            <a:off x="450108" y="3828305"/>
            <a:ext cx="588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B88F3A-C4C5-9F8D-F3B6-D96AAA17F5A4}"/>
              </a:ext>
            </a:extLst>
          </p:cNvPr>
          <p:cNvSpPr txBox="1"/>
          <p:nvPr/>
        </p:nvSpPr>
        <p:spPr>
          <a:xfrm>
            <a:off x="450108" y="4303793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E0AA82-C5B6-56EC-AE6F-DE59E3D1882B}"/>
              </a:ext>
            </a:extLst>
          </p:cNvPr>
          <p:cNvSpPr txBox="1"/>
          <p:nvPr/>
        </p:nvSpPr>
        <p:spPr>
          <a:xfrm>
            <a:off x="450108" y="4779281"/>
            <a:ext cx="603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二次函数的表达式是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5FB6635-F7AA-2D2A-722C-EB2C0B3288A4}"/>
              </a:ext>
            </a:extLst>
          </p:cNvPr>
          <p:cNvSpPr txBox="1"/>
          <p:nvPr/>
        </p:nvSpPr>
        <p:spPr>
          <a:xfrm>
            <a:off x="450108" y="5254769"/>
            <a:ext cx="2591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182">
            <a:extLst>
              <a:ext uri="{FF2B5EF4-FFF2-40B4-BE49-F238E27FC236}">
                <a16:creationId xmlns:a16="http://schemas.microsoft.com/office/drawing/2014/main" id="{47EC6019-13F2-F310-8F12-A54808585FB1}"/>
              </a:ext>
            </a:extLst>
          </p:cNvPr>
          <p:cNvSpPr txBox="1"/>
          <p:nvPr/>
        </p:nvSpPr>
        <p:spPr>
          <a:xfrm>
            <a:off x="540119" y="5815594"/>
            <a:ext cx="11111999" cy="978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）设此二次函数图象的顶点为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F25742-FFB4-33A6-6BAA-775779082EC1}"/>
              </a:ext>
            </a:extLst>
          </p:cNvPr>
          <p:cNvSpPr txBox="1"/>
          <p:nvPr/>
        </p:nvSpPr>
        <p:spPr>
          <a:xfrm>
            <a:off x="1059708" y="624427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119" y="13175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轴上的一点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85" name="yt_image_141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4113" y="2429379"/>
            <a:ext cx="1843772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7" name="yt_shape_14187"/>
          <p:cNvSpPr txBox="1"/>
          <p:nvPr/>
        </p:nvSpPr>
        <p:spPr>
          <a:xfrm>
            <a:off x="540000" y="4026305"/>
            <a:ext cx="56746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p:sp>
        <p:nvSpPr>
          <p:cNvPr id="14188" name="yt_shape_14188"/>
          <p:cNvSpPr txBox="1"/>
          <p:nvPr/>
        </p:nvSpPr>
        <p:spPr>
          <a:xfrm>
            <a:off x="540000" y="4512469"/>
            <a:ext cx="10225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）若抛物线在第一象限内存在一点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89" name="yt_shape_14189"/>
          <p:cNvSpPr txBox="1"/>
          <p:nvPr/>
        </p:nvSpPr>
        <p:spPr>
          <a:xfrm>
            <a:off x="540000" y="4991772"/>
            <a:ext cx="557203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0B1327-71E4-5A48-916C-737CA92A8318}"/>
              </a:ext>
            </a:extLst>
          </p:cNvPr>
          <p:cNvSpPr txBox="1"/>
          <p:nvPr/>
        </p:nvSpPr>
        <p:spPr>
          <a:xfrm>
            <a:off x="449989" y="4944966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B42FEA-9358-3F1D-8E2A-545EBEB91569}"/>
              </a:ext>
            </a:extLst>
          </p:cNvPr>
          <p:cNvSpPr txBox="1"/>
          <p:nvPr/>
        </p:nvSpPr>
        <p:spPr>
          <a:xfrm>
            <a:off x="449989" y="5420454"/>
            <a:ext cx="337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0" name="yt_shape_14190"/>
              <p:cNvSpPr txBox="1"/>
              <p:nvPr/>
            </p:nvSpPr>
            <p:spPr>
              <a:xfrm>
                <a:off x="540000" y="900000"/>
                <a:ext cx="10007548" cy="5818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轴相交于点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90" name="yt_shape_14190" descr="{&quot;rangeId&quot;:23,&quot;mathAnswerShape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07548" cy="5818581"/>
              </a:xfrm>
              <a:prstGeom prst="rect">
                <a:avLst/>
              </a:prstGeom>
              <a:blipFill>
                <a:blip r:embed="rId2"/>
                <a:stretch>
                  <a:fillRect l="-1889" t="-943" b="-2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6D38DF4-E050-FBFB-94F6-1C0F22004C1B}"/>
              </a:ext>
            </a:extLst>
          </p:cNvPr>
          <p:cNvSpPr txBox="1"/>
          <p:nvPr/>
        </p:nvSpPr>
        <p:spPr>
          <a:xfrm>
            <a:off x="449989" y="853194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轴相交于点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ABDEFC-9ADA-07C1-3ACB-965CEC93E095}"/>
              </a:ext>
            </a:extLst>
          </p:cNvPr>
          <p:cNvSpPr txBox="1"/>
          <p:nvPr/>
        </p:nvSpPr>
        <p:spPr>
          <a:xfrm>
            <a:off x="449989" y="1328682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47E8F6-EE86-D734-7AA7-429366FBBD95}"/>
              </a:ext>
            </a:extLst>
          </p:cNvPr>
          <p:cNvSpPr txBox="1"/>
          <p:nvPr/>
        </p:nvSpPr>
        <p:spPr>
          <a:xfrm>
            <a:off x="449989" y="1804170"/>
            <a:ext cx="465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A19316-FC1D-DDB3-DEA3-2AB97C5CE1B3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635425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, 'NoSplit': 1}">
                <a:extLst>
                  <a:ext uri="{FF2B5EF4-FFF2-40B4-BE49-F238E27FC236}">
                    <a16:creationId xmlns:a16="http://schemas.microsoft.com/office/drawing/2014/main" id="{1FA19316-FC1D-DDB3-DEA3-2AB97C5CE1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6354254" cy="1154189"/>
              </a:xfrm>
              <a:prstGeom prst="rect">
                <a:avLst/>
              </a:prstGeom>
              <a:blipFill>
                <a:blip r:embed="rId3"/>
                <a:stretch>
                  <a:fillRect l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6C2FE47-2911-2C2B-349A-DB5651F401F1}"/>
              </a:ext>
            </a:extLst>
          </p:cNvPr>
          <p:cNvSpPr txBox="1"/>
          <p:nvPr/>
        </p:nvSpPr>
        <p:spPr>
          <a:xfrm>
            <a:off x="449989" y="3340235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F123040-379A-7E1D-BC15-8553B7B064D3}"/>
                  </a:ext>
                </a:extLst>
              </p:cNvPr>
              <p:cNvSpPr txBox="1"/>
              <p:nvPr/>
            </p:nvSpPr>
            <p:spPr>
              <a:xfrm>
                <a:off x="449989" y="3815723"/>
                <a:ext cx="9989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[1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, 'mathAnswerShape': 1, 'NoSplit': 1}">
                <a:extLst>
                  <a:ext uri="{FF2B5EF4-FFF2-40B4-BE49-F238E27FC236}">
                    <a16:creationId xmlns:a16="http://schemas.microsoft.com/office/drawing/2014/main" id="{BF123040-379A-7E1D-BC15-8553B7B06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723"/>
                <a:ext cx="9989248" cy="765061"/>
              </a:xfrm>
              <a:prstGeom prst="rect">
                <a:avLst/>
              </a:prstGeom>
              <a:blipFill>
                <a:blip r:embed="rId4"/>
                <a:stretch>
                  <a:fillRect l="-977" r="-91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1C28317-063B-997E-E154-BE666121E516}"/>
              </a:ext>
            </a:extLst>
          </p:cNvPr>
          <p:cNvSpPr txBox="1"/>
          <p:nvPr/>
        </p:nvSpPr>
        <p:spPr>
          <a:xfrm>
            <a:off x="449989" y="4487172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CB5E732-4354-5F5B-F476-94480166B443}"/>
                  </a:ext>
                </a:extLst>
              </p:cNvPr>
              <p:cNvSpPr txBox="1"/>
              <p:nvPr/>
            </p:nvSpPr>
            <p:spPr>
              <a:xfrm>
                <a:off x="449989" y="4962660"/>
                <a:ext cx="4669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3, 'mathAnswerShape': 1, 'NoSplit': 1}">
                <a:extLst>
                  <a:ext uri="{FF2B5EF4-FFF2-40B4-BE49-F238E27FC236}">
                    <a16:creationId xmlns:a16="http://schemas.microsoft.com/office/drawing/2014/main" id="{3CB5E732-4354-5F5B-F476-94480166B4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2660"/>
                <a:ext cx="4669536" cy="765061"/>
              </a:xfrm>
              <a:prstGeom prst="rect">
                <a:avLst/>
              </a:prstGeom>
              <a:blipFill>
                <a:blip r:embed="rId5"/>
                <a:stretch>
                  <a:fillRect l="-2089" r="-20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CD4CE3B-E732-D304-CE15-675438CE56D8}"/>
                  </a:ext>
                </a:extLst>
              </p:cNvPr>
              <p:cNvSpPr txBox="1"/>
              <p:nvPr/>
            </p:nvSpPr>
            <p:spPr>
              <a:xfrm>
                <a:off x="449989" y="5634109"/>
                <a:ext cx="32758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3, 'mathAnswerShape': 1, 'NoSplit': 1}">
                <a:extLst>
                  <a:ext uri="{FF2B5EF4-FFF2-40B4-BE49-F238E27FC236}">
                    <a16:creationId xmlns:a16="http://schemas.microsoft.com/office/drawing/2014/main" id="{FCD4CE3B-E732-D304-CE15-675438CE56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34109"/>
                <a:ext cx="3275838" cy="613931"/>
              </a:xfrm>
              <a:prstGeom prst="rect">
                <a:avLst/>
              </a:prstGeom>
              <a:blipFill>
                <a:blip r:embed="rId6"/>
                <a:stretch>
                  <a:fillRect l="-2980" r="-279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787B122-123A-57BF-AF58-552CCBF1358D}"/>
                  </a:ext>
                </a:extLst>
              </p:cNvPr>
              <p:cNvSpPr txBox="1"/>
              <p:nvPr/>
            </p:nvSpPr>
            <p:spPr>
              <a:xfrm>
                <a:off x="449989" y="6154428"/>
                <a:ext cx="37409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23, 'mathAnswerShape': 1, 'NoSplit': 1}">
                <a:extLst>
                  <a:ext uri="{FF2B5EF4-FFF2-40B4-BE49-F238E27FC236}">
                    <a16:creationId xmlns:a16="http://schemas.microsoft.com/office/drawing/2014/main" id="{C787B122-123A-57BF-AF58-552CCBF135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4428"/>
                <a:ext cx="3740976" cy="554686"/>
              </a:xfrm>
              <a:prstGeom prst="rect">
                <a:avLst/>
              </a:prstGeom>
              <a:blipFill>
                <a:blip r:embed="rId7"/>
                <a:stretch>
                  <a:fillRect l="-2610" r="-261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4185">
            <a:extLst>
              <a:ext uri="{FF2B5EF4-FFF2-40B4-BE49-F238E27FC236}">
                <a16:creationId xmlns:a16="http://schemas.microsoft.com/office/drawing/2014/main" id="{02DC6A94-1EAC-02C6-2A2E-22AD02664986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91149" y="2078306"/>
            <a:ext cx="1843772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9" name="yt_shape_14119"/>
          <p:cNvSpPr txBox="1"/>
          <p:nvPr/>
        </p:nvSpPr>
        <p:spPr>
          <a:xfrm>
            <a:off x="540119" y="21750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（玉林市中考）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的图象，下列说法不正确的是（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20" name="yt_table_141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271436"/>
              </p:ext>
            </p:extLst>
          </p:nvPr>
        </p:nvGraphicFramePr>
        <p:xfrm>
          <a:off x="540000" y="3141381"/>
          <a:ext cx="3352800" cy="1901952"/>
        </p:xfrm>
        <a:graphic>
          <a:graphicData uri="http://schemas.openxmlformats.org/drawingml/2006/table">
            <a:tbl>
              <a:tblPr/>
              <a:tblGrid>
                <a:gridCol w="335280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对称轴是直线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最大值为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轴不相交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49E15DE-3D03-95FA-422B-B90C92FC183C}"/>
              </a:ext>
            </a:extLst>
          </p:cNvPr>
          <p:cNvSpPr txBox="1"/>
          <p:nvPr/>
        </p:nvSpPr>
        <p:spPr>
          <a:xfrm>
            <a:off x="1059708" y="260376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2" name="yt_shape_14122"/>
          <p:cNvSpPr txBox="1"/>
          <p:nvPr/>
        </p:nvSpPr>
        <p:spPr>
          <a:xfrm>
            <a:off x="540119" y="105504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（哈尔滨市中考）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个单位长度，所得到的抛物线为（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23" name="yt_table_1412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113068"/>
              </p:ext>
            </p:extLst>
          </p:nvPr>
        </p:nvGraphicFramePr>
        <p:xfrm>
          <a:off x="540000" y="2021335"/>
          <a:ext cx="3538538" cy="1901952"/>
        </p:xfrm>
        <a:graphic>
          <a:graphicData uri="http://schemas.openxmlformats.org/drawingml/2006/table">
            <a:tbl>
              <a:tblPr/>
              <a:tblGrid>
                <a:gridCol w="3538538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sp>
        <p:nvSpPr>
          <p:cNvPr id="14125" name="yt_shape_14125"/>
          <p:cNvSpPr txBox="1"/>
          <p:nvPr/>
        </p:nvSpPr>
        <p:spPr>
          <a:xfrm>
            <a:off x="540119" y="397365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如图，假设篱笆（虚线部分）的长度为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，则所围成矩形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27" name="yt_table_141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534688"/>
              </p:ext>
            </p:extLst>
          </p:nvPr>
        </p:nvGraphicFramePr>
        <p:xfrm>
          <a:off x="540000" y="4939950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B.63m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C.64m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D.66m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</a:tbl>
          </a:graphicData>
        </a:graphic>
      </p:graphicFrame>
      <p:pic>
        <p:nvPicPr>
          <p:cNvPr id="14126" name="yt_image_14126_skip" title="H_96.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9869" y="4939950"/>
            <a:ext cx="1900033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520EA5-CE48-4564-7D43-B44A4F27F872}"/>
              </a:ext>
            </a:extLst>
          </p:cNvPr>
          <p:cNvSpPr txBox="1"/>
          <p:nvPr/>
        </p:nvSpPr>
        <p:spPr>
          <a:xfrm>
            <a:off x="4717308" y="148372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0C98BE-4A3D-19E9-27A3-A57C50265211}"/>
              </a:ext>
            </a:extLst>
          </p:cNvPr>
          <p:cNvSpPr txBox="1"/>
          <p:nvPr/>
        </p:nvSpPr>
        <p:spPr>
          <a:xfrm>
            <a:off x="907308" y="440233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9" name="yt_shape_14129"/>
          <p:cNvSpPr txBox="1"/>
          <p:nvPr/>
        </p:nvSpPr>
        <p:spPr>
          <a:xfrm>
            <a:off x="540119" y="2648095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其图象的开口向下；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其图象的对称轴为直线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其图象顶点坐标为（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的增大而减小，则其中说法正确的有（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30" name="yt_table_141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086134"/>
              </p:ext>
            </p:extLst>
          </p:nvPr>
        </p:nvGraphicFramePr>
        <p:xfrm>
          <a:off x="540000" y="4094521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CB049B4-60C8-27F2-113C-0AB16EEE1429}"/>
              </a:ext>
            </a:extLst>
          </p:cNvPr>
          <p:cNvSpPr txBox="1"/>
          <p:nvPr/>
        </p:nvSpPr>
        <p:spPr>
          <a:xfrm>
            <a:off x="4412508" y="355226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2" name="yt_shape_14132"/>
          <p:cNvSpPr txBox="1"/>
          <p:nvPr/>
        </p:nvSpPr>
        <p:spPr>
          <a:xfrm>
            <a:off x="540119" y="133177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的图象如图所示，则二次函数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136" name="yt_shape_14136"/>
          <p:cNvSpPr txBox="1"/>
          <p:nvPr/>
        </p:nvSpPr>
        <p:spPr>
          <a:xfrm>
            <a:off x="540000" y="41632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33" name="yt_shape_14133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8096" y="2450431"/>
            <a:ext cx="1615807" cy="1662444"/>
            <a:chOff x="0" y="0"/>
            <a:chExt cx="1615807" cy="1662444"/>
          </a:xfrm>
        </p:grpSpPr>
        <p:pic>
          <p:nvPicPr>
            <p:cNvPr id="2" name="yt_image_1413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5807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5" name="yt_shape_14135"/>
            <p:cNvSpPr txBox="1"/>
            <p:nvPr/>
          </p:nvSpPr>
          <p:spPr>
            <a:xfrm>
              <a:off x="274622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4137" name="yt_image_141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749679"/>
            <a:ext cx="832084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8" name="yt_image_141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2084" y="4739392"/>
            <a:ext cx="844318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39" name="yt_image_141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36402" y="4689100"/>
            <a:ext cx="974487" cy="73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40" name="yt_image_1414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70889" y="4749679"/>
            <a:ext cx="939783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3" name="yt_shape_14143"/>
          <p:cNvSpPr txBox="1"/>
          <p:nvPr/>
        </p:nvSpPr>
        <p:spPr>
          <a:xfrm>
            <a:off x="756008" y="542404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4144" name="yt_shape_14144"/>
          <p:cNvSpPr txBox="1"/>
          <p:nvPr/>
        </p:nvSpPr>
        <p:spPr>
          <a:xfrm>
            <a:off x="1962616" y="542404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4145" name="yt_shape_14145"/>
          <p:cNvSpPr txBox="1"/>
          <p:nvPr/>
        </p:nvSpPr>
        <p:spPr>
          <a:xfrm>
            <a:off x="3232018" y="542404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4146" name="yt_shape_14146"/>
          <p:cNvSpPr txBox="1"/>
          <p:nvPr/>
        </p:nvSpPr>
        <p:spPr>
          <a:xfrm>
            <a:off x="4540746" y="542404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5709A5-CF74-685F-EF09-2534ADE1EA59}"/>
              </a:ext>
            </a:extLst>
          </p:cNvPr>
          <p:cNvSpPr txBox="1"/>
          <p:nvPr/>
        </p:nvSpPr>
        <p:spPr>
          <a:xfrm>
            <a:off x="1821708" y="176045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7" name="yt_shape_14147"/>
          <p:cNvSpPr txBox="1"/>
          <p:nvPr/>
        </p:nvSpPr>
        <p:spPr>
          <a:xfrm>
            <a:off x="540119" y="182962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（烟台市中考）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的增大而增大；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151" name="yt_table_141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835078"/>
              </p:ext>
            </p:extLst>
          </p:nvPr>
        </p:nvGraphicFramePr>
        <p:xfrm>
          <a:off x="540000" y="3276052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</a:tbl>
          </a:graphicData>
        </a:graphic>
      </p:graphicFrame>
      <p:grpSp>
        <p:nvGrpSpPr>
          <p:cNvPr id="14148" name="yt_shape_14148_skip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9548" y="3276052"/>
            <a:ext cx="1520269" cy="2112786"/>
            <a:chOff x="0" y="0"/>
            <a:chExt cx="1520269" cy="2112786"/>
          </a:xfrm>
        </p:grpSpPr>
        <p:pic>
          <p:nvPicPr>
            <p:cNvPr id="2" name="yt_image_141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0269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0" name="yt_shape_14150"/>
            <p:cNvSpPr txBox="1"/>
            <p:nvPr/>
          </p:nvSpPr>
          <p:spPr>
            <a:xfrm>
              <a:off x="226853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87E744-F608-0B9E-6616-377FAE0F2039}"/>
              </a:ext>
            </a:extLst>
          </p:cNvPr>
          <p:cNvSpPr txBox="1"/>
          <p:nvPr/>
        </p:nvSpPr>
        <p:spPr>
          <a:xfrm>
            <a:off x="7147771" y="273379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54" name="yt_shape_14154"/>
              <p:cNvSpPr txBox="1"/>
              <p:nvPr/>
            </p:nvSpPr>
            <p:spPr>
              <a:xfrm>
                <a:off x="540119" y="1100556"/>
                <a:ext cx="11111999" cy="38552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二、填空题（每小题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分，共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的图象是不在第一、二象限的抛物线，则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（舟山市中考）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的顶点坐标是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），则抛物线的对称轴是直线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（鄂州市中考）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），有一抛物线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向下平移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的边（包括四个顶点）有交点，则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54" name="yt_shape_14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00556"/>
                <a:ext cx="11111999" cy="3855286"/>
              </a:xfrm>
              <a:prstGeom prst="rect">
                <a:avLst/>
              </a:prstGeom>
              <a:blipFill>
                <a:blip r:embed="rId2"/>
                <a:stretch>
                  <a:fillRect l="-1701" t="-1424" r="-1207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C45DCAB-3AEA-55F6-0B16-03DAC6566E26}"/>
              </a:ext>
            </a:extLst>
          </p:cNvPr>
          <p:cNvSpPr txBox="1"/>
          <p:nvPr/>
        </p:nvSpPr>
        <p:spPr>
          <a:xfrm>
            <a:off x="9077599" y="1529238"/>
            <a:ext cx="6372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CC5466-6E2C-5D98-E9A9-549505607628}"/>
              </a:ext>
            </a:extLst>
          </p:cNvPr>
          <p:cNvSpPr txBox="1"/>
          <p:nvPr/>
        </p:nvSpPr>
        <p:spPr>
          <a:xfrm>
            <a:off x="7738321" y="206994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5C222A-E0FB-77AE-38F2-B7E7D2014C7F}"/>
              </a:ext>
            </a:extLst>
          </p:cNvPr>
          <p:cNvSpPr txBox="1"/>
          <p:nvPr/>
        </p:nvSpPr>
        <p:spPr>
          <a:xfrm>
            <a:off x="1059708" y="3020917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ECC167-4FF4-D935-F504-ADA76B1C7E18}"/>
              </a:ext>
            </a:extLst>
          </p:cNvPr>
          <p:cNvSpPr txBox="1"/>
          <p:nvPr/>
        </p:nvSpPr>
        <p:spPr>
          <a:xfrm>
            <a:off x="6766771" y="4447381"/>
            <a:ext cx="1315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54" name="yt_shape_14154"/>
              <p:cNvSpPr txBox="1"/>
              <p:nvPr/>
            </p:nvSpPr>
            <p:spPr>
              <a:xfrm>
                <a:off x="540119" y="1100556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的图象的顶点为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轴的交点为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轴，交抛物线于点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54" name="yt_shape_14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00556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D893686-F40D-B8DA-2A1C-385E77CDE7EB}"/>
              </a:ext>
            </a:extLst>
          </p:cNvPr>
          <p:cNvSpPr txBox="1"/>
          <p:nvPr/>
        </p:nvSpPr>
        <p:spPr>
          <a:xfrm>
            <a:off x="6096000" y="1692558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7" name="yt_shape_14161" title="H_152.5011">
            <a:extLst>
              <a:ext uri="{FF2B5EF4-FFF2-40B4-BE49-F238E27FC236}">
                <a16:creationId xmlns:a16="http://schemas.microsoft.com/office/drawing/2014/main" id="{5B19AD34-C42D-7E22-CC8B-D03A6770AFA1}"/>
              </a:ext>
            </a:extLst>
          </p:cNvPr>
          <p:cNvGrpSpPr/>
          <p:nvPr/>
        </p:nvGrpSpPr>
        <p:grpSpPr>
          <a:xfrm>
            <a:off x="5350160" y="2454111"/>
            <a:ext cx="1491678" cy="1936764"/>
            <a:chOff x="0" y="0"/>
            <a:chExt cx="1491678" cy="1936764"/>
          </a:xfrm>
        </p:grpSpPr>
        <p:pic>
          <p:nvPicPr>
            <p:cNvPr id="8" name="yt_image_14161">
              <a:extLst>
                <a:ext uri="{FF2B5EF4-FFF2-40B4-BE49-F238E27FC236}">
                  <a16:creationId xmlns:a16="http://schemas.microsoft.com/office/drawing/2014/main" id="{C781AA76-DD5A-C133-D8CF-162D71B44671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1678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4163">
              <a:extLst>
                <a:ext uri="{FF2B5EF4-FFF2-40B4-BE49-F238E27FC236}">
                  <a16:creationId xmlns:a16="http://schemas.microsoft.com/office/drawing/2014/main" id="{1D2E5A74-F1E0-2DED-0796-FDD4F91C2D01}"/>
                </a:ext>
              </a:extLst>
            </p:cNvPr>
            <p:cNvSpPr txBox="1"/>
            <p:nvPr/>
          </p:nvSpPr>
          <p:spPr>
            <a:xfrm>
              <a:off x="136375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223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5" name="yt_shape_14165"/>
          <p:cNvSpPr txBox="1"/>
          <p:nvPr/>
        </p:nvSpPr>
        <p:spPr>
          <a:xfrm>
            <a:off x="540119" y="18844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，以正方形中心为原点建立平面直角坐标系，作出函数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的图象，则阴影部分的面积是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69" name="yt_shape_14169"/>
          <p:cNvSpPr txBox="1"/>
          <p:nvPr/>
        </p:nvSpPr>
        <p:spPr>
          <a:xfrm>
            <a:off x="540000" y="50108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66" name="yt_shape_14166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2812" y="2996297"/>
            <a:ext cx="1426375" cy="1964196"/>
            <a:chOff x="0" y="0"/>
            <a:chExt cx="1426375" cy="1964196"/>
          </a:xfrm>
        </p:grpSpPr>
        <p:pic>
          <p:nvPicPr>
            <p:cNvPr id="2" name="yt_image_1416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6375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8" name="yt_shape_14168"/>
            <p:cNvSpPr txBox="1"/>
            <p:nvPr/>
          </p:nvSpPr>
          <p:spPr>
            <a:xfrm>
              <a:off x="103723" y="16041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4793A8-8615-5AF0-2ACB-D8F31D3F8B90}"/>
              </a:ext>
            </a:extLst>
          </p:cNvPr>
          <p:cNvSpPr txBox="1"/>
          <p:nvPr/>
        </p:nvSpPr>
        <p:spPr>
          <a:xfrm>
            <a:off x="6849321" y="2313180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1795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2023-10-21T12:35:29Z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