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25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48" name="yt_shape_14048"/>
              <p:cNvSpPr txBox="1"/>
              <p:nvPr/>
            </p:nvSpPr>
            <p:spPr>
              <a:xfrm>
                <a:off x="540119" y="978504"/>
                <a:ext cx="11111999" cy="52609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根据下列条件求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的增大而减小，当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的增大而增大，则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有最小值，则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的形状相同，则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是二次函数，且函数图象有最高点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）求顶点坐标和对称轴，并说明当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为何值时，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顶点坐标为（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），对称轴为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48" name="yt_shape_14048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78504"/>
                <a:ext cx="11111999" cy="5260992"/>
              </a:xfrm>
              <a:prstGeom prst="rect">
                <a:avLst/>
              </a:prstGeom>
              <a:blipFill>
                <a:blip r:embed="rId2"/>
                <a:stretch>
                  <a:fillRect l="-1701" t="-1043" r="-1537" b="-26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C9C663-5DEA-1CC8-E6D0-F22FA689DB6C}"/>
              </a:ext>
            </a:extLst>
          </p:cNvPr>
          <p:cNvSpPr txBox="1"/>
          <p:nvPr/>
        </p:nvSpPr>
        <p:spPr>
          <a:xfrm>
            <a:off x="4328371" y="1882674"/>
            <a:ext cx="116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64E2AE-C7D3-0A1C-20DE-32AC0FCBFC10}"/>
                  </a:ext>
                </a:extLst>
              </p:cNvPr>
              <p:cNvSpPr txBox="1"/>
              <p:nvPr/>
            </p:nvSpPr>
            <p:spPr>
              <a:xfrm>
                <a:off x="8120907" y="2277212"/>
                <a:ext cx="834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, 'mathAnswerShape': 1}">
                <a:extLst>
                  <a:ext uri="{FF2B5EF4-FFF2-40B4-BE49-F238E27FC236}">
                    <a16:creationId xmlns:a16="http://schemas.microsoft.com/office/drawing/2014/main" id="{9164E2AE-C7D3-0A1C-20DE-32AC0FCBF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0907" y="2277212"/>
                <a:ext cx="834136" cy="765061"/>
              </a:xfrm>
              <a:prstGeom prst="rect">
                <a:avLst/>
              </a:prstGeom>
              <a:blipFill>
                <a:blip r:embed="rId3"/>
                <a:stretch>
                  <a:fillRect l="-1094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7F9861-865B-8D90-BB84-241FAEB7DF2E}"/>
                  </a:ext>
                </a:extLst>
              </p:cNvPr>
              <p:cNvSpPr txBox="1"/>
              <p:nvPr/>
            </p:nvSpPr>
            <p:spPr>
              <a:xfrm>
                <a:off x="9992571" y="3029611"/>
                <a:ext cx="13516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, 'mathAnswerShape': 1}">
                <a:extLst>
                  <a:ext uri="{FF2B5EF4-FFF2-40B4-BE49-F238E27FC236}">
                    <a16:creationId xmlns:a16="http://schemas.microsoft.com/office/drawing/2014/main" id="{397F9861-865B-8D90-BB84-241FAEB7D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92571" y="3029611"/>
                <a:ext cx="1351661" cy="772808"/>
              </a:xfrm>
              <a:prstGeom prst="rect">
                <a:avLst/>
              </a:prstGeom>
              <a:blipFill>
                <a:blip r:embed="rId4"/>
                <a:stretch>
                  <a:fillRect l="-675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8D9A10B-B19E-44C2-49FC-85E14F2B8CB6}"/>
              </a:ext>
            </a:extLst>
          </p:cNvPr>
          <p:cNvCxnSpPr/>
          <p:nvPr/>
        </p:nvCxnSpPr>
        <p:spPr>
          <a:xfrm>
            <a:off x="9777782" y="3774663"/>
            <a:ext cx="17812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F56D4EDE-929E-7EF8-1142-BB256F80E61D}"/>
              </a:ext>
            </a:extLst>
          </p:cNvPr>
          <p:cNvSpPr txBox="1"/>
          <p:nvPr/>
        </p:nvSpPr>
        <p:spPr>
          <a:xfrm>
            <a:off x="2566246" y="429097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656AFD-27AE-7C7D-23AC-018BBA48473B}"/>
              </a:ext>
            </a:extLst>
          </p:cNvPr>
          <p:cNvSpPr txBox="1"/>
          <p:nvPr/>
        </p:nvSpPr>
        <p:spPr>
          <a:xfrm>
            <a:off x="450108" y="5241951"/>
            <a:ext cx="8593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），对称轴为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1F32D0-C155-70BB-64E2-62D6233FDDF3}"/>
              </a:ext>
            </a:extLst>
          </p:cNvPr>
          <p:cNvSpPr txBox="1"/>
          <p:nvPr/>
        </p:nvSpPr>
        <p:spPr>
          <a:xfrm>
            <a:off x="450108" y="5717439"/>
            <a:ext cx="416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7" name="yt_shape_14057"/>
          <p:cNvSpPr txBox="1"/>
          <p:nvPr/>
        </p:nvSpPr>
        <p:spPr>
          <a:xfrm>
            <a:off x="540119" y="994084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有最小值，最小值是多少？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的增大而减小；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）将该抛物线向右平移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个单位，请直接写出新抛物线的表达式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抛物线开口向上，顶点为（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），对称轴为直线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有最小值，最小值为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）抛物线向右平移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个单位得到新抛物线的表达式为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FE7947-72D7-16F8-1953-0F0CE25080A5}"/>
              </a:ext>
            </a:extLst>
          </p:cNvPr>
          <p:cNvSpPr txBox="1"/>
          <p:nvPr/>
        </p:nvSpPr>
        <p:spPr>
          <a:xfrm>
            <a:off x="450108" y="3324718"/>
            <a:ext cx="8609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B134C8-F90C-294F-562C-91ABE1B5A9B6}"/>
              </a:ext>
            </a:extLst>
          </p:cNvPr>
          <p:cNvSpPr txBox="1"/>
          <p:nvPr/>
        </p:nvSpPr>
        <p:spPr>
          <a:xfrm>
            <a:off x="450108" y="3800206"/>
            <a:ext cx="839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抛物线开口向上，顶点为（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3C1B58-6C95-69C2-9746-F3398C4BCAE3}"/>
              </a:ext>
            </a:extLst>
          </p:cNvPr>
          <p:cNvSpPr txBox="1"/>
          <p:nvPr/>
        </p:nvSpPr>
        <p:spPr>
          <a:xfrm>
            <a:off x="450108" y="4275694"/>
            <a:ext cx="586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有最小值，最小值为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55CA10-9BCF-C075-3A5D-046C327D4B8C}"/>
              </a:ext>
            </a:extLst>
          </p:cNvPr>
          <p:cNvSpPr txBox="1"/>
          <p:nvPr/>
        </p:nvSpPr>
        <p:spPr>
          <a:xfrm>
            <a:off x="450108" y="4751182"/>
            <a:ext cx="492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E8DAC3-F7A9-98B7-1867-E0D8EFFF96A7}"/>
              </a:ext>
            </a:extLst>
          </p:cNvPr>
          <p:cNvSpPr txBox="1"/>
          <p:nvPr/>
        </p:nvSpPr>
        <p:spPr>
          <a:xfrm>
            <a:off x="450108" y="5226671"/>
            <a:ext cx="1098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）抛物线向右平移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个单位，再向上平移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个单位得到新抛物线的表达式为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16D3EF-9104-DFB3-FBA5-8BC6097ECE82}"/>
              </a:ext>
            </a:extLst>
          </p:cNvPr>
          <p:cNvSpPr txBox="1"/>
          <p:nvPr/>
        </p:nvSpPr>
        <p:spPr>
          <a:xfrm>
            <a:off x="450108" y="5702158"/>
            <a:ext cx="2016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5" name="yt_shape_14065"/>
          <p:cNvSpPr txBox="1"/>
          <p:nvPr/>
        </p:nvSpPr>
        <p:spPr>
          <a:xfrm>
            <a:off x="540000" y="1472028"/>
            <a:ext cx="3435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</p:txBody>
      </p:sp>
      <p:sp>
        <p:nvSpPr>
          <p:cNvPr id="14066" name="yt_shape_14066"/>
          <p:cNvSpPr txBox="1"/>
          <p:nvPr/>
        </p:nvSpPr>
        <p:spPr>
          <a:xfrm>
            <a:off x="540000" y="1951331"/>
            <a:ext cx="47352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的取值范围；</a:t>
            </a:r>
          </a:p>
        </p:txBody>
      </p:sp>
      <p:sp>
        <p:nvSpPr>
          <p:cNvPr id="14067" name="yt_shape_14067"/>
          <p:cNvSpPr txBox="1"/>
          <p:nvPr/>
        </p:nvSpPr>
        <p:spPr>
          <a:xfrm>
            <a:off x="540119" y="24374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）在抛物线的图象上，且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68" name="yt_shape_14068"/>
          <p:cNvSpPr txBox="1"/>
          <p:nvPr/>
        </p:nvSpPr>
        <p:spPr>
          <a:xfrm>
            <a:off x="540000" y="3396930"/>
            <a:ext cx="6136295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对称轴为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有最小值，为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有最大值是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20BE5F-B512-AD3B-0B5A-AD3787109B7C}"/>
              </a:ext>
            </a:extLst>
          </p:cNvPr>
          <p:cNvSpPr txBox="1"/>
          <p:nvPr/>
        </p:nvSpPr>
        <p:spPr>
          <a:xfrm>
            <a:off x="449989" y="3350124"/>
            <a:ext cx="625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3346C9-F41C-E73F-3721-70DB058B56D3}"/>
              </a:ext>
            </a:extLst>
          </p:cNvPr>
          <p:cNvSpPr txBox="1"/>
          <p:nvPr/>
        </p:nvSpPr>
        <p:spPr>
          <a:xfrm>
            <a:off x="449989" y="3825612"/>
            <a:ext cx="2601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对称轴为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C16C96-1949-82CB-A17F-E6022D9DC07A}"/>
              </a:ext>
            </a:extLst>
          </p:cNvPr>
          <p:cNvSpPr txBox="1"/>
          <p:nvPr/>
        </p:nvSpPr>
        <p:spPr>
          <a:xfrm>
            <a:off x="449989" y="4301100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有最小值，为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13D0F5-9C88-AD2E-8375-0A8103CB0262}"/>
              </a:ext>
            </a:extLst>
          </p:cNvPr>
          <p:cNvSpPr txBox="1"/>
          <p:nvPr/>
        </p:nvSpPr>
        <p:spPr>
          <a:xfrm>
            <a:off x="449989" y="4776588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42BA85-8BDD-F9CF-23F1-BBFC9FF9CCF4}"/>
              </a:ext>
            </a:extLst>
          </p:cNvPr>
          <p:cNvSpPr txBox="1"/>
          <p:nvPr/>
        </p:nvSpPr>
        <p:spPr>
          <a:xfrm>
            <a:off x="449989" y="5252076"/>
            <a:ext cx="5385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069">
            <a:extLst>
              <a:ext uri="{FF2B5EF4-FFF2-40B4-BE49-F238E27FC236}">
                <a16:creationId xmlns:a16="http://schemas.microsoft.com/office/drawing/2014/main" id="{8D227898-912C-170E-F4C9-4DB023BD9D03}"/>
              </a:ext>
            </a:extLst>
          </p:cNvPr>
          <p:cNvSpPr txBox="1"/>
          <p:nvPr/>
        </p:nvSpPr>
        <p:spPr>
          <a:xfrm>
            <a:off x="6815450" y="3448047"/>
            <a:ext cx="4897174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开口向上，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由抛物线的对称轴是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得到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D23409-318D-C921-638A-4765CFE78AA4}"/>
              </a:ext>
            </a:extLst>
          </p:cNvPr>
          <p:cNvSpPr txBox="1"/>
          <p:nvPr/>
        </p:nvSpPr>
        <p:spPr>
          <a:xfrm>
            <a:off x="6725439" y="3401241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开口向上，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9D1133-327A-2CB4-4B80-C10D76EAAAE1}"/>
              </a:ext>
            </a:extLst>
          </p:cNvPr>
          <p:cNvSpPr txBox="1"/>
          <p:nvPr/>
        </p:nvSpPr>
        <p:spPr>
          <a:xfrm>
            <a:off x="6725439" y="3876729"/>
            <a:ext cx="116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3D82A35-AEBE-DA11-7B60-6987E25E3FD9}"/>
              </a:ext>
            </a:extLst>
          </p:cNvPr>
          <p:cNvSpPr txBox="1"/>
          <p:nvPr/>
        </p:nvSpPr>
        <p:spPr>
          <a:xfrm>
            <a:off x="6725439" y="4352218"/>
            <a:ext cx="245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8A4E12-1BD4-7194-0503-A1F33F53CE14}"/>
              </a:ext>
            </a:extLst>
          </p:cNvPr>
          <p:cNvSpPr txBox="1"/>
          <p:nvPr/>
        </p:nvSpPr>
        <p:spPr>
          <a:xfrm>
            <a:off x="6725439" y="4827705"/>
            <a:ext cx="4979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由抛物线的对称轴是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0" name="yt_shape_14070"/>
          <p:cNvSpPr txBox="1"/>
          <p:nvPr/>
        </p:nvSpPr>
        <p:spPr>
          <a:xfrm>
            <a:off x="540119" y="1037729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），且对称轴是直线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pic>
        <p:nvPicPr>
          <p:cNvPr id="14071" name="yt_image_140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4872" y="1704472"/>
            <a:ext cx="1637128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3" name="yt_shape_14073"/>
          <p:cNvSpPr txBox="1"/>
          <p:nvPr/>
        </p:nvSpPr>
        <p:spPr>
          <a:xfrm>
            <a:off x="540000" y="1556792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）求该函数的表达式；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074" name="yt_shape_14074"/>
              <p:cNvSpPr txBox="1"/>
              <p:nvPr/>
            </p:nvSpPr>
            <p:spPr>
              <a:xfrm>
                <a:off x="540000" y="2042956"/>
                <a:ext cx="5555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）在抛物线上找一点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74" name="yt_shape_140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42956"/>
                <a:ext cx="5555999" cy="1122295"/>
              </a:xfrm>
              <a:prstGeom prst="rect">
                <a:avLst/>
              </a:prstGeom>
              <a:blipFill>
                <a:blip r:embed="rId3"/>
                <a:stretch>
                  <a:fillRect l="-3403" t="-4348" r="-1976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076" name="yt_shape_14076"/>
              <p:cNvSpPr txBox="1"/>
              <p:nvPr/>
            </p:nvSpPr>
            <p:spPr>
              <a:xfrm>
                <a:off x="540000" y="3403798"/>
                <a:ext cx="5138266" cy="15485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该函数的表达式为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076" name="yt_shape_140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3798"/>
                <a:ext cx="5138266" cy="1548565"/>
              </a:xfrm>
              <a:prstGeom prst="rect">
                <a:avLst/>
              </a:prstGeom>
              <a:blipFill>
                <a:blip r:embed="rId4"/>
                <a:stretch>
                  <a:fillRect l="-3682" r="-2732" b="-11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09F7000-B2D0-0322-BCF3-C8C78DA715E5}"/>
                  </a:ext>
                </a:extLst>
              </p:cNvPr>
              <p:cNvSpPr txBox="1"/>
              <p:nvPr/>
            </p:nvSpPr>
            <p:spPr>
              <a:xfrm>
                <a:off x="449989" y="3356992"/>
                <a:ext cx="5268658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09F7000-B2D0-0322-BCF3-C8C78DA71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6992"/>
                <a:ext cx="5268658" cy="727342"/>
              </a:xfrm>
              <a:prstGeom prst="rect">
                <a:avLst/>
              </a:prstGeom>
              <a:blipFill>
                <a:blip r:embed="rId5"/>
                <a:stretch>
                  <a:fillRect l="-1852" r="-185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0973D01-8A5E-7120-9C3C-34229ADF36DE}"/>
              </a:ext>
            </a:extLst>
          </p:cNvPr>
          <p:cNvSpPr txBox="1"/>
          <p:nvPr/>
        </p:nvSpPr>
        <p:spPr>
          <a:xfrm>
            <a:off x="449989" y="3990723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9A155E-B4BC-C9B8-3B2C-CD08F0C6F8F2}"/>
              </a:ext>
            </a:extLst>
          </p:cNvPr>
          <p:cNvSpPr txBox="1"/>
          <p:nvPr/>
        </p:nvSpPr>
        <p:spPr>
          <a:xfrm>
            <a:off x="449989" y="4466210"/>
            <a:ext cx="4725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该函数的表达式为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078">
                <a:extLst>
                  <a:ext uri="{FF2B5EF4-FFF2-40B4-BE49-F238E27FC236}">
                    <a16:creationId xmlns:a16="http://schemas.microsoft.com/office/drawing/2014/main" id="{4D805452-7730-0828-A623-FB51A1015BE8}"/>
                  </a:ext>
                </a:extLst>
              </p:cNvPr>
              <p:cNvSpPr txBox="1"/>
              <p:nvPr/>
            </p:nvSpPr>
            <p:spPr>
              <a:xfrm>
                <a:off x="5897979" y="3331653"/>
                <a:ext cx="5269071" cy="20702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函数的最小值为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代入函数表达式中得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4078">
                <a:extLst>
                  <a:ext uri="{FF2B5EF4-FFF2-40B4-BE49-F238E27FC236}">
                    <a16:creationId xmlns:a16="http://schemas.microsoft.com/office/drawing/2014/main" id="{4D805452-7730-0828-A623-FB51A1015B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979" y="3331653"/>
                <a:ext cx="5269071" cy="2070247"/>
              </a:xfrm>
              <a:prstGeom prst="rect">
                <a:avLst/>
              </a:prstGeom>
              <a:blipFill>
                <a:blip r:embed="rId6"/>
                <a:stretch>
                  <a:fillRect l="-3588" t="-2655" r="-116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080">
                <a:extLst>
                  <a:ext uri="{FF2B5EF4-FFF2-40B4-BE49-F238E27FC236}">
                    <a16:creationId xmlns:a16="http://schemas.microsoft.com/office/drawing/2014/main" id="{BA9B8097-2E42-0445-6481-B2868817B7A0}"/>
                  </a:ext>
                </a:extLst>
              </p:cNvPr>
              <p:cNvSpPr txBox="1"/>
              <p:nvPr/>
            </p:nvSpPr>
            <p:spPr>
              <a:xfrm>
                <a:off x="5897979" y="5452688"/>
                <a:ext cx="6240747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的坐标是（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4080">
                <a:extLst>
                  <a:ext uri="{FF2B5EF4-FFF2-40B4-BE49-F238E27FC236}">
                    <a16:creationId xmlns:a16="http://schemas.microsoft.com/office/drawing/2014/main" id="{BA9B8097-2E42-0445-6481-B2868817B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7979" y="5452688"/>
                <a:ext cx="6240747" cy="990977"/>
              </a:xfrm>
              <a:prstGeom prst="rect">
                <a:avLst/>
              </a:prstGeom>
              <a:blipFill>
                <a:blip r:embed="rId7"/>
                <a:stretch>
                  <a:fillRect l="-3030" t="-1840" r="-1955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5448F3F-13A7-3A01-9A4D-0A37320D809E}"/>
              </a:ext>
            </a:extLst>
          </p:cNvPr>
          <p:cNvSpPr txBox="1"/>
          <p:nvPr/>
        </p:nvSpPr>
        <p:spPr>
          <a:xfrm>
            <a:off x="5807968" y="3284847"/>
            <a:ext cx="420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531620-8500-9377-5AB7-968E7A110D4B}"/>
                  </a:ext>
                </a:extLst>
              </p:cNvPr>
              <p:cNvSpPr txBox="1"/>
              <p:nvPr/>
            </p:nvSpPr>
            <p:spPr>
              <a:xfrm>
                <a:off x="5807968" y="3760335"/>
                <a:ext cx="52965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4531620-8500-9377-5AB7-968E7A110D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68" y="3760335"/>
                <a:ext cx="5296598" cy="768490"/>
              </a:xfrm>
              <a:prstGeom prst="rect">
                <a:avLst/>
              </a:prstGeom>
              <a:blipFill>
                <a:blip r:embed="rId8"/>
                <a:stretch>
                  <a:fillRect l="-1841" r="-12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A5B8E75-16E1-E2C8-0BC7-5150E6A9EFEC}"/>
              </a:ext>
            </a:extLst>
          </p:cNvPr>
          <p:cNvSpPr txBox="1"/>
          <p:nvPr/>
        </p:nvSpPr>
        <p:spPr>
          <a:xfrm>
            <a:off x="5807968" y="4435213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函数的最小值为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7381759-A6EE-5000-6BB9-A643A02E1813}"/>
              </a:ext>
            </a:extLst>
          </p:cNvPr>
          <p:cNvSpPr txBox="1"/>
          <p:nvPr/>
        </p:nvSpPr>
        <p:spPr>
          <a:xfrm>
            <a:off x="5807968" y="4910701"/>
            <a:ext cx="4971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代入函数表达式中得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8675522-F73C-9E70-5F61-C525037BAB68}"/>
                  </a:ext>
                </a:extLst>
              </p:cNvPr>
              <p:cNvSpPr txBox="1"/>
              <p:nvPr/>
            </p:nvSpPr>
            <p:spPr>
              <a:xfrm>
                <a:off x="5807968" y="5405882"/>
                <a:ext cx="23598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8675522-F73C-9E70-5F61-C525037BAB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68" y="5405882"/>
                <a:ext cx="2359851" cy="613931"/>
              </a:xfrm>
              <a:prstGeom prst="rect">
                <a:avLst/>
              </a:prstGeom>
              <a:blipFill>
                <a:blip r:embed="rId9"/>
                <a:stretch>
                  <a:fillRect l="-4134" r="-387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4DBCE70-8C75-8A4B-01DD-E671FB098D0C}"/>
                  </a:ext>
                </a:extLst>
              </p:cNvPr>
              <p:cNvSpPr txBox="1"/>
              <p:nvPr/>
            </p:nvSpPr>
            <p:spPr>
              <a:xfrm>
                <a:off x="5807968" y="5926201"/>
                <a:ext cx="636047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的坐标是（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4DBCE70-8C75-8A4B-01DD-E671FB098D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68" y="5926201"/>
                <a:ext cx="6360477" cy="554686"/>
              </a:xfrm>
              <a:prstGeom prst="rect">
                <a:avLst/>
              </a:prstGeom>
              <a:blipFill>
                <a:blip r:embed="rId10"/>
                <a:stretch>
                  <a:fillRect l="-1534" r="-143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1349</Words>
  <Application>Microsoft Office PowerPoint</Application>
  <PresentationFormat>宽屏</PresentationFormat>
  <Paragraphs>78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41</cp:revision>
  <dcterms:created xsi:type="dcterms:W3CDTF">2023-05-05T05:33:04Z</dcterms:created>
  <dcterms:modified xsi:type="dcterms:W3CDTF">2023-10-21T12:43:46Z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