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4" r:id="rId4"/>
    <p:sldId id="364" r:id="rId5"/>
    <p:sldId id="375" r:id="rId6"/>
    <p:sldId id="365" r:id="rId7"/>
    <p:sldId id="381" r:id="rId8"/>
    <p:sldId id="366" r:id="rId9"/>
    <p:sldId id="367" r:id="rId10"/>
    <p:sldId id="371" r:id="rId11"/>
    <p:sldId id="380" r:id="rId12"/>
    <p:sldId id="373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54" autoAdjust="0"/>
    <p:restoredTop sz="94660" autoAdjust="0"/>
  </p:normalViewPr>
  <p:slideViewPr>
    <p:cSldViewPr>
      <p:cViewPr varScale="1">
        <p:scale>
          <a:sx n="64" d="100"/>
          <a:sy n="64" d="100"/>
        </p:scale>
        <p:origin x="90" y="9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2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8" name="yt_shape_1108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页试一试变式）（面积最值）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某中学课外活动小组准备围建一个矩形生物苗圃园，其中一边靠墙，另外三边用长为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米的篱笆围成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米（如图所示），设这个苗圃园垂直于墙的一边的长为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89" name="yt_image_110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2852" y="2491930"/>
            <a:ext cx="2926294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1" name="yt_shape_11091"/>
          <p:cNvSpPr txBox="1"/>
          <p:nvPr/>
        </p:nvSpPr>
        <p:spPr>
          <a:xfrm>
            <a:off x="540119" y="3595188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）若平行于墙的一边长为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米，直接写出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的函数关系式及其自变量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的取值范围；</a:t>
            </a:r>
          </a:p>
        </p:txBody>
      </p:sp>
      <p:sp>
        <p:nvSpPr>
          <p:cNvPr id="11092" name="yt_shape_11092"/>
          <p:cNvSpPr txBox="1"/>
          <p:nvPr/>
        </p:nvSpPr>
        <p:spPr>
          <a:xfrm>
            <a:off x="540119" y="5083279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）垂直于墙的一边的长为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米时，这个苗圃园的面积最大，这个最大值为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112.5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93B9E8-078C-F524-8C66-123A8EBE7199}"/>
              </a:ext>
            </a:extLst>
          </p:cNvPr>
          <p:cNvSpPr txBox="1"/>
          <p:nvPr/>
        </p:nvSpPr>
        <p:spPr>
          <a:xfrm>
            <a:off x="4564908" y="503647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DD2450-5CC2-99A3-EB13-D44CA24FE54D}"/>
              </a:ext>
            </a:extLst>
          </p:cNvPr>
          <p:cNvSpPr txBox="1"/>
          <p:nvPr/>
        </p:nvSpPr>
        <p:spPr>
          <a:xfrm>
            <a:off x="1059708" y="5511961"/>
            <a:ext cx="854583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112.5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1686E0-16B4-2BC0-F08B-F176E9B4C80A}"/>
              </a:ext>
            </a:extLst>
          </p:cNvPr>
          <p:cNvSpPr txBox="1"/>
          <p:nvPr/>
        </p:nvSpPr>
        <p:spPr>
          <a:xfrm>
            <a:off x="449989" y="4581128"/>
            <a:ext cx="477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47" name="yt_shape_11147"/>
              <p:cNvSpPr txBox="1"/>
              <p:nvPr/>
            </p:nvSpPr>
            <p:spPr>
              <a:xfrm>
                <a:off x="540000" y="2866728"/>
                <a:ext cx="7313284" cy="31381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）把点（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）、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147" name="yt_shape_111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6728"/>
                <a:ext cx="7313284" cy="3138103"/>
              </a:xfrm>
              <a:prstGeom prst="rect">
                <a:avLst/>
              </a:prstGeom>
              <a:blipFill>
                <a:blip r:embed="rId2"/>
                <a:stretch>
                  <a:fillRect l="-2585" r="-1585" b="-23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1FBC08-3E41-17A1-9F70-BE9EA14E40A3}"/>
                  </a:ext>
                </a:extLst>
              </p:cNvPr>
              <p:cNvSpPr txBox="1"/>
              <p:nvPr/>
            </p:nvSpPr>
            <p:spPr>
              <a:xfrm>
                <a:off x="449989" y="2819922"/>
                <a:ext cx="742264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）把点（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）、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1FBC08-3E41-17A1-9F70-BE9EA14E40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9922"/>
                <a:ext cx="7422642" cy="805193"/>
              </a:xfrm>
              <a:prstGeom prst="rect">
                <a:avLst/>
              </a:prstGeom>
              <a:blipFill>
                <a:blip r:embed="rId3"/>
                <a:stretch>
                  <a:fillRect l="-1315" r="-1315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B422E8-2F8D-8D75-0E57-9AECA35E440F}"/>
                  </a:ext>
                </a:extLst>
              </p:cNvPr>
              <p:cNvSpPr txBox="1"/>
              <p:nvPr/>
            </p:nvSpPr>
            <p:spPr>
              <a:xfrm>
                <a:off x="449989" y="3531503"/>
                <a:ext cx="4589082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B422E8-2F8D-8D75-0E57-9AECA35E44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1503"/>
                <a:ext cx="4589082" cy="1854213"/>
              </a:xfrm>
              <a:prstGeom prst="rect">
                <a:avLst/>
              </a:prstGeom>
              <a:blipFill>
                <a:blip r:embed="rId4"/>
                <a:stretch>
                  <a:fillRect l="-2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E3649C-F91E-0D65-BCF0-F2405D9A5375}"/>
                  </a:ext>
                </a:extLst>
              </p:cNvPr>
              <p:cNvSpPr txBox="1"/>
              <p:nvPr/>
            </p:nvSpPr>
            <p:spPr>
              <a:xfrm>
                <a:off x="449989" y="5292104"/>
                <a:ext cx="145167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E3649C-F91E-0D65-BCF0-F2405D9A53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2104"/>
                <a:ext cx="1451674" cy="729184"/>
              </a:xfrm>
              <a:prstGeom prst="rect">
                <a:avLst/>
              </a:prstGeom>
              <a:blipFill>
                <a:blip r:embed="rId5"/>
                <a:stretch>
                  <a:fillRect l="-6723" r="-672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141">
                <a:extLst>
                  <a:ext uri="{FF2B5EF4-FFF2-40B4-BE49-F238E27FC236}">
                    <a16:creationId xmlns:a16="http://schemas.microsoft.com/office/drawing/2014/main" id="{30756E6C-E745-4D19-3486-99472C81B062}"/>
                  </a:ext>
                </a:extLst>
              </p:cNvPr>
              <p:cNvSpPr txBox="1"/>
              <p:nvPr/>
            </p:nvSpPr>
            <p:spPr>
              <a:xfrm>
                <a:off x="540119" y="1546320"/>
                <a:ext cx="11111999" cy="41253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）若甲发球过网后，羽毛球飞行到与点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的水平距离为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、离地面的高度为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处时，乙扣球成功，求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把（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1.625.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此球能过网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1141">
                <a:extLst>
                  <a:ext uri="{FF2B5EF4-FFF2-40B4-BE49-F238E27FC236}">
                    <a16:creationId xmlns:a16="http://schemas.microsoft.com/office/drawing/2014/main" id="{30756E6C-E745-4D19-3486-99472C81B0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6320"/>
                <a:ext cx="11111999" cy="4125360"/>
              </a:xfrm>
              <a:prstGeom prst="rect">
                <a:avLst/>
              </a:prstGeom>
              <a:blipFill>
                <a:blip r:embed="rId6"/>
                <a:stretch>
                  <a:fillRect l="-1701" r="-1537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1135">
            <a:extLst>
              <a:ext uri="{FF2B5EF4-FFF2-40B4-BE49-F238E27FC236}">
                <a16:creationId xmlns:a16="http://schemas.microsoft.com/office/drawing/2014/main" id="{219C7231-5BA5-8583-F6A5-9E78DAFA6FF9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10210" y="3136379"/>
            <a:ext cx="259094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9" name="yt_shape_11149"/>
          <p:cNvSpPr txBox="1"/>
          <p:nvPr/>
        </p:nvSpPr>
        <p:spPr>
          <a:xfrm>
            <a:off x="540119" y="186545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（拓展三）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如图，三孔桥横截面的三个孔都呈抛物线形，两小孔形状、大小都相同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正常水位时，大孔水面宽度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距水面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米（即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米），小孔顶点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距水面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米（即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当水位上涨刚好淹没小孔时，借助图中的直角坐标系，则此时大孔的水面宽度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50" name="yt_image_111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3495" y="3937514"/>
            <a:ext cx="4745008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7BB740-9D1F-F99D-3896-95E9475A063B}"/>
              </a:ext>
            </a:extLst>
          </p:cNvPr>
          <p:cNvSpPr txBox="1"/>
          <p:nvPr/>
        </p:nvSpPr>
        <p:spPr>
          <a:xfrm>
            <a:off x="6003183" y="324511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5" name="yt_shape_11095"/>
          <p:cNvSpPr txBox="1"/>
          <p:nvPr/>
        </p:nvSpPr>
        <p:spPr>
          <a:xfrm>
            <a:off x="540000" y="2321793"/>
            <a:ext cx="626274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这个苗圃园的面积不小于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平方米，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112.5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由图象可知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pic>
        <p:nvPicPr>
          <p:cNvPr id="11096" name="yt_image_110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750475"/>
            <a:ext cx="2645794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6C759D-9923-4292-FE52-FDC15CFF1E1E}"/>
              </a:ext>
            </a:extLst>
          </p:cNvPr>
          <p:cNvSpPr txBox="1"/>
          <p:nvPr/>
        </p:nvSpPr>
        <p:spPr>
          <a:xfrm>
            <a:off x="449989" y="2274987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这个苗圃园的面积不小于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平方米，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F184FB-421A-E858-BECD-693555C129AE}"/>
              </a:ext>
            </a:extLst>
          </p:cNvPr>
          <p:cNvSpPr txBox="1"/>
          <p:nvPr/>
        </p:nvSpPr>
        <p:spPr>
          <a:xfrm>
            <a:off x="449989" y="2750475"/>
            <a:ext cx="43677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112.5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E07F16-0A47-A02E-4EE8-3440F0F80965}"/>
              </a:ext>
            </a:extLst>
          </p:cNvPr>
          <p:cNvSpPr txBox="1"/>
          <p:nvPr/>
        </p:nvSpPr>
        <p:spPr>
          <a:xfrm>
            <a:off x="449989" y="3225963"/>
            <a:ext cx="63822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由图象可知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59D9FB-0BAB-CF18-1745-0A635CDD412D}"/>
              </a:ext>
            </a:extLst>
          </p:cNvPr>
          <p:cNvSpPr txBox="1"/>
          <p:nvPr/>
        </p:nvSpPr>
        <p:spPr>
          <a:xfrm>
            <a:off x="449989" y="3701451"/>
            <a:ext cx="37152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093">
            <a:extLst>
              <a:ext uri="{FF2B5EF4-FFF2-40B4-BE49-F238E27FC236}">
                <a16:creationId xmlns:a16="http://schemas.microsoft.com/office/drawing/2014/main" id="{E6E9E215-F5CD-F99C-6DDE-B2D1BD892267}"/>
              </a:ext>
            </a:extLst>
          </p:cNvPr>
          <p:cNvSpPr txBox="1"/>
          <p:nvPr/>
        </p:nvSpPr>
        <p:spPr>
          <a:xfrm>
            <a:off x="540119" y="182922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）当这个苗圃园的面积不小于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平方米时，试结合函数图象，求出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9" name="yt_shape_11099"/>
          <p:cNvSpPr txBox="1"/>
          <p:nvPr/>
        </p:nvSpPr>
        <p:spPr>
          <a:xfrm>
            <a:off x="540119" y="124744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题变式与拓展）（抛物线形问题）（变式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如图，小河上有一拱桥，拱桥及河道的截面轮廓线由抛物线的一部分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和矩形的三边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组成，已知河底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是水平的，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米，抛物线的顶点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所在的直线为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轴，抛物线的对称轴为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轴建立平面直角坐标系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00" name="yt_image_1110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7482" y="3319503"/>
            <a:ext cx="2657035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02" name="yt_shape_11102"/>
              <p:cNvSpPr txBox="1"/>
              <p:nvPr/>
            </p:nvSpPr>
            <p:spPr>
              <a:xfrm>
                <a:off x="540000" y="5327818"/>
                <a:ext cx="600946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2" name="yt_shape_11102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27818"/>
                <a:ext cx="6009466" cy="642740"/>
              </a:xfrm>
              <a:prstGeom prst="rect">
                <a:avLst/>
              </a:prstGeom>
              <a:blipFill>
                <a:blip r:embed="rId3"/>
                <a:stretch>
                  <a:fillRect l="-3147" r="-213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6FCE4D-B7E3-C358-F893-A29FB8C2AB83}"/>
                  </a:ext>
                </a:extLst>
              </p:cNvPr>
              <p:cNvSpPr txBox="1"/>
              <p:nvPr/>
            </p:nvSpPr>
            <p:spPr>
              <a:xfrm>
                <a:off x="3955189" y="5200062"/>
                <a:ext cx="201663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DE6FCE4D-B7E3-C358-F893-A29FB8C2AB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189" y="5200062"/>
                <a:ext cx="2016633" cy="730136"/>
              </a:xfrm>
              <a:prstGeom prst="rect">
                <a:avLst/>
              </a:prstGeom>
              <a:blipFill>
                <a:blip r:embed="rId4"/>
                <a:stretch>
                  <a:fillRect l="-4834" r="-453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4" name="yt_shape_11104"/>
              <p:cNvSpPr txBox="1"/>
              <p:nvPr/>
            </p:nvSpPr>
            <p:spPr>
              <a:xfrm>
                <a:off x="540119" y="900000"/>
                <a:ext cx="11111999" cy="2076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）已知从某时刻开始的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小时内，水面与河底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（单位：米）随时间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（单位：时）的变化满足函数关系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），且当水面到顶点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的距离不大于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米时，需禁止船只通行，请通过计算说明：在这一时段内，需多少小时禁止船只通行？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4" name="yt_shape_11104" descr="{&quot;rangeId&quot;:2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76915"/>
              </a:xfrm>
              <a:prstGeom prst="rect">
                <a:avLst/>
              </a:prstGeom>
              <a:blipFill>
                <a:blip r:embed="rId2"/>
                <a:stretch>
                  <a:fillRect l="-1701" t="-2647" r="-878" b="-6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06" name="yt_shape_11106"/>
              <p:cNvSpPr txBox="1"/>
              <p:nvPr/>
            </p:nvSpPr>
            <p:spPr>
              <a:xfrm>
                <a:off x="540119" y="3027703"/>
                <a:ext cx="11111999" cy="20700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）水面到顶点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的距离不大于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米时，即水面与河底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的距离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至少为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06" name="yt_shape_11106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7703"/>
                <a:ext cx="11111999" cy="2070054"/>
              </a:xfrm>
              <a:prstGeom prst="rect">
                <a:avLst/>
              </a:prstGeom>
              <a:blipFill>
                <a:blip r:embed="rId3"/>
                <a:stretch>
                  <a:fillRect l="-1701" t="-2655" r="-329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08" name="yt_shape_11108"/>
          <p:cNvSpPr txBox="1"/>
          <p:nvPr/>
        </p:nvSpPr>
        <p:spPr>
          <a:xfrm>
            <a:off x="540000" y="5148545"/>
            <a:ext cx="300082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（小时）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11109" name="yt_shape_11109"/>
          <p:cNvSpPr txBox="1"/>
          <p:nvPr/>
        </p:nvSpPr>
        <p:spPr>
          <a:xfrm>
            <a:off x="540000" y="6107980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小时禁止船只通行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504289-DDD2-2C5B-F68E-9A6F769F11B3}"/>
              </a:ext>
            </a:extLst>
          </p:cNvPr>
          <p:cNvSpPr txBox="1"/>
          <p:nvPr/>
        </p:nvSpPr>
        <p:spPr>
          <a:xfrm>
            <a:off x="450108" y="2980897"/>
            <a:ext cx="111415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）水面到顶点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的距离不大于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米时，即水面与河底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的距离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至少为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EA82E0-C2F6-1CC6-EC60-A826EA9AA292}"/>
              </a:ext>
            </a:extLst>
          </p:cNvPr>
          <p:cNvSpPr txBox="1"/>
          <p:nvPr/>
        </p:nvSpPr>
        <p:spPr>
          <a:xfrm>
            <a:off x="450108" y="345638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FA7E17-29A7-EE0D-8B87-5ED036F6218F}"/>
                  </a:ext>
                </a:extLst>
              </p:cNvPr>
              <p:cNvSpPr txBox="1"/>
              <p:nvPr/>
            </p:nvSpPr>
            <p:spPr>
              <a:xfrm>
                <a:off x="450108" y="3931873"/>
                <a:ext cx="3799586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7AFA7E17-29A7-EE0D-8B87-5ED036F621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31873"/>
                <a:ext cx="3799586" cy="768300"/>
              </a:xfrm>
              <a:prstGeom prst="rect">
                <a:avLst/>
              </a:prstGeom>
              <a:blipFill>
                <a:blip r:embed="rId4"/>
                <a:stretch>
                  <a:fillRect l="-2568" r="-25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8E14559-9C48-5EA4-BB5B-D2AD192D6CA0}"/>
              </a:ext>
            </a:extLst>
          </p:cNvPr>
          <p:cNvSpPr txBox="1"/>
          <p:nvPr/>
        </p:nvSpPr>
        <p:spPr>
          <a:xfrm>
            <a:off x="450108" y="4606561"/>
            <a:ext cx="5174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A4B4DA-E472-DBCE-1365-880E482CCF22}"/>
              </a:ext>
            </a:extLst>
          </p:cNvPr>
          <p:cNvSpPr txBox="1"/>
          <p:nvPr/>
        </p:nvSpPr>
        <p:spPr>
          <a:xfrm>
            <a:off x="449989" y="5101739"/>
            <a:ext cx="283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F7A8E8-3AD5-4940-3237-012C162875BE}"/>
              </a:ext>
            </a:extLst>
          </p:cNvPr>
          <p:cNvSpPr txBox="1"/>
          <p:nvPr/>
        </p:nvSpPr>
        <p:spPr>
          <a:xfrm>
            <a:off x="449989" y="5577227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（小时）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C597EB-5C02-F6EE-8B55-F84CB49B1A91}"/>
              </a:ext>
            </a:extLst>
          </p:cNvPr>
          <p:cNvSpPr txBox="1"/>
          <p:nvPr/>
        </p:nvSpPr>
        <p:spPr>
          <a:xfrm>
            <a:off x="449989" y="6061174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小时禁止船只通行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" name="yt_shape_11110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一座拱桥的轮廓是抛物线形，拱高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，跨度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，为了安全起见，分别在桥的两侧安装如图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所示的不锈钢护栏（护栏包括支柱和横梁），相邻两支柱间的距离均为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</a:p>
        </p:txBody>
      </p:sp>
      <p:pic>
        <p:nvPicPr>
          <p:cNvPr id="11111" name="yt_image_1111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3045243"/>
            <a:ext cx="2672582" cy="146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3" name="yt_shape_11113"/>
          <p:cNvSpPr txBox="1"/>
          <p:nvPr/>
        </p:nvSpPr>
        <p:spPr>
          <a:xfrm>
            <a:off x="540000" y="2420888"/>
            <a:ext cx="969496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）建立如图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所示的平面直角坐标系，求这条抛物线的函数表达式；</a:t>
            </a:r>
          </a:p>
        </p:txBody>
      </p:sp>
      <p:pic>
        <p:nvPicPr>
          <p:cNvPr id="11114" name="yt_image_1111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37750" y="4683929"/>
            <a:ext cx="2037754" cy="146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AC01DB-FDCA-676E-90AA-C98ED6E6266B}"/>
              </a:ext>
            </a:extLst>
          </p:cNvPr>
          <p:cNvSpPr txBox="1"/>
          <p:nvPr/>
        </p:nvSpPr>
        <p:spPr>
          <a:xfrm>
            <a:off x="450108" y="2996952"/>
            <a:ext cx="586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EFEA74-EA02-34C0-FF54-9919A0EA9287}"/>
              </a:ext>
            </a:extLst>
          </p:cNvPr>
          <p:cNvSpPr txBox="1"/>
          <p:nvPr/>
        </p:nvSpPr>
        <p:spPr>
          <a:xfrm>
            <a:off x="450108" y="3472440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由题知：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22B394-A5F8-2DED-2390-7555081D9A3C}"/>
                  </a:ext>
                </a:extLst>
              </p:cNvPr>
              <p:cNvSpPr txBox="1"/>
              <p:nvPr/>
            </p:nvSpPr>
            <p:spPr>
              <a:xfrm>
                <a:off x="450108" y="3947928"/>
                <a:ext cx="463740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0=64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22B394-A5F8-2DED-2390-7555081D9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47928"/>
                <a:ext cx="4637405" cy="1328560"/>
              </a:xfrm>
              <a:prstGeom prst="rect">
                <a:avLst/>
              </a:prstGeom>
              <a:blipFill>
                <a:blip r:embed="rId4"/>
                <a:stretch>
                  <a:fillRect l="-2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FE8644-4FCA-6B50-A76D-9E74C63C7286}"/>
                  </a:ext>
                </a:extLst>
              </p:cNvPr>
              <p:cNvSpPr txBox="1"/>
              <p:nvPr/>
            </p:nvSpPr>
            <p:spPr>
              <a:xfrm>
                <a:off x="450108" y="5182876"/>
                <a:ext cx="22565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FE8644-4FCA-6B50-A76D-9E74C63C7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82876"/>
                <a:ext cx="2256536" cy="729565"/>
              </a:xfrm>
              <a:prstGeom prst="rect">
                <a:avLst/>
              </a:prstGeom>
              <a:blipFill>
                <a:blip r:embed="rId5"/>
                <a:stretch>
                  <a:fillRect l="-4324" r="-432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6" name="yt_shape_11116"/>
          <p:cNvSpPr txBox="1"/>
          <p:nvPr/>
        </p:nvSpPr>
        <p:spPr>
          <a:xfrm>
            <a:off x="540000" y="1052736"/>
            <a:ext cx="50783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）求安装护栏所需钢管的总长度；</a:t>
            </a:r>
          </a:p>
        </p:txBody>
      </p:sp>
      <p:sp>
        <p:nvSpPr>
          <p:cNvPr id="2" name="yt_shape_11117">
            <a:extLst>
              <a:ext uri="{FF2B5EF4-FFF2-40B4-BE49-F238E27FC236}">
                <a16:creationId xmlns:a16="http://schemas.microsoft.com/office/drawing/2014/main" id="{8BF5EC02-16EC-0B3E-6A1B-6EAE1FFE69C4}"/>
              </a:ext>
            </a:extLst>
          </p:cNvPr>
          <p:cNvSpPr txBox="1"/>
          <p:nvPr/>
        </p:nvSpPr>
        <p:spPr>
          <a:xfrm>
            <a:off x="540119" y="1560135"/>
            <a:ext cx="11111999" cy="978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）拱桥下地平面是双向行车道，其中的一条行车道能否并排行驶宽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的两辆汽车（汽车间的间隔忽略不计）？请说明理由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121">
                <a:extLst>
                  <a:ext uri="{FF2B5EF4-FFF2-40B4-BE49-F238E27FC236}">
                    <a16:creationId xmlns:a16="http://schemas.microsoft.com/office/drawing/2014/main" id="{5B971D50-5072-B9E5-E481-41C3CCB070E2}"/>
                  </a:ext>
                </a:extLst>
              </p:cNvPr>
              <p:cNvSpPr txBox="1"/>
              <p:nvPr/>
            </p:nvSpPr>
            <p:spPr>
              <a:xfrm>
                <a:off x="540000" y="2598369"/>
                <a:ext cx="7556556" cy="39907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）由题知：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所需钢管的总长度为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，可得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其中一条行车道能并排行驶宽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的两辆汽车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1121">
                <a:extLst>
                  <a:ext uri="{FF2B5EF4-FFF2-40B4-BE49-F238E27FC236}">
                    <a16:creationId xmlns:a16="http://schemas.microsoft.com/office/drawing/2014/main" id="{5B971D50-5072-B9E5-E481-41C3CCB070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98369"/>
                <a:ext cx="7556556" cy="3990772"/>
              </a:xfrm>
              <a:prstGeom prst="rect">
                <a:avLst/>
              </a:prstGeom>
              <a:blipFill>
                <a:blip r:embed="rId2"/>
                <a:stretch>
                  <a:fillRect l="-2502" t="-1221" r="-129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763DC68-1E49-9EA5-1C8E-96DA644A1DD7}"/>
              </a:ext>
            </a:extLst>
          </p:cNvPr>
          <p:cNvSpPr txBox="1"/>
          <p:nvPr/>
        </p:nvSpPr>
        <p:spPr>
          <a:xfrm>
            <a:off x="449989" y="2551563"/>
            <a:ext cx="477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87BC0D-886A-46A8-9E43-D92DFFBDD4A7}"/>
              </a:ext>
            </a:extLst>
          </p:cNvPr>
          <p:cNvSpPr txBox="1"/>
          <p:nvPr/>
        </p:nvSpPr>
        <p:spPr>
          <a:xfrm>
            <a:off x="449989" y="3027051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D1D885-CF35-BF77-B7D3-9DCE753B70EA}"/>
              </a:ext>
            </a:extLst>
          </p:cNvPr>
          <p:cNvSpPr txBox="1"/>
          <p:nvPr/>
        </p:nvSpPr>
        <p:spPr>
          <a:xfrm>
            <a:off x="449989" y="3502539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95CD58-B431-F321-3347-A812C886D6BB}"/>
              </a:ext>
            </a:extLst>
          </p:cNvPr>
          <p:cNvSpPr txBox="1"/>
          <p:nvPr/>
        </p:nvSpPr>
        <p:spPr>
          <a:xfrm>
            <a:off x="449989" y="3978027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所需钢管的总长度为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1C4437-C825-6C54-37C3-4A2064FC6F24}"/>
              </a:ext>
            </a:extLst>
          </p:cNvPr>
          <p:cNvSpPr txBox="1"/>
          <p:nvPr/>
        </p:nvSpPr>
        <p:spPr>
          <a:xfrm>
            <a:off x="449989" y="4453515"/>
            <a:ext cx="559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6E360E-59C7-598E-D1B4-3A78A88F78CF}"/>
                  </a:ext>
                </a:extLst>
              </p:cNvPr>
              <p:cNvSpPr txBox="1"/>
              <p:nvPr/>
            </p:nvSpPr>
            <p:spPr>
              <a:xfrm>
                <a:off x="449989" y="4929003"/>
                <a:ext cx="52870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，可得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56E360E-59C7-598E-D1B4-3A78A88F7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9003"/>
                <a:ext cx="5287073" cy="768490"/>
              </a:xfrm>
              <a:prstGeom prst="rect">
                <a:avLst/>
              </a:prstGeom>
              <a:blipFill>
                <a:blip r:embed="rId3"/>
                <a:stretch>
                  <a:fillRect l="-1845" r="-18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47BDF35-9467-4214-D683-8EDF2D6CB1D5}"/>
              </a:ext>
            </a:extLst>
          </p:cNvPr>
          <p:cNvSpPr txBox="1"/>
          <p:nvPr/>
        </p:nvSpPr>
        <p:spPr>
          <a:xfrm>
            <a:off x="449989" y="5603881"/>
            <a:ext cx="1915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4DC331-AE69-A90D-4764-913919E46EA8}"/>
              </a:ext>
            </a:extLst>
          </p:cNvPr>
          <p:cNvSpPr txBox="1"/>
          <p:nvPr/>
        </p:nvSpPr>
        <p:spPr>
          <a:xfrm>
            <a:off x="449989" y="6079369"/>
            <a:ext cx="7663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其中一条行车道能并排行驶宽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的两辆汽车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4100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24" name="yt_shape_11124"/>
              <p:cNvSpPr txBox="1"/>
              <p:nvPr/>
            </p:nvSpPr>
            <p:spPr>
              <a:xfrm>
                <a:off x="540119" y="836712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（拓展一）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如图，某菜农搭建了一个横截面为抛物线的大棚，大棚在地面上的宽为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（单位：米），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所在直线为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垂直平分线为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轴建立平面直角坐标系，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轴与抛物线交于点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，抛物线表达式为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4" name="yt_shape_11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26" name="yt_image_1112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8686" y="2964153"/>
            <a:ext cx="2163195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28" name="yt_shape_11128"/>
              <p:cNvSpPr txBox="1"/>
              <p:nvPr/>
            </p:nvSpPr>
            <p:spPr>
              <a:xfrm>
                <a:off x="540000" y="2413348"/>
                <a:ext cx="4397422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128" name="yt_shape_11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3348"/>
                <a:ext cx="4397422" cy="677108"/>
              </a:xfrm>
              <a:prstGeom prst="rect">
                <a:avLst/>
              </a:prstGeom>
              <a:blipFill>
                <a:blip r:embed="rId4"/>
                <a:stretch>
                  <a:fillRect l="-4300" r="-3190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0" name="yt_shape_11130"/>
          <p:cNvSpPr txBox="1"/>
          <p:nvPr/>
        </p:nvSpPr>
        <p:spPr>
          <a:xfrm>
            <a:off x="540119" y="3141244"/>
            <a:ext cx="8948567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）若菜农身高为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米，则她在直立的情况下，在大棚内的横向活动范围有几米？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31" name="yt_shape_11131"/>
              <p:cNvSpPr txBox="1"/>
              <p:nvPr/>
            </p:nvSpPr>
            <p:spPr>
              <a:xfrm>
                <a:off x="540000" y="4107539"/>
                <a:ext cx="3137077" cy="11263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131" name="yt_shape_11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07539"/>
                <a:ext cx="3137077" cy="1126399"/>
              </a:xfrm>
              <a:prstGeom prst="rect">
                <a:avLst/>
              </a:prstGeom>
              <a:blipFill>
                <a:blip r:embed="rId5"/>
                <a:stretch>
                  <a:fillRect l="-6031" t="-4865" r="-5058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CAEBB4-1D4A-817D-5E6B-B85F5B247B09}"/>
                  </a:ext>
                </a:extLst>
              </p:cNvPr>
              <p:cNvSpPr txBox="1"/>
              <p:nvPr/>
            </p:nvSpPr>
            <p:spPr>
              <a:xfrm>
                <a:off x="3243989" y="2285592"/>
                <a:ext cx="1131380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CAEBB4-1D4A-817D-5E6B-B85F5B247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989" y="2285592"/>
                <a:ext cx="1131380" cy="764172"/>
              </a:xfrm>
              <a:prstGeom prst="rect">
                <a:avLst/>
              </a:prstGeom>
              <a:blipFill>
                <a:blip r:embed="rId6"/>
                <a:stretch>
                  <a:fillRect l="-8065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C480D15-46C5-A7C7-3BC2-5D64D184BB14}"/>
              </a:ext>
            </a:extLst>
          </p:cNvPr>
          <p:cNvSpPr txBox="1"/>
          <p:nvPr/>
        </p:nvSpPr>
        <p:spPr>
          <a:xfrm>
            <a:off x="449989" y="4060733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E0FEB5-EB1E-9D24-3D6C-0D9A080C4D3D}"/>
                  </a:ext>
                </a:extLst>
              </p:cNvPr>
              <p:cNvSpPr txBox="1"/>
              <p:nvPr/>
            </p:nvSpPr>
            <p:spPr>
              <a:xfrm>
                <a:off x="449989" y="4536221"/>
                <a:ext cx="27073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E0FEB5-EB1E-9D24-3D6C-0D9A080C4D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6221"/>
                <a:ext cx="2707386" cy="733629"/>
              </a:xfrm>
              <a:prstGeom prst="rect">
                <a:avLst/>
              </a:prstGeom>
              <a:blipFill>
                <a:blip r:embed="rId7"/>
                <a:stretch>
                  <a:fillRect l="-3604" r="-360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1133">
            <a:extLst>
              <a:ext uri="{FF2B5EF4-FFF2-40B4-BE49-F238E27FC236}">
                <a16:creationId xmlns:a16="http://schemas.microsoft.com/office/drawing/2014/main" id="{A0509FF3-37A8-505C-0A23-24CB97945574}"/>
              </a:ext>
            </a:extLst>
          </p:cNvPr>
          <p:cNvSpPr txBox="1"/>
          <p:nvPr/>
        </p:nvSpPr>
        <p:spPr>
          <a:xfrm>
            <a:off x="540000" y="5327935"/>
            <a:ext cx="730969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她在直立的情况下，在大棚内的横向活动范围有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8B7F30-4152-2FB8-47AB-8EF32DC59BCB}"/>
              </a:ext>
            </a:extLst>
          </p:cNvPr>
          <p:cNvSpPr txBox="1"/>
          <p:nvPr/>
        </p:nvSpPr>
        <p:spPr>
          <a:xfrm>
            <a:off x="449989" y="5281129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A92DE2-9527-0314-82E6-FB8B3BE04113}"/>
              </a:ext>
            </a:extLst>
          </p:cNvPr>
          <p:cNvSpPr txBox="1"/>
          <p:nvPr/>
        </p:nvSpPr>
        <p:spPr>
          <a:xfrm>
            <a:off x="449989" y="5756617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247AAB-8A3D-1752-8B28-3B8A42260585}"/>
              </a:ext>
            </a:extLst>
          </p:cNvPr>
          <p:cNvSpPr txBox="1"/>
          <p:nvPr/>
        </p:nvSpPr>
        <p:spPr>
          <a:xfrm>
            <a:off x="449989" y="6232105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她在直立的情况下，在大棚内的横向活动范围有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4" name="yt_shape_11134"/>
          <p:cNvSpPr txBox="1"/>
          <p:nvPr/>
        </p:nvSpPr>
        <p:spPr>
          <a:xfrm>
            <a:off x="540119" y="120391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（拓展二）（宜宾六中月考）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甲、乙两人进行羽毛球比赛，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羽毛球飞行的路线为抛物线的一部分，如图，甲在点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处发出一球，羽毛球飞行的高度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）之间满足函数关系式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与球网的水平距离为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，球网的高度为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1.55m.</a:t>
            </a:r>
          </a:p>
        </p:txBody>
      </p:sp>
      <p:pic>
        <p:nvPicPr>
          <p:cNvPr id="11135" name="yt_image_111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0210" y="3136379"/>
            <a:ext cx="259094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37" name="yt_shape_11137"/>
              <p:cNvSpPr txBox="1"/>
              <p:nvPr/>
            </p:nvSpPr>
            <p:spPr>
              <a:xfrm>
                <a:off x="540000" y="3140968"/>
                <a:ext cx="272189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</a:p>
            </p:txBody>
          </p:sp>
        </mc:Choice>
        <mc:Fallback>
          <p:sp>
            <p:nvSpPr>
              <p:cNvPr id="11137" name="yt_shape_111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40968"/>
                <a:ext cx="2721899" cy="638893"/>
              </a:xfrm>
              <a:prstGeom prst="rect">
                <a:avLst/>
              </a:prstGeom>
              <a:blipFill>
                <a:blip r:embed="rId3"/>
                <a:stretch>
                  <a:fillRect l="-6951" r="-583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39" name="yt_shape_11139"/>
          <p:cNvSpPr txBox="1"/>
          <p:nvPr/>
        </p:nvSpPr>
        <p:spPr>
          <a:xfrm>
            <a:off x="540000" y="3830649"/>
            <a:ext cx="169277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D69B0B-6234-21C3-3036-15A53B2F10B7}"/>
                  </a:ext>
                </a:extLst>
              </p:cNvPr>
              <p:cNvSpPr txBox="1"/>
              <p:nvPr/>
            </p:nvSpPr>
            <p:spPr>
              <a:xfrm>
                <a:off x="450108" y="4365104"/>
                <a:ext cx="112766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把（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2D69B0B-6234-21C3-3036-15A53B2F10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5104"/>
                <a:ext cx="11276647" cy="765061"/>
              </a:xfrm>
              <a:prstGeom prst="rect">
                <a:avLst/>
              </a:prstGeom>
              <a:blipFill>
                <a:blip r:embed="rId4"/>
                <a:stretch>
                  <a:fillRect l="-86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DA6478-4683-C190-48B1-3E13F07FBAFD}"/>
                  </a:ext>
                </a:extLst>
              </p:cNvPr>
              <p:cNvSpPr txBox="1"/>
              <p:nvPr/>
            </p:nvSpPr>
            <p:spPr>
              <a:xfrm>
                <a:off x="450108" y="5030043"/>
                <a:ext cx="449376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DA6478-4683-C190-48B1-3E13F07FB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30043"/>
                <a:ext cx="4493764" cy="775221"/>
              </a:xfrm>
              <a:prstGeom prst="rect">
                <a:avLst/>
              </a:prstGeom>
              <a:blipFill>
                <a:blip r:embed="rId5"/>
                <a:stretch>
                  <a:fillRect l="-2171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yt_shape_11140">
            <a:extLst>
              <a:ext uri="{FF2B5EF4-FFF2-40B4-BE49-F238E27FC236}">
                <a16:creationId xmlns:a16="http://schemas.microsoft.com/office/drawing/2014/main" id="{55755F70-179F-B35A-A6D9-A39507F12556}"/>
              </a:ext>
            </a:extLst>
          </p:cNvPr>
          <p:cNvSpPr txBox="1"/>
          <p:nvPr/>
        </p:nvSpPr>
        <p:spPr>
          <a:xfrm>
            <a:off x="540000" y="1628800"/>
            <a:ext cx="430887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通过计算判断此球能否过网；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D4AE2C-A226-1A9F-8875-4DD8C514ADEE}"/>
                  </a:ext>
                </a:extLst>
              </p:cNvPr>
              <p:cNvSpPr txBox="1"/>
              <p:nvPr/>
            </p:nvSpPr>
            <p:spPr>
              <a:xfrm>
                <a:off x="450108" y="2185969"/>
                <a:ext cx="58141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1.625.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D4AE2C-A226-1A9F-8875-4DD8C514A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85969"/>
                <a:ext cx="5814123" cy="775221"/>
              </a:xfrm>
              <a:prstGeom prst="rect">
                <a:avLst/>
              </a:prstGeom>
              <a:blipFill>
                <a:blip r:embed="rId2"/>
                <a:stretch>
                  <a:fillRect l="-1677" r="-167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3158A01-798A-9947-89E4-89C0E21929D3}"/>
              </a:ext>
            </a:extLst>
          </p:cNvPr>
          <p:cNvSpPr txBox="1"/>
          <p:nvPr/>
        </p:nvSpPr>
        <p:spPr>
          <a:xfrm>
            <a:off x="450108" y="286757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862DAA-4BD9-8559-5B4E-FD7F1B810622}"/>
              </a:ext>
            </a:extLst>
          </p:cNvPr>
          <p:cNvSpPr txBox="1"/>
          <p:nvPr/>
        </p:nvSpPr>
        <p:spPr>
          <a:xfrm>
            <a:off x="450108" y="3343066"/>
            <a:ext cx="2085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此球能过网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1135">
            <a:extLst>
              <a:ext uri="{FF2B5EF4-FFF2-40B4-BE49-F238E27FC236}">
                <a16:creationId xmlns:a16="http://schemas.microsoft.com/office/drawing/2014/main" id="{DC470653-26D5-7DC9-5E5C-C550486A678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0210" y="3136379"/>
            <a:ext cx="259094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1978</Words>
  <Application>Microsoft Office PowerPoint</Application>
  <PresentationFormat>宽屏</PresentationFormat>
  <Paragraphs>98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2023-10-21T10:23:45Z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