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2" r:id="rId6"/>
    <p:sldId id="374" r:id="rId7"/>
    <p:sldId id="379" r:id="rId8"/>
    <p:sldId id="381" r:id="rId9"/>
    <p:sldId id="385" r:id="rId10"/>
    <p:sldId id="387" r:id="rId11"/>
    <p:sldId id="388" r:id="rId12"/>
    <p:sldId id="392" r:id="rId13"/>
    <p:sldId id="389" r:id="rId14"/>
    <p:sldId id="395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bin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bin"/><Relationship Id="rId4" Type="http://schemas.openxmlformats.org/officeDocument/2006/relationships/image" Target="../media/image33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41" name="yt_image_1084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71844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43" name="yt_shape_10843"/>
          <p:cNvSpPr txBox="1"/>
          <p:nvPr/>
        </p:nvSpPr>
        <p:spPr>
          <a:xfrm>
            <a:off x="540119" y="251863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已知抛物线上任意三点的坐标时，通常设一般式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），求二次函数的表达式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844" name="yt_shape_10844"/>
          <p:cNvSpPr txBox="1"/>
          <p:nvPr/>
        </p:nvSpPr>
        <p:spPr>
          <a:xfrm>
            <a:off x="540119" y="347807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已知抛物线的顶点坐标为（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）和抛物线上另一点的坐标时，通常设顶点式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），求二次函数的表达式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845" name="yt_shape_10845"/>
          <p:cNvSpPr txBox="1"/>
          <p:nvPr/>
        </p:nvSpPr>
        <p:spPr>
          <a:xfrm>
            <a:off x="540119" y="443750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轴的交点为（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）、（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）时，通常设交点式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），求二次函数的表达式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2" name="yt_shape_10892"/>
          <p:cNvSpPr txBox="1"/>
          <p:nvPr/>
        </p:nvSpPr>
        <p:spPr>
          <a:xfrm>
            <a:off x="540119" y="153913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（海南省中考）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是抛物线上的动点，连结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893" name="yt_image_1089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2424" y="2958244"/>
            <a:ext cx="1548142" cy="2062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95" name="yt_shape_10895"/>
          <p:cNvSpPr txBox="1"/>
          <p:nvPr/>
        </p:nvSpPr>
        <p:spPr>
          <a:xfrm>
            <a:off x="540000" y="3065632"/>
            <a:ext cx="538609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）求该抛物线所对应的函数表达式；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1330250-30BD-1FFB-6260-74DA5D301E63}"/>
              </a:ext>
            </a:extLst>
          </p:cNvPr>
          <p:cNvSpPr txBox="1"/>
          <p:nvPr/>
        </p:nvSpPr>
        <p:spPr>
          <a:xfrm>
            <a:off x="449989" y="3572785"/>
            <a:ext cx="5156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F1BCE91-B748-C754-BA7A-0CF44497A0F2}"/>
              </a:ext>
            </a:extLst>
          </p:cNvPr>
          <p:cNvSpPr txBox="1"/>
          <p:nvPr/>
        </p:nvSpPr>
        <p:spPr>
          <a:xfrm>
            <a:off x="449989" y="4048273"/>
            <a:ext cx="465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）代入，得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5CA0B01-4F7F-C3D1-F900-80AC8A8B1CD6}"/>
              </a:ext>
            </a:extLst>
          </p:cNvPr>
          <p:cNvSpPr txBox="1"/>
          <p:nvPr/>
        </p:nvSpPr>
        <p:spPr>
          <a:xfrm>
            <a:off x="449989" y="4523761"/>
            <a:ext cx="3937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978FE43-1AD2-FD5A-A536-8BDB61F47519}"/>
              </a:ext>
            </a:extLst>
          </p:cNvPr>
          <p:cNvSpPr txBox="1"/>
          <p:nvPr/>
        </p:nvSpPr>
        <p:spPr>
          <a:xfrm>
            <a:off x="449989" y="4999249"/>
            <a:ext cx="25914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6" name="yt_shape_10896"/>
          <p:cNvSpPr txBox="1"/>
          <p:nvPr/>
        </p:nvSpPr>
        <p:spPr>
          <a:xfrm>
            <a:off x="540000" y="1916832"/>
            <a:ext cx="8077532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），请求出此时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把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）代入，得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6" name="yt_image_10893">
            <a:extLst>
              <a:ext uri="{FF2B5EF4-FFF2-40B4-BE49-F238E27FC236}">
                <a16:creationId xmlns:a16="http://schemas.microsoft.com/office/drawing/2014/main" id="{7EFB6C86-51BE-0CE0-9E31-FF4A0B039449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22728" y="1353484"/>
            <a:ext cx="1548142" cy="2062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0898">
                <a:extLst>
                  <a:ext uri="{FF2B5EF4-FFF2-40B4-BE49-F238E27FC236}">
                    <a16:creationId xmlns:a16="http://schemas.microsoft.com/office/drawing/2014/main" id="{874D7B1F-3029-1B5E-444C-277A815D2E97}"/>
                  </a:ext>
                </a:extLst>
              </p:cNvPr>
              <p:cNvSpPr txBox="1"/>
              <p:nvPr/>
            </p:nvSpPr>
            <p:spPr>
              <a:xfrm>
                <a:off x="540119" y="2526111"/>
                <a:ext cx="11111999" cy="20705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梯形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AOMP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7" name="yt_shape_10898">
                <a:extLst>
                  <a:ext uri="{FF2B5EF4-FFF2-40B4-BE49-F238E27FC236}">
                    <a16:creationId xmlns:a16="http://schemas.microsoft.com/office/drawing/2014/main" id="{874D7B1F-3029-1B5E-444C-277A815D2E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26111"/>
                <a:ext cx="11111999" cy="2070503"/>
              </a:xfrm>
              <a:prstGeom prst="rect">
                <a:avLst/>
              </a:prstGeom>
              <a:blipFill>
                <a:blip r:embed="rId3"/>
                <a:stretch>
                  <a:fillRect l="-1701" t="-2353" r="-1372" b="-8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0901">
            <a:extLst>
              <a:ext uri="{FF2B5EF4-FFF2-40B4-BE49-F238E27FC236}">
                <a16:creationId xmlns:a16="http://schemas.microsoft.com/office/drawing/2014/main" id="{09D51288-8239-CA73-92B2-D406BF73E173}"/>
              </a:ext>
            </a:extLst>
          </p:cNvPr>
          <p:cNvSpPr txBox="1"/>
          <p:nvPr/>
        </p:nvSpPr>
        <p:spPr>
          <a:xfrm>
            <a:off x="5255651" y="4799766"/>
            <a:ext cx="1252331" cy="15171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250" b="0" i="0" u="none" spc="-8250">
                <a:solidFill>
                  <a:srgbClr val="1EE3CF"/>
                </a:solidFill>
                <a:effectLst/>
                <a:latin typeface="白正" pitchFamily="82"/>
                <a:ea typeface="宋体" pitchFamily="82"/>
                <a:cs typeface="宋体" pitchFamily="82"/>
              </a:rPr>
              <a:t> </a:t>
            </a:r>
            <a:r>
              <a:rPr lang="en-US" altLang="zh-CN" sz="8250" b="0" i="0" u="none" spc="7903">
                <a:solidFill>
                  <a:srgbClr val="1EE3CF"/>
                </a:solidFill>
                <a:effectLst/>
                <a:latin typeface="白正" pitchFamily="82"/>
                <a:ea typeface="宋体" pitchFamily="82"/>
                <a:cs typeface="宋体" pitchFamily="82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9" name="yt_image_10900">
            <a:extLst>
              <a:ext uri="{FF2B5EF4-FFF2-40B4-BE49-F238E27FC236}">
                <a16:creationId xmlns:a16="http://schemas.microsoft.com/office/drawing/2014/main" id="{9889921A-BC00-DAE3-68FB-5B2292363BD4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541527" y="1656345"/>
            <a:ext cx="1263781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512A2FDF-817C-966A-B884-9269225C1F6C}"/>
              </a:ext>
            </a:extLst>
          </p:cNvPr>
          <p:cNvSpPr txBox="1"/>
          <p:nvPr/>
        </p:nvSpPr>
        <p:spPr>
          <a:xfrm>
            <a:off x="450108" y="2479305"/>
            <a:ext cx="4394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05B4A53-B6A1-9691-8259-573C48123C7E}"/>
              </a:ext>
            </a:extLst>
          </p:cNvPr>
          <p:cNvSpPr txBox="1"/>
          <p:nvPr/>
        </p:nvSpPr>
        <p:spPr>
          <a:xfrm>
            <a:off x="450108" y="2954793"/>
            <a:ext cx="6545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B733443-2F17-BA81-A3F7-2590D9241E06}"/>
                  </a:ext>
                </a:extLst>
              </p:cNvPr>
              <p:cNvSpPr txBox="1"/>
              <p:nvPr/>
            </p:nvSpPr>
            <p:spPr>
              <a:xfrm>
                <a:off x="450108" y="3430281"/>
                <a:ext cx="1128617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APC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梯形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AOMP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B733443-2F17-BA81-A3F7-2590D9241E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30281"/>
                <a:ext cx="11286172" cy="765061"/>
              </a:xfrm>
              <a:prstGeom prst="rect">
                <a:avLst/>
              </a:prstGeom>
              <a:blipFill>
                <a:blip r:embed="rId5"/>
                <a:stretch>
                  <a:fillRect l="-864" r="-59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56339411-F6F6-6BCF-8132-FEC482A91094}"/>
              </a:ext>
            </a:extLst>
          </p:cNvPr>
          <p:cNvSpPr txBox="1"/>
          <p:nvPr/>
        </p:nvSpPr>
        <p:spPr>
          <a:xfrm>
            <a:off x="450108" y="4101730"/>
            <a:ext cx="5610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4" name="yt_shape_10904"/>
          <p:cNvSpPr txBox="1"/>
          <p:nvPr/>
        </p:nvSpPr>
        <p:spPr>
          <a:xfrm>
            <a:off x="540000" y="1407296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903" name="yt_image_10903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07296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06" name="yt_shape_10906"/>
          <p:cNvSpPr txBox="1"/>
          <p:nvPr/>
        </p:nvSpPr>
        <p:spPr>
          <a:xfrm>
            <a:off x="540119" y="210487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推理能力）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）两点，交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上的动点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907" name="yt_image_1090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92344" y="3563210"/>
            <a:ext cx="2284020" cy="210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09" name="yt_shape_10909"/>
          <p:cNvSpPr txBox="1"/>
          <p:nvPr/>
        </p:nvSpPr>
        <p:spPr>
          <a:xfrm>
            <a:off x="540000" y="3137640"/>
            <a:ext cx="353943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）求抛物线的表达式；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378664F-9807-8F06-07AC-3B454F157F61}"/>
              </a:ext>
            </a:extLst>
          </p:cNvPr>
          <p:cNvSpPr txBox="1"/>
          <p:nvPr/>
        </p:nvSpPr>
        <p:spPr>
          <a:xfrm>
            <a:off x="449989" y="3572785"/>
            <a:ext cx="8238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1B8927-B5F0-C02A-D56D-C8AA36C7A95C}"/>
              </a:ext>
            </a:extLst>
          </p:cNvPr>
          <p:cNvSpPr txBox="1"/>
          <p:nvPr/>
        </p:nvSpPr>
        <p:spPr>
          <a:xfrm>
            <a:off x="449989" y="4048273"/>
            <a:ext cx="6545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50BB6C-FFA3-04E0-6625-67A75390EF1F}"/>
              </a:ext>
            </a:extLst>
          </p:cNvPr>
          <p:cNvSpPr txBox="1"/>
          <p:nvPr/>
        </p:nvSpPr>
        <p:spPr>
          <a:xfrm>
            <a:off x="449989" y="4523761"/>
            <a:ext cx="5223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474C80-132B-169B-44EF-6538619180F9}"/>
              </a:ext>
            </a:extLst>
          </p:cNvPr>
          <p:cNvSpPr txBox="1"/>
          <p:nvPr/>
        </p:nvSpPr>
        <p:spPr>
          <a:xfrm>
            <a:off x="449989" y="4999249"/>
            <a:ext cx="4725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抛物线的表达式为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12" name="yt_shape_10912"/>
              <p:cNvSpPr txBox="1"/>
              <p:nvPr/>
            </p:nvSpPr>
            <p:spPr>
              <a:xfrm>
                <a:off x="540000" y="1683312"/>
                <a:ext cx="9555501" cy="38513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）如图，作点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关于直线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的对称点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QO'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BO'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关于直线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对称，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垂直平分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OO'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OO'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垂直平分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BOCO'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是正方形，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QO'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位于直线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与直线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交点时，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有最小值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12" name="yt_shape_10912" descr="{&quot;rangeId&quot;:2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83312"/>
                <a:ext cx="9555501" cy="3851375"/>
              </a:xfrm>
              <a:prstGeom prst="rect">
                <a:avLst/>
              </a:prstGeom>
              <a:blipFill>
                <a:blip r:embed="rId2"/>
                <a:stretch>
                  <a:fillRect l="-1978" t="-1266" r="-1085" b="-41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6C00D9B-05DC-5B14-0245-2FF71FF4EDA7}"/>
              </a:ext>
            </a:extLst>
          </p:cNvPr>
          <p:cNvSpPr txBox="1"/>
          <p:nvPr/>
        </p:nvSpPr>
        <p:spPr>
          <a:xfrm>
            <a:off x="449989" y="1636506"/>
            <a:ext cx="9643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）如图，作点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关于直线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的对称点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QO'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9A7AB2-9075-1EF0-7F5C-611A08360891}"/>
              </a:ext>
            </a:extLst>
          </p:cNvPr>
          <p:cNvSpPr txBox="1"/>
          <p:nvPr/>
        </p:nvSpPr>
        <p:spPr>
          <a:xfrm>
            <a:off x="449989" y="2111994"/>
            <a:ext cx="6360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09F4B9-075D-D1D0-6D1D-70977AAA5DF5}"/>
              </a:ext>
            </a:extLst>
          </p:cNvPr>
          <p:cNvSpPr txBox="1"/>
          <p:nvPr/>
        </p:nvSpPr>
        <p:spPr>
          <a:xfrm>
            <a:off x="449989" y="2587482"/>
            <a:ext cx="6542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关于直线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对称，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垂直平分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OO'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C2E745-6D3A-9BE9-A6B5-C62CBA50CED1}"/>
              </a:ext>
            </a:extLst>
          </p:cNvPr>
          <p:cNvSpPr txBox="1"/>
          <p:nvPr/>
        </p:nvSpPr>
        <p:spPr>
          <a:xfrm>
            <a:off x="449989" y="3062970"/>
            <a:ext cx="6542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OO'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垂直平分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BOCO'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6CFCF58-9150-58AB-FE40-161F1B099D92}"/>
              </a:ext>
            </a:extLst>
          </p:cNvPr>
          <p:cNvSpPr txBox="1"/>
          <p:nvPr/>
        </p:nvSpPr>
        <p:spPr>
          <a:xfrm>
            <a:off x="449989" y="3538458"/>
            <a:ext cx="4763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ABO'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74C212E-3F31-1D0A-56A0-8958DEF90B37}"/>
                  </a:ext>
                </a:extLst>
              </p:cNvPr>
              <p:cNvSpPr txBox="1"/>
              <p:nvPr/>
            </p:nvSpPr>
            <p:spPr>
              <a:xfrm>
                <a:off x="449989" y="4013946"/>
                <a:ext cx="4820666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8, 'mathAnswerShape': 1}">
                <a:extLst>
                  <a:ext uri="{FF2B5EF4-FFF2-40B4-BE49-F238E27FC236}">
                    <a16:creationId xmlns:a16="http://schemas.microsoft.com/office/drawing/2014/main" id="{D74C212E-3F31-1D0A-56A0-8958DEF90B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13946"/>
                <a:ext cx="4820666" cy="630441"/>
              </a:xfrm>
              <a:prstGeom prst="rect">
                <a:avLst/>
              </a:prstGeom>
              <a:blipFill>
                <a:blip r:embed="rId3"/>
                <a:stretch>
                  <a:fillRect l="-2023" r="-2023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03CB27DB-6038-BC30-9888-EB82870D39A2}"/>
              </a:ext>
            </a:extLst>
          </p:cNvPr>
          <p:cNvSpPr txBox="1"/>
          <p:nvPr/>
        </p:nvSpPr>
        <p:spPr>
          <a:xfrm>
            <a:off x="449989" y="4550775"/>
            <a:ext cx="4698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QO'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F70408A-7EB1-E4B8-AC4F-311B0D3F467C}"/>
              </a:ext>
            </a:extLst>
          </p:cNvPr>
          <p:cNvSpPr txBox="1"/>
          <p:nvPr/>
        </p:nvSpPr>
        <p:spPr>
          <a:xfrm>
            <a:off x="449989" y="5026263"/>
            <a:ext cx="7823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位于直线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交点时，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有最小值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0910">
            <a:extLst>
              <a:ext uri="{FF2B5EF4-FFF2-40B4-BE49-F238E27FC236}">
                <a16:creationId xmlns:a16="http://schemas.microsoft.com/office/drawing/2014/main" id="{AFEB606A-4B44-BE92-34AE-059F7A32BE67}"/>
              </a:ext>
            </a:extLst>
          </p:cNvPr>
          <p:cNvSpPr txBox="1"/>
          <p:nvPr/>
        </p:nvSpPr>
        <p:spPr>
          <a:xfrm>
            <a:off x="540000" y="1196752"/>
            <a:ext cx="8136843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的最小值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），将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）代入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抛物线的表达式为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11" name="yt_image_10907">
            <a:extLst>
              <a:ext uri="{FF2B5EF4-FFF2-40B4-BE49-F238E27FC236}">
                <a16:creationId xmlns:a16="http://schemas.microsoft.com/office/drawing/2014/main" id="{EF03DD31-35C7-F7DB-408F-676A3BAE2E8B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64352" y="2215013"/>
            <a:ext cx="2284020" cy="210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yt_image_10914">
            <a:extLst>
              <a:ext uri="{FF2B5EF4-FFF2-40B4-BE49-F238E27FC236}">
                <a16:creationId xmlns:a16="http://schemas.microsoft.com/office/drawing/2014/main" id="{7E79C2EE-311F-E50B-A9CB-0F5C4E66D2A2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82246" y="4478233"/>
            <a:ext cx="2042346" cy="190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7" name="yt_shape_10847"/>
          <p:cNvSpPr txBox="1"/>
          <p:nvPr/>
        </p:nvSpPr>
        <p:spPr>
          <a:xfrm>
            <a:off x="540000" y="900000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846" name="yt_image_10846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49" name="yt_shape_10849"/>
          <p:cNvSpPr txBox="1"/>
          <p:nvPr/>
        </p:nvSpPr>
        <p:spPr>
          <a:xfrm>
            <a:off x="540000" y="1603297"/>
            <a:ext cx="660116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三点式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求二次函数的表达式</a:t>
            </a:r>
          </a:p>
        </p:txBody>
      </p:sp>
      <p:sp>
        <p:nvSpPr>
          <p:cNvPr id="10850" name="yt_shape_10850"/>
          <p:cNvSpPr txBox="1"/>
          <p:nvPr/>
        </p:nvSpPr>
        <p:spPr>
          <a:xfrm>
            <a:off x="540119" y="2107607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经过点（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）、（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）的抛物线所对应的函数表达式为（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51" name="yt_table_10851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51685110"/>
                  </p:ext>
                </p:extLst>
              </p:nvPr>
            </p:nvGraphicFramePr>
            <p:xfrm>
              <a:off x="540000" y="3073902"/>
              <a:ext cx="6478905" cy="1057085"/>
            </p:xfrm>
            <a:graphic>
              <a:graphicData uri="http://schemas.openxmlformats.org/drawingml/2006/table">
                <a:tbl>
                  <a:tblPr/>
                  <a:tblGrid>
                    <a:gridCol w="3538855">
                      <a:extLst>
                        <a:ext uri="{9D8B030D-6E8A-4147-A177-3AD203B41FA5}">
                          <a16:colId xmlns:a16="http://schemas.microsoft.com/office/drawing/2014/main" val="10128"/>
                        </a:ext>
                      </a:extLst>
                    </a:gridCol>
                    <a:gridCol w="2940050">
                      <a:extLst>
                        <a:ext uri="{9D8B030D-6E8A-4147-A177-3AD203B41FA5}">
                          <a16:colId xmlns:a16="http://schemas.microsoft.com/office/drawing/2014/main" val="1012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851" name="yt_table_10851" descr="{&quot;rangeId&quot;:4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51685110"/>
                  </p:ext>
                </p:extLst>
              </p:nvPr>
            </p:nvGraphicFramePr>
            <p:xfrm>
              <a:off x="540000" y="3073902"/>
              <a:ext cx="6478905" cy="1057085"/>
            </p:xfrm>
            <a:graphic>
              <a:graphicData uri="http://schemas.openxmlformats.org/drawingml/2006/table">
                <a:tbl>
                  <a:tblPr/>
                  <a:tblGrid>
                    <a:gridCol w="3538855">
                      <a:extLst>
                        <a:ext uri="{9D8B030D-6E8A-4147-A177-3AD203B41FA5}">
                          <a16:colId xmlns:a16="http://schemas.microsoft.com/office/drawing/2014/main" val="10128"/>
                        </a:ext>
                      </a:extLst>
                    </a:gridCol>
                    <a:gridCol w="2940050">
                      <a:extLst>
                        <a:ext uri="{9D8B030D-6E8A-4147-A177-3AD203B41FA5}">
                          <a16:colId xmlns:a16="http://schemas.microsoft.com/office/drawing/2014/main" val="10129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1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0290" t="-75000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852" name="yt_shape_10852"/>
          <p:cNvSpPr txBox="1"/>
          <p:nvPr/>
        </p:nvSpPr>
        <p:spPr>
          <a:xfrm>
            <a:off x="540119" y="41815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，阅读下面表格中的信息，由此可知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之间的函数关系式是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graphicFrame>
        <p:nvGraphicFramePr>
          <p:cNvPr id="10853" name="yt_table_10853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809077"/>
              </p:ext>
            </p:extLst>
          </p:nvPr>
        </p:nvGraphicFramePr>
        <p:xfrm>
          <a:off x="540000" y="5293341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42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49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02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yt_shape_1697707596146">
            <a:extLst>
              <a:ext uri="{FF2B5EF4-FFF2-40B4-BE49-F238E27FC236}">
                <a16:creationId xmlns:a16="http://schemas.microsoft.com/office/drawing/2014/main" id="{8FBB867F-5830-ECDE-08D8-84D410D7C26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497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0808B95-9B2A-A3D2-B0FF-B2E24782C371}"/>
              </a:ext>
            </a:extLst>
          </p:cNvPr>
          <p:cNvSpPr txBox="1"/>
          <p:nvPr/>
        </p:nvSpPr>
        <p:spPr>
          <a:xfrm>
            <a:off x="1059708" y="2536289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12B52E-9381-BAF3-7AEB-275778FA59B5}"/>
              </a:ext>
            </a:extLst>
          </p:cNvPr>
          <p:cNvSpPr txBox="1"/>
          <p:nvPr/>
        </p:nvSpPr>
        <p:spPr>
          <a:xfrm>
            <a:off x="1364508" y="4582477"/>
            <a:ext cx="12960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5" name="yt_shape_1085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已知一个二次函数的图象经过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）四点，求这个函数的表达式以及点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56" name="yt_shape_10856"/>
              <p:cNvSpPr txBox="1"/>
              <p:nvPr/>
            </p:nvSpPr>
            <p:spPr>
              <a:xfrm>
                <a:off x="540000" y="1859435"/>
                <a:ext cx="6346289" cy="34017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解：设二次函数的表达式为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代入得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二次函数的表达式为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）代入得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56" name="yt_shape_10856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6346289" cy="3401765"/>
              </a:xfrm>
              <a:prstGeom prst="rect">
                <a:avLst/>
              </a:prstGeom>
              <a:blipFill>
                <a:blip r:embed="rId2"/>
                <a:stretch>
                  <a:fillRect l="-2978" t="-1434" r="-1825" b="-4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58" name="yt_shape_10858"/>
              <p:cNvSpPr txBox="1"/>
              <p:nvPr/>
            </p:nvSpPr>
            <p:spPr>
              <a:xfrm>
                <a:off x="540000" y="5311988"/>
                <a:ext cx="4874732" cy="13188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或（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58" name="yt_shape_10858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11988"/>
                <a:ext cx="4874732" cy="1318887"/>
              </a:xfrm>
              <a:prstGeom prst="rect">
                <a:avLst/>
              </a:prstGeom>
              <a:blipFill>
                <a:blip r:embed="rId3"/>
                <a:stretch>
                  <a:fillRect l="-3880" r="-2879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1067D9B-BD8A-5CF9-1BE4-5BFA7556D14A}"/>
              </a:ext>
            </a:extLst>
          </p:cNvPr>
          <p:cNvSpPr txBox="1"/>
          <p:nvPr/>
        </p:nvSpPr>
        <p:spPr>
          <a:xfrm>
            <a:off x="449989" y="1812629"/>
            <a:ext cx="6003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解：设二次函数的表达式为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95A688-51AB-18EE-9B05-1FD835A54259}"/>
              </a:ext>
            </a:extLst>
          </p:cNvPr>
          <p:cNvSpPr txBox="1"/>
          <p:nvPr/>
        </p:nvSpPr>
        <p:spPr>
          <a:xfrm>
            <a:off x="449989" y="2288117"/>
            <a:ext cx="625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6D205EE-82A5-C73B-9EF3-D6BE4E8E5BBB}"/>
                  </a:ext>
                </a:extLst>
              </p:cNvPr>
              <p:cNvSpPr txBox="1"/>
              <p:nvPr/>
            </p:nvSpPr>
            <p:spPr>
              <a:xfrm>
                <a:off x="449989" y="2763605"/>
                <a:ext cx="5636577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代入得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9, 'mathAnswerShape': 1}">
                <a:extLst>
                  <a:ext uri="{FF2B5EF4-FFF2-40B4-BE49-F238E27FC236}">
                    <a16:creationId xmlns:a16="http://schemas.microsoft.com/office/drawing/2014/main" id="{06D205EE-82A5-C73B-9EF3-D6BE4E8E5B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63605"/>
                <a:ext cx="5636577" cy="1611643"/>
              </a:xfrm>
              <a:prstGeom prst="rect">
                <a:avLst/>
              </a:prstGeom>
              <a:blipFill>
                <a:blip r:embed="rId4"/>
                <a:stretch>
                  <a:fillRect l="-17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F350050-A463-78B4-A7DD-C58BC3354EC4}"/>
              </a:ext>
            </a:extLst>
          </p:cNvPr>
          <p:cNvSpPr txBox="1"/>
          <p:nvPr/>
        </p:nvSpPr>
        <p:spPr>
          <a:xfrm>
            <a:off x="449989" y="4281636"/>
            <a:ext cx="5258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二次函数的表达式为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E7A7871-B5B8-417C-1F8F-8D2B8E91A27D}"/>
              </a:ext>
            </a:extLst>
          </p:cNvPr>
          <p:cNvSpPr txBox="1"/>
          <p:nvPr/>
        </p:nvSpPr>
        <p:spPr>
          <a:xfrm>
            <a:off x="449989" y="4757124"/>
            <a:ext cx="64649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）代入得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A6D637D-F518-B05D-E3FA-1A198DDAB37E}"/>
                  </a:ext>
                </a:extLst>
              </p:cNvPr>
              <p:cNvSpPr txBox="1"/>
              <p:nvPr/>
            </p:nvSpPr>
            <p:spPr>
              <a:xfrm>
                <a:off x="449989" y="5265182"/>
                <a:ext cx="3239199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0, 'mathAnswerShape': 1}">
                <a:extLst>
                  <a:ext uri="{FF2B5EF4-FFF2-40B4-BE49-F238E27FC236}">
                    <a16:creationId xmlns:a16="http://schemas.microsoft.com/office/drawing/2014/main" id="{9A6D637D-F518-B05D-E3FA-1A198DDAB3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65182"/>
                <a:ext cx="3239199" cy="766077"/>
              </a:xfrm>
              <a:prstGeom prst="rect">
                <a:avLst/>
              </a:prstGeom>
              <a:blipFill>
                <a:blip r:embed="rId5"/>
                <a:stretch>
                  <a:fillRect l="-3013" r="-301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884BC8F-8FB2-6125-AE3E-1FD7C984E159}"/>
                  </a:ext>
                </a:extLst>
              </p:cNvPr>
              <p:cNvSpPr txBox="1"/>
              <p:nvPr/>
            </p:nvSpPr>
            <p:spPr>
              <a:xfrm>
                <a:off x="449989" y="5937647"/>
                <a:ext cx="5007673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点坐标为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或（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0, 'mathAnswerShape': 1}">
                <a:extLst>
                  <a:ext uri="{FF2B5EF4-FFF2-40B4-BE49-F238E27FC236}">
                    <a16:creationId xmlns:a16="http://schemas.microsoft.com/office/drawing/2014/main" id="{F884BC8F-8FB2-6125-AE3E-1FD7C984E1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937647"/>
                <a:ext cx="5007673" cy="727279"/>
              </a:xfrm>
              <a:prstGeom prst="rect">
                <a:avLst/>
              </a:prstGeom>
              <a:blipFill>
                <a:blip r:embed="rId6"/>
                <a:stretch>
                  <a:fillRect l="-1949" r="-194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0" name="yt_shape_10860"/>
          <p:cNvSpPr txBox="1"/>
          <p:nvPr/>
        </p:nvSpPr>
        <p:spPr>
          <a:xfrm>
            <a:off x="540000" y="2252512"/>
            <a:ext cx="598561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利用顶点式求二次函数的表达式</a:t>
            </a:r>
          </a:p>
        </p:txBody>
      </p:sp>
      <p:sp>
        <p:nvSpPr>
          <p:cNvPr id="10861" name="yt_shape_10861"/>
          <p:cNvSpPr txBox="1"/>
          <p:nvPr/>
        </p:nvSpPr>
        <p:spPr>
          <a:xfrm>
            <a:off x="540000" y="2756822"/>
            <a:ext cx="999472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已知某二次函数的图象如图所示，则这个二次函数的表达式为（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63" name="yt_table_10863_skip" title="H_150.32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05581328"/>
                  </p:ext>
                </p:extLst>
              </p:nvPr>
            </p:nvGraphicFramePr>
            <p:xfrm>
              <a:off x="540000" y="3242986"/>
              <a:ext cx="3368675" cy="1909129"/>
            </p:xfrm>
            <a:graphic>
              <a:graphicData uri="http://schemas.openxmlformats.org/drawingml/2006/table">
                <a:tbl>
                  <a:tblPr/>
                  <a:tblGrid>
                    <a:gridCol w="3368675">
                      <a:extLst>
                        <a:ext uri="{9D8B030D-6E8A-4147-A177-3AD203B41FA5}">
                          <a16:colId xmlns:a16="http://schemas.microsoft.com/office/drawing/2014/main" val="1013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863" name="yt_table_10863_skip" descr="{&quot;rangeId&quot;:8,&quot;type&quot;:&quot;Option&quot;,&quot;drawing&quot;:[&quot;yt_image_10862&quot;]}" title="H_150.32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05581328"/>
                  </p:ext>
                </p:extLst>
              </p:nvPr>
            </p:nvGraphicFramePr>
            <p:xfrm>
              <a:off x="540000" y="1890474"/>
              <a:ext cx="3368675" cy="1909129"/>
            </p:xfrm>
            <a:graphic>
              <a:graphicData uri="http://schemas.openxmlformats.org/drawingml/2006/table">
                <a:tbl>
                  <a:tblPr/>
                  <a:tblGrid>
                    <a:gridCol w="3368675">
                      <a:extLst>
                        <a:ext uri="{9D8B030D-6E8A-4147-A177-3AD203B41FA5}">
                          <a16:colId xmlns:a16="http://schemas.microsoft.com/office/drawing/2014/main" val="1013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4"/>
                      </a:ext>
                    </a:extLst>
                  </a:tr>
                  <a:tr h="63601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42308" b="-971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862" name="yt_image_10862_skip" title="H_135.63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90468" y="3242986"/>
            <a:ext cx="1159270" cy="172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596219">
            <a:extLst>
              <a:ext uri="{FF2B5EF4-FFF2-40B4-BE49-F238E27FC236}">
                <a16:creationId xmlns:a16="http://schemas.microsoft.com/office/drawing/2014/main" id="{6127A3E4-E2FC-FC02-A082-585D06CCAB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9418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630AD1E-7C4F-99CB-C28F-404A04A69A4D}"/>
              </a:ext>
            </a:extLst>
          </p:cNvPr>
          <p:cNvSpPr txBox="1"/>
          <p:nvPr/>
        </p:nvSpPr>
        <p:spPr>
          <a:xfrm>
            <a:off x="9517789" y="2710016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4" name="yt_shape_10864"/>
          <p:cNvSpPr txBox="1"/>
          <p:nvPr/>
        </p:nvSpPr>
        <p:spPr>
          <a:xfrm>
            <a:off x="540119" y="994084"/>
            <a:ext cx="11111999" cy="52298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的顶点坐标为（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），且抛物线形状、开口方向与抛物线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相同，则该抛物线的表达式为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时，二次函数有最大值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，且图象过点（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），则此函数的表达式为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已知抛物线的顶点为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），且与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两点（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左边），若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，试求该抛物线的表达式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解：设抛物线的表达式为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，对称轴为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将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）代入表达式中得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该抛物线的表达式为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835A619-AC72-FE8E-191E-C21DF157ADFC}"/>
              </a:ext>
            </a:extLst>
          </p:cNvPr>
          <p:cNvSpPr txBox="1"/>
          <p:nvPr/>
        </p:nvSpPr>
        <p:spPr>
          <a:xfrm>
            <a:off x="6155583" y="1395019"/>
            <a:ext cx="2837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D969C95-6D33-9C9D-90B7-8A423BF91F26}"/>
              </a:ext>
            </a:extLst>
          </p:cNvPr>
          <p:cNvSpPr txBox="1"/>
          <p:nvPr/>
        </p:nvSpPr>
        <p:spPr>
          <a:xfrm>
            <a:off x="1059708" y="2345995"/>
            <a:ext cx="2837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27C680-0A63-4AFD-A499-4273D519F278}"/>
              </a:ext>
            </a:extLst>
          </p:cNvPr>
          <p:cNvSpPr txBox="1"/>
          <p:nvPr/>
        </p:nvSpPr>
        <p:spPr>
          <a:xfrm>
            <a:off x="450108" y="3800206"/>
            <a:ext cx="5961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解：设抛物线的表达式为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F424FB-B963-E55C-7F70-A5CC94038159}"/>
              </a:ext>
            </a:extLst>
          </p:cNvPr>
          <p:cNvSpPr txBox="1"/>
          <p:nvPr/>
        </p:nvSpPr>
        <p:spPr>
          <a:xfrm>
            <a:off x="450108" y="4275694"/>
            <a:ext cx="3734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，对称轴为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9CF43A5-5C43-51FE-3F33-4C8B87502511}"/>
              </a:ext>
            </a:extLst>
          </p:cNvPr>
          <p:cNvSpPr txBox="1"/>
          <p:nvPr/>
        </p:nvSpPr>
        <p:spPr>
          <a:xfrm>
            <a:off x="450108" y="4751182"/>
            <a:ext cx="4209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7A3664-DE64-3D8B-C5A5-73B37411AF0C}"/>
              </a:ext>
            </a:extLst>
          </p:cNvPr>
          <p:cNvSpPr txBox="1"/>
          <p:nvPr/>
        </p:nvSpPr>
        <p:spPr>
          <a:xfrm>
            <a:off x="450108" y="5226671"/>
            <a:ext cx="5547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）代入表达式中得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94EAD0A-7896-99E1-7522-C9F0C68F2A0E}"/>
              </a:ext>
            </a:extLst>
          </p:cNvPr>
          <p:cNvSpPr txBox="1"/>
          <p:nvPr/>
        </p:nvSpPr>
        <p:spPr>
          <a:xfrm>
            <a:off x="450108" y="5702158"/>
            <a:ext cx="5809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该抛物线的表达式为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8" name="yt_shape_10868"/>
          <p:cNvSpPr txBox="1"/>
          <p:nvPr/>
        </p:nvSpPr>
        <p:spPr>
          <a:xfrm>
            <a:off x="540000" y="2398244"/>
            <a:ext cx="660116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交点式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求二次函数的表达式</a:t>
            </a:r>
          </a:p>
        </p:txBody>
      </p:sp>
      <p:sp>
        <p:nvSpPr>
          <p:cNvPr id="10869" name="yt_shape_10869"/>
          <p:cNvSpPr txBox="1"/>
          <p:nvPr/>
        </p:nvSpPr>
        <p:spPr>
          <a:xfrm>
            <a:off x="540000" y="2902554"/>
            <a:ext cx="1002678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的图象如图所示，则此函数的关系式为（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871" name="yt_table_1087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685029"/>
              </p:ext>
            </p:extLst>
          </p:nvPr>
        </p:nvGraphicFramePr>
        <p:xfrm>
          <a:off x="540000" y="3388718"/>
          <a:ext cx="2759075" cy="1901952"/>
        </p:xfrm>
        <a:graphic>
          <a:graphicData uri="http://schemas.openxmlformats.org/drawingml/2006/table">
            <a:tbl>
              <a:tblPr/>
              <a:tblGrid>
                <a:gridCol w="2759075">
                  <a:extLst>
                    <a:ext uri="{9D8B030D-6E8A-4147-A177-3AD203B41FA5}">
                      <a16:colId xmlns:a16="http://schemas.microsoft.com/office/drawing/2014/main" val="101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0"/>
                  </a:ext>
                </a:extLst>
              </a:tr>
            </a:tbl>
          </a:graphicData>
        </a:graphic>
      </p:graphicFrame>
      <p:pic>
        <p:nvPicPr>
          <p:cNvPr id="10870" name="yt_image_10870_skip" title="H_112.6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50033" y="3388718"/>
            <a:ext cx="1899869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596298">
            <a:extLst>
              <a:ext uri="{FF2B5EF4-FFF2-40B4-BE49-F238E27FC236}">
                <a16:creationId xmlns:a16="http://schemas.microsoft.com/office/drawing/2014/main" id="{05DFD446-1DBA-8834-47BC-26512532D5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3992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FA8E17B-14CC-A60A-B057-B2F4DABE48FB}"/>
              </a:ext>
            </a:extLst>
          </p:cNvPr>
          <p:cNvSpPr txBox="1"/>
          <p:nvPr/>
        </p:nvSpPr>
        <p:spPr>
          <a:xfrm>
            <a:off x="9549539" y="2855748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3" name="yt_shape_10873"/>
          <p:cNvSpPr txBox="1"/>
          <p:nvPr/>
        </p:nvSpPr>
        <p:spPr>
          <a:xfrm>
            <a:off x="540119" y="10126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轴的两个交点为（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），其形状、开口方向与抛物线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相同，则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的函数关系式为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874" name="yt_shape_10874"/>
          <p:cNvSpPr txBox="1"/>
          <p:nvPr/>
        </p:nvSpPr>
        <p:spPr>
          <a:xfrm>
            <a:off x="540119" y="197207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如图，二次函数的图象与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）两点，交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），求二次函数的表达式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875" name="yt_image_1087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6849" y="2931508"/>
            <a:ext cx="1518300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77" name="yt_shape_10877"/>
          <p:cNvSpPr txBox="1"/>
          <p:nvPr/>
        </p:nvSpPr>
        <p:spPr>
          <a:xfrm>
            <a:off x="540000" y="4336452"/>
            <a:ext cx="8247451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解：设二次函数的表达式为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把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）代入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二次函数的表达式为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B90DEDA-5883-895F-B859-94F4DDA09A3D}"/>
              </a:ext>
            </a:extLst>
          </p:cNvPr>
          <p:cNvSpPr txBox="1"/>
          <p:nvPr/>
        </p:nvSpPr>
        <p:spPr>
          <a:xfrm>
            <a:off x="8625732" y="1413573"/>
            <a:ext cx="23628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40003FC-CEE0-CAD4-C63D-C76C0B0186AC}"/>
              </a:ext>
            </a:extLst>
          </p:cNvPr>
          <p:cNvSpPr txBox="1"/>
          <p:nvPr/>
        </p:nvSpPr>
        <p:spPr>
          <a:xfrm>
            <a:off x="449989" y="4289646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解：设二次函数的表达式为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8D6893-248B-C17F-827C-1BD4103CD215}"/>
              </a:ext>
            </a:extLst>
          </p:cNvPr>
          <p:cNvSpPr txBox="1"/>
          <p:nvPr/>
        </p:nvSpPr>
        <p:spPr>
          <a:xfrm>
            <a:off x="449989" y="4765134"/>
            <a:ext cx="3480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11D761A-32D0-E9E0-D4C8-5BF29057C41A}"/>
              </a:ext>
            </a:extLst>
          </p:cNvPr>
          <p:cNvSpPr txBox="1"/>
          <p:nvPr/>
        </p:nvSpPr>
        <p:spPr>
          <a:xfrm>
            <a:off x="449989" y="5240622"/>
            <a:ext cx="7112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9378E8A-B988-BE92-C9B9-C3D0CDCD80CF}"/>
              </a:ext>
            </a:extLst>
          </p:cNvPr>
          <p:cNvSpPr txBox="1"/>
          <p:nvPr/>
        </p:nvSpPr>
        <p:spPr>
          <a:xfrm>
            <a:off x="449989" y="5716110"/>
            <a:ext cx="83477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二次函数的表达式为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9" name="yt_shape_10879"/>
          <p:cNvSpPr txBox="1"/>
          <p:nvPr/>
        </p:nvSpPr>
        <p:spPr>
          <a:xfrm>
            <a:off x="540000" y="620688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878" name="yt_image_10878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620688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881" name="yt_shape_10881"/>
              <p:cNvSpPr txBox="1"/>
              <p:nvPr/>
            </p:nvSpPr>
            <p:spPr>
              <a:xfrm>
                <a:off x="540000" y="1261769"/>
                <a:ext cx="8101385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将抛物线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平移后经过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）两点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881" name="yt_shape_108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61769"/>
                <a:ext cx="8101385" cy="641201"/>
              </a:xfrm>
              <a:prstGeom prst="rect">
                <a:avLst/>
              </a:prstGeom>
              <a:blipFill>
                <a:blip r:embed="rId3"/>
                <a:stretch>
                  <a:fillRect l="-2333" r="-143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83" name="yt_shape_10883"/>
          <p:cNvSpPr txBox="1"/>
          <p:nvPr/>
        </p:nvSpPr>
        <p:spPr>
          <a:xfrm>
            <a:off x="540000" y="1953758"/>
            <a:ext cx="446276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）求平移后抛物线的表达式；</a:t>
            </a:r>
          </a:p>
        </p:txBody>
      </p:sp>
      <p:sp>
        <p:nvSpPr>
          <p:cNvPr id="10884" name="yt_shape_10884"/>
          <p:cNvSpPr txBox="1"/>
          <p:nvPr/>
        </p:nvSpPr>
        <p:spPr>
          <a:xfrm>
            <a:off x="540000" y="2439922"/>
            <a:ext cx="637674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）该抛物线是如何平移才经过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两点的？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885" name="yt_shape_10885"/>
              <p:cNvSpPr txBox="1"/>
              <p:nvPr/>
            </p:nvSpPr>
            <p:spPr>
              <a:xfrm>
                <a:off x="540000" y="2926086"/>
                <a:ext cx="7240765" cy="24842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）设平移后抛物线的表达式为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）分别代入，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求得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885" name="yt_shape_108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26086"/>
                <a:ext cx="7240765" cy="2484206"/>
              </a:xfrm>
              <a:prstGeom prst="rect">
                <a:avLst/>
              </a:prstGeom>
              <a:blipFill>
                <a:blip r:embed="rId4"/>
                <a:stretch>
                  <a:fillRect l="-2612" r="-1601" b="-31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887" name="yt_shape_10887"/>
              <p:cNvSpPr txBox="1"/>
              <p:nvPr/>
            </p:nvSpPr>
            <p:spPr>
              <a:xfrm>
                <a:off x="540000" y="5461080"/>
                <a:ext cx="9858468" cy="13236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将抛物线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向左平移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个单位，再向上平移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个单位后经过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两点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887" name="yt_shape_108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61080"/>
                <a:ext cx="9858468" cy="1323632"/>
              </a:xfrm>
              <a:prstGeom prst="rect">
                <a:avLst/>
              </a:prstGeom>
              <a:blipFill>
                <a:blip r:embed="rId5"/>
                <a:stretch>
                  <a:fillRect l="-1917" r="-989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1C8D8F2-AD05-52B8-7875-493D182C0E0E}"/>
                  </a:ext>
                </a:extLst>
              </p:cNvPr>
              <p:cNvSpPr txBox="1"/>
              <p:nvPr/>
            </p:nvSpPr>
            <p:spPr>
              <a:xfrm>
                <a:off x="449989" y="2879280"/>
                <a:ext cx="73508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）设平移后抛物线的表达式为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1C8D8F2-AD05-52B8-7875-493D182C0E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79280"/>
                <a:ext cx="7350823" cy="767474"/>
              </a:xfrm>
              <a:prstGeom prst="rect">
                <a:avLst/>
              </a:prstGeom>
              <a:blipFill>
                <a:blip r:embed="rId6"/>
                <a:stretch>
                  <a:fillRect l="-1327" r="-124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1AA342D-C4C2-6E3D-F6E8-75B3FE3AD5B8}"/>
              </a:ext>
            </a:extLst>
          </p:cNvPr>
          <p:cNvSpPr txBox="1"/>
          <p:nvPr/>
        </p:nvSpPr>
        <p:spPr>
          <a:xfrm>
            <a:off x="449989" y="3553142"/>
            <a:ext cx="542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）分别代入，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31EBDE2-F1A2-534C-59A9-114FDFF296BB}"/>
                  </a:ext>
                </a:extLst>
              </p:cNvPr>
              <p:cNvSpPr txBox="1"/>
              <p:nvPr/>
            </p:nvSpPr>
            <p:spPr>
              <a:xfrm>
                <a:off x="449989" y="4028630"/>
                <a:ext cx="25772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求得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31EBDE2-F1A2-534C-59A9-114FDFF296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28630"/>
                <a:ext cx="2577211" cy="768490"/>
              </a:xfrm>
              <a:prstGeom prst="rect">
                <a:avLst/>
              </a:prstGeom>
              <a:blipFill>
                <a:blip r:embed="rId7"/>
                <a:stretch>
                  <a:fillRect l="-3783" r="-354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31315FF-F70F-142C-4211-6D11FC1446B7}"/>
                  </a:ext>
                </a:extLst>
              </p:cNvPr>
              <p:cNvSpPr txBox="1"/>
              <p:nvPr/>
            </p:nvSpPr>
            <p:spPr>
              <a:xfrm>
                <a:off x="449989" y="4703508"/>
                <a:ext cx="2391474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31315FF-F70F-142C-4211-6D11FC1446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03508"/>
                <a:ext cx="2391474" cy="729565"/>
              </a:xfrm>
              <a:prstGeom prst="rect">
                <a:avLst/>
              </a:prstGeom>
              <a:blipFill>
                <a:blip r:embed="rId8"/>
                <a:stretch>
                  <a:fillRect l="-4082" r="-408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0BBBA11-1067-44EB-E4DA-BC494D95493F}"/>
                  </a:ext>
                </a:extLst>
              </p:cNvPr>
              <p:cNvSpPr txBox="1"/>
              <p:nvPr/>
            </p:nvSpPr>
            <p:spPr>
              <a:xfrm>
                <a:off x="449989" y="5414274"/>
                <a:ext cx="355193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0BBBA11-1067-44EB-E4DA-BC494D9549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14274"/>
                <a:ext cx="3551936" cy="768490"/>
              </a:xfrm>
              <a:prstGeom prst="rect">
                <a:avLst/>
              </a:prstGeom>
              <a:blipFill>
                <a:blip r:embed="rId9"/>
                <a:stretch>
                  <a:fillRect l="-2749" r="-274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D8D4EF5-D854-B04B-C730-F54D4411186E}"/>
                  </a:ext>
                </a:extLst>
              </p:cNvPr>
              <p:cNvSpPr txBox="1"/>
              <p:nvPr/>
            </p:nvSpPr>
            <p:spPr>
              <a:xfrm>
                <a:off x="449989" y="6089152"/>
                <a:ext cx="9943212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将抛物线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向左平移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个单位，再向上平移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个单位后经过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两点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D8D4EF5-D854-B04B-C730-F54D441118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89152"/>
                <a:ext cx="9943212" cy="729565"/>
              </a:xfrm>
              <a:prstGeom prst="rect">
                <a:avLst/>
              </a:prstGeom>
              <a:blipFill>
                <a:blip r:embed="rId10"/>
                <a:stretch>
                  <a:fillRect l="-981" r="-1042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89" name="yt_shape_10889"/>
              <p:cNvSpPr txBox="1"/>
              <p:nvPr/>
            </p:nvSpPr>
            <p:spPr>
              <a:xfrm>
                <a:off x="540119" y="1269609"/>
                <a:ext cx="11111999" cy="46787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一条开口向上的抛物线与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是直角三角形，求该抛物线的表达式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是直角三角形，且点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在抛物线上，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又抛物线开口向上，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设抛物线为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），把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）代入得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抛物线为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89" name="yt_shape_10889" descr="{&quot;rangeId&quot;:1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69609"/>
                <a:ext cx="11111999" cy="4678781"/>
              </a:xfrm>
              <a:prstGeom prst="rect">
                <a:avLst/>
              </a:prstGeom>
              <a:blipFill>
                <a:blip r:embed="rId2"/>
                <a:stretch>
                  <a:fillRect l="-1701" t="-1042" r="-549" b="-13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82DEC3E-EB3B-2501-B9DE-5633F785C455}"/>
              </a:ext>
            </a:extLst>
          </p:cNvPr>
          <p:cNvSpPr txBox="1"/>
          <p:nvPr/>
        </p:nvSpPr>
        <p:spPr>
          <a:xfrm>
            <a:off x="450108" y="2173779"/>
            <a:ext cx="7460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FF8ECC-646E-AB36-8262-A206A75C0CB0}"/>
              </a:ext>
            </a:extLst>
          </p:cNvPr>
          <p:cNvSpPr txBox="1"/>
          <p:nvPr/>
        </p:nvSpPr>
        <p:spPr>
          <a:xfrm>
            <a:off x="450108" y="2649267"/>
            <a:ext cx="613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是直角三角形，且点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在抛物线上，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926ED1-81CB-73DE-E705-6AE08F648549}"/>
              </a:ext>
            </a:extLst>
          </p:cNvPr>
          <p:cNvSpPr txBox="1"/>
          <p:nvPr/>
        </p:nvSpPr>
        <p:spPr>
          <a:xfrm>
            <a:off x="450108" y="3124755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723254-E595-42A7-3FF2-15D78115C5E4}"/>
              </a:ext>
            </a:extLst>
          </p:cNvPr>
          <p:cNvSpPr txBox="1"/>
          <p:nvPr/>
        </p:nvSpPr>
        <p:spPr>
          <a:xfrm>
            <a:off x="450108" y="3600243"/>
            <a:ext cx="8444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FA1ABF6-9587-4F9F-FCE0-2A5E348CF9A6}"/>
              </a:ext>
            </a:extLst>
          </p:cNvPr>
          <p:cNvSpPr txBox="1"/>
          <p:nvPr/>
        </p:nvSpPr>
        <p:spPr>
          <a:xfrm>
            <a:off x="450108" y="4075731"/>
            <a:ext cx="526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又抛物线开口向上，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F99A2C5-089A-9AB7-9ED0-D9A362570D8C}"/>
                  </a:ext>
                </a:extLst>
              </p:cNvPr>
              <p:cNvSpPr txBox="1"/>
              <p:nvPr/>
            </p:nvSpPr>
            <p:spPr>
              <a:xfrm>
                <a:off x="450108" y="4551219"/>
                <a:ext cx="1082268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设抛物线为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），把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）代入得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5, 'hasSerialNum': 1}">
                <a:extLst>
                  <a:ext uri="{FF2B5EF4-FFF2-40B4-BE49-F238E27FC236}">
                    <a16:creationId xmlns:a16="http://schemas.microsoft.com/office/drawing/2014/main" id="{9F99A2C5-089A-9AB7-9ED0-D9A362570D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51219"/>
                <a:ext cx="10822687" cy="765061"/>
              </a:xfrm>
              <a:prstGeom prst="rect">
                <a:avLst/>
              </a:prstGeom>
              <a:blipFill>
                <a:blip r:embed="rId3"/>
                <a:stretch>
                  <a:fillRect l="-901" r="-84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0E3A12A-98E1-432B-3B22-2E23CE55395B}"/>
                  </a:ext>
                </a:extLst>
              </p:cNvPr>
              <p:cNvSpPr txBox="1"/>
              <p:nvPr/>
            </p:nvSpPr>
            <p:spPr>
              <a:xfrm>
                <a:off x="450108" y="5222668"/>
                <a:ext cx="6447536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抛物线为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15, 'hasSerialNum': 1}">
                <a:extLst>
                  <a:ext uri="{FF2B5EF4-FFF2-40B4-BE49-F238E27FC236}">
                    <a16:creationId xmlns:a16="http://schemas.microsoft.com/office/drawing/2014/main" id="{70E3A12A-98E1-432B-3B22-2E23CE5539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222668"/>
                <a:ext cx="6447536" cy="727279"/>
              </a:xfrm>
              <a:prstGeom prst="rect">
                <a:avLst/>
              </a:prstGeom>
              <a:blipFill>
                <a:blip r:embed="rId4"/>
                <a:stretch>
                  <a:fillRect l="-1512" r="-141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2836</Words>
  <Application>Microsoft Office PowerPoint</Application>
  <PresentationFormat>宽屏</PresentationFormat>
  <Paragraphs>158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44</cp:revision>
  <dcterms:created xsi:type="dcterms:W3CDTF">2023-05-05T05:33:04Z</dcterms:created>
  <dcterms:modified xsi:type="dcterms:W3CDTF">2023-10-21T09:57:24Z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