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5" r:id="rId4"/>
    <p:sldId id="367" r:id="rId5"/>
    <p:sldId id="369" r:id="rId6"/>
    <p:sldId id="371" r:id="rId7"/>
    <p:sldId id="376" r:id="rId8"/>
    <p:sldId id="372" r:id="rId9"/>
    <p:sldId id="256" r:id="rId10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76" d="100"/>
          <a:sy n="76" d="100"/>
        </p:scale>
        <p:origin x="102" y="67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presProps" Target="presProps.xml"/><Relationship Id="rId5" Type="http://schemas.openxmlformats.org/officeDocument/2006/relationships/slide" Target="slides/slide3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bin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9" Type="http://schemas.openxmlformats.org/officeDocument/2006/relationships/image" Target="../media/image10.bin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1.png"/><Relationship Id="rId9" Type="http://schemas.openxmlformats.org/officeDocument/2006/relationships/image" Target="../media/image19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15.bin"/><Relationship Id="rId7" Type="http://schemas.openxmlformats.org/officeDocument/2006/relationships/image" Target="../media/image23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png"/><Relationship Id="rId5" Type="http://schemas.openxmlformats.org/officeDocument/2006/relationships/image" Target="../media/image21.bin"/><Relationship Id="rId4" Type="http://schemas.openxmlformats.org/officeDocument/2006/relationships/image" Target="../media/image20.png"/><Relationship Id="rId9" Type="http://schemas.openxmlformats.org/officeDocument/2006/relationships/image" Target="../media/image2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bin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7" Type="http://schemas.openxmlformats.org/officeDocument/2006/relationships/image" Target="../media/image33.bin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2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bin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8.png"/><Relationship Id="rId4" Type="http://schemas.openxmlformats.org/officeDocument/2006/relationships/image" Target="../media/image3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7" Type="http://schemas.openxmlformats.org/officeDocument/2006/relationships/image" Target="../media/image41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0.png"/><Relationship Id="rId5" Type="http://schemas.openxmlformats.org/officeDocument/2006/relationships/image" Target="../media/image39.png"/><Relationship Id="rId4" Type="http://schemas.openxmlformats.org/officeDocument/2006/relationships/image" Target="../media/image38.bin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03" name="yt_shape_12003"/>
          <p:cNvSpPr txBox="1"/>
          <p:nvPr/>
        </p:nvSpPr>
        <p:spPr>
          <a:xfrm>
            <a:off x="540000" y="980728"/>
            <a:ext cx="3956211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</a:t>
            </a:r>
            <a:r>
              <a:rPr lang="en-US" altLang="zh-CN" sz="1000" b="0" i="0" u="none">
                <a:solidFill>
                  <a:srgbClr val="1EE3CF"/>
                </a:solidFill>
                <a:effectLst/>
                <a:latin typeface="Times New Roman" pitchFamily="10"/>
                <a:ea typeface="宋体" pitchFamily="10"/>
                <a:cs typeface="宋体" pitchFamily="10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过圆心作弦的垂线</a:t>
            </a:r>
          </a:p>
        </p:txBody>
      </p:sp>
      <p:sp>
        <p:nvSpPr>
          <p:cNvPr id="12004" name="yt_shape_12004"/>
          <p:cNvSpPr txBox="1"/>
          <p:nvPr/>
        </p:nvSpPr>
        <p:spPr>
          <a:xfrm>
            <a:off x="540119" y="1515647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如图，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的弦，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上一点，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AOC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，求弦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的长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2005" name="yt_image_12005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11476" y="2743623"/>
            <a:ext cx="1803612" cy="16147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97707731195">
            <a:extLst>
              <a:ext uri="{FF2B5EF4-FFF2-40B4-BE49-F238E27FC236}">
                <a16:creationId xmlns:a16="http://schemas.microsoft.com/office/drawing/2014/main" id="{E902AB25-3AED-F37B-8422-0921C218A11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022106"/>
            <a:ext cx="1174942" cy="366380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3F362DD6-A4A9-39FF-9AAF-0C9A4028812B}"/>
              </a:ext>
            </a:extLst>
          </p:cNvPr>
          <p:cNvSpPr txBox="1"/>
          <p:nvPr/>
        </p:nvSpPr>
        <p:spPr>
          <a:xfrm>
            <a:off x="449989" y="2492896"/>
            <a:ext cx="41774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解：过点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作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于点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677BF5C4-80D1-5CAF-F423-979BEDCF552E}"/>
                  </a:ext>
                </a:extLst>
              </p:cNvPr>
              <p:cNvSpPr txBox="1"/>
              <p:nvPr/>
            </p:nvSpPr>
            <p:spPr>
              <a:xfrm>
                <a:off x="449989" y="2968384"/>
                <a:ext cx="2483549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则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DB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677BF5C4-80D1-5CAF-F423-979BEDCF552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968384"/>
                <a:ext cx="2483549" cy="765061"/>
              </a:xfrm>
              <a:prstGeom prst="rect">
                <a:avLst/>
              </a:prstGeom>
              <a:blipFill>
                <a:blip r:embed="rId4"/>
                <a:stretch>
                  <a:fillRect l="-3931" r="-4423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CA894B70-5C19-4C14-A727-08F42B8BD9CC}"/>
              </a:ext>
            </a:extLst>
          </p:cNvPr>
          <p:cNvSpPr txBox="1"/>
          <p:nvPr/>
        </p:nvSpPr>
        <p:spPr>
          <a:xfrm>
            <a:off x="449989" y="3639833"/>
            <a:ext cx="44298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Rt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AOC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中，由勾股定理知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771D0E63-4760-E528-6EB3-95BB368A7EF6}"/>
              </a:ext>
            </a:extLst>
          </p:cNvPr>
          <p:cNvSpPr txBox="1"/>
          <p:nvPr/>
        </p:nvSpPr>
        <p:spPr>
          <a:xfrm>
            <a:off x="449989" y="4115321"/>
            <a:ext cx="2618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83832EE8-9ADF-C621-A9FF-0552581D6BA7}"/>
              </a:ext>
            </a:extLst>
          </p:cNvPr>
          <p:cNvSpPr txBox="1"/>
          <p:nvPr/>
        </p:nvSpPr>
        <p:spPr>
          <a:xfrm>
            <a:off x="449989" y="4590809"/>
            <a:ext cx="42345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5.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B6DF736C-A9EA-9E1F-928F-ECD41A14F3CA}"/>
                  </a:ext>
                </a:extLst>
              </p:cNvPr>
              <p:cNvSpPr txBox="1"/>
              <p:nvPr/>
            </p:nvSpPr>
            <p:spPr>
              <a:xfrm>
                <a:off x="449989" y="5066297"/>
                <a:ext cx="4280598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kumimoji="0" lang="en-US" altLang="zh-CN" sz="24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AOC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AO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·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OC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·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OD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B6DF736C-A9EA-9E1F-928F-ECD41A14F3C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066297"/>
                <a:ext cx="4280598" cy="765061"/>
              </a:xfrm>
              <a:prstGeom prst="rect">
                <a:avLst/>
              </a:prstGeom>
              <a:blipFill>
                <a:blip r:embed="rId5"/>
                <a:stretch>
                  <a:fillRect l="-2279" r="-2137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CDC8198C-220B-983D-643F-A0D291B84D50}"/>
                  </a:ext>
                </a:extLst>
              </p:cNvPr>
              <p:cNvSpPr txBox="1"/>
              <p:nvPr/>
            </p:nvSpPr>
            <p:spPr>
              <a:xfrm>
                <a:off x="449989" y="5737746"/>
                <a:ext cx="2574291" cy="77211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OD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𝐴𝑂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·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𝑂𝐶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CDC8198C-220B-983D-643F-A0D291B84D5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737746"/>
                <a:ext cx="2574291" cy="772110"/>
              </a:xfrm>
              <a:prstGeom prst="rect">
                <a:avLst/>
              </a:prstGeom>
              <a:blipFill>
                <a:blip r:embed="rId6"/>
                <a:stretch>
                  <a:fillRect l="-3791" r="-3791" b="-47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839631C9-24D0-2902-AF04-2295C38694FB}"/>
                  </a:ext>
                </a:extLst>
              </p:cNvPr>
              <p:cNvSpPr txBox="1"/>
              <p:nvPr/>
            </p:nvSpPr>
            <p:spPr>
              <a:xfrm>
                <a:off x="5551269" y="5114887"/>
                <a:ext cx="6190742" cy="769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在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Rt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AOD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中，可知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𝑂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16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839631C9-24D0-2902-AF04-2295C38694F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51269" y="5114887"/>
                <a:ext cx="6190742" cy="769061"/>
              </a:xfrm>
              <a:prstGeom prst="rect">
                <a:avLst/>
              </a:prstGeom>
              <a:blipFill>
                <a:blip r:embed="rId7"/>
                <a:stretch>
                  <a:fillRect l="-1576" r="-1675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455F11E6-A6C7-8461-B8E5-0012CBF7076D}"/>
                  </a:ext>
                </a:extLst>
              </p:cNvPr>
              <p:cNvSpPr txBox="1"/>
              <p:nvPr/>
            </p:nvSpPr>
            <p:spPr>
              <a:xfrm>
                <a:off x="5551269" y="5790336"/>
                <a:ext cx="2358136" cy="73013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32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455F11E6-A6C7-8461-B8E5-0012CBF7076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51269" y="5790336"/>
                <a:ext cx="2358136" cy="730136"/>
              </a:xfrm>
              <a:prstGeom prst="rect">
                <a:avLst/>
              </a:prstGeom>
              <a:blipFill>
                <a:blip r:embed="rId8"/>
                <a:stretch>
                  <a:fillRect l="-4145" r="-4663" b="-75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" name="yt_image_12009">
            <a:extLst>
              <a:ext uri="{FF2B5EF4-FFF2-40B4-BE49-F238E27FC236}">
                <a16:creationId xmlns:a16="http://schemas.microsoft.com/office/drawing/2014/main" id="{E85A0FF2-92E0-4261-C4D4-1D01E7C89C9A}"/>
              </a:ex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9725552" y="2757847"/>
            <a:ext cx="1642401" cy="15863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12" name="yt_shape_12012"/>
          <p:cNvSpPr txBox="1"/>
          <p:nvPr/>
        </p:nvSpPr>
        <p:spPr>
          <a:xfrm>
            <a:off x="540000" y="1256552"/>
            <a:ext cx="4571764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</a:t>
            </a:r>
            <a:r>
              <a:rPr lang="en-US" altLang="zh-CN" sz="1000" b="0" i="0" u="none">
                <a:solidFill>
                  <a:srgbClr val="1EE3CF"/>
                </a:solidFill>
                <a:effectLst/>
                <a:latin typeface="Times New Roman" pitchFamily="10"/>
                <a:ea typeface="宋体" pitchFamily="10"/>
                <a:cs typeface="宋体" pitchFamily="10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无配图题注意多解问题</a:t>
            </a:r>
          </a:p>
        </p:txBody>
      </p:sp>
      <p:sp>
        <p:nvSpPr>
          <p:cNvPr id="12013" name="yt_shape_12013"/>
          <p:cNvSpPr txBox="1"/>
          <p:nvPr/>
        </p:nvSpPr>
        <p:spPr>
          <a:xfrm>
            <a:off x="540000" y="1760862"/>
            <a:ext cx="948977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已知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的直径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，弦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，求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014" name="yt_shape_12014"/>
              <p:cNvSpPr txBox="1"/>
              <p:nvPr/>
            </p:nvSpPr>
            <p:spPr>
              <a:xfrm>
                <a:off x="540000" y="2240165"/>
                <a:ext cx="6885475" cy="217912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解：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①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若点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在圆心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的同侧，连结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4cm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）；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:a16="http://schemas.microsoft.com/office/drawing/2014/main" xmlns="">
          <p:sp>
            <p:nvSpPr>
              <p:cNvPr id="12014" name="yt_shape_12014" descr="{&quot;rangeId&quot;:4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240165"/>
                <a:ext cx="6885475" cy="2179123"/>
              </a:xfrm>
              <a:prstGeom prst="rect">
                <a:avLst/>
              </a:prstGeom>
              <a:blipFill>
                <a:blip r:embed="rId2"/>
                <a:stretch>
                  <a:fillRect l="-2746" t="-2235" r="-1417" b="-754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016" name="yt_shape_12016"/>
              <p:cNvSpPr txBox="1"/>
              <p:nvPr/>
            </p:nvSpPr>
            <p:spPr>
              <a:xfrm>
                <a:off x="540000" y="4470076"/>
                <a:ext cx="7420429" cy="149137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②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若点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在圆心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的异侧，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则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8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的长为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或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cm.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:a16="http://schemas.microsoft.com/office/drawing/2014/main" xmlns="">
          <p:sp>
            <p:nvSpPr>
              <p:cNvPr id="12016" name="yt_shape_12016" descr="{&quot;rangeId&quot;:4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470076"/>
                <a:ext cx="7420429" cy="1491370"/>
              </a:xfrm>
              <a:prstGeom prst="rect">
                <a:avLst/>
              </a:prstGeom>
              <a:blipFill>
                <a:blip r:embed="rId3"/>
                <a:stretch>
                  <a:fillRect l="-2547" t="-3265" r="-1150" b="-1183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697707731259">
            <a:extLst>
              <a:ext uri="{FF2B5EF4-FFF2-40B4-BE49-F238E27FC236}">
                <a16:creationId xmlns:a16="http://schemas.microsoft.com/office/drawing/2014/main" id="{A6508EA3-F437-517F-E1E6-1D9B3BDA62A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297930"/>
            <a:ext cx="1174942" cy="366380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C13E86D5-6051-5FD5-7FFE-E826E5B2D29B}"/>
              </a:ext>
            </a:extLst>
          </p:cNvPr>
          <p:cNvSpPr txBox="1"/>
          <p:nvPr/>
        </p:nvSpPr>
        <p:spPr>
          <a:xfrm>
            <a:off x="449989" y="2193359"/>
            <a:ext cx="61411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解：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①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若点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在圆心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的同侧，连结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5630B900-FCCC-5609-CDDD-99482246135F}"/>
                  </a:ext>
                </a:extLst>
              </p:cNvPr>
              <p:cNvSpPr txBox="1"/>
              <p:nvPr/>
            </p:nvSpPr>
            <p:spPr>
              <a:xfrm>
                <a:off x="449989" y="2668847"/>
                <a:ext cx="4572698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⊥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4cm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4, 'mathAnswerShape': 1}">
                <a:extLst>
                  <a:ext uri="{FF2B5EF4-FFF2-40B4-BE49-F238E27FC236}">
                    <a16:creationId xmlns:a16="http://schemas.microsoft.com/office/drawing/2014/main" id="{5630B900-FCCC-5609-CDDD-99482246135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668847"/>
                <a:ext cx="4572698" cy="765061"/>
              </a:xfrm>
              <a:prstGeom prst="rect">
                <a:avLst/>
              </a:prstGeom>
              <a:blipFill>
                <a:blip r:embed="rId5"/>
                <a:stretch>
                  <a:fillRect l="-2133" r="-2133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C18AFB9A-FF7D-F21B-3367-1ECBC73DE7A3}"/>
                  </a:ext>
                </a:extLst>
              </p:cNvPr>
              <p:cNvSpPr txBox="1"/>
              <p:nvPr/>
            </p:nvSpPr>
            <p:spPr>
              <a:xfrm>
                <a:off x="449989" y="3340296"/>
                <a:ext cx="6998970" cy="63126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OM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），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），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4, 'mathAnswerShape': 1}">
                <a:extLst>
                  <a:ext uri="{FF2B5EF4-FFF2-40B4-BE49-F238E27FC236}">
                    <a16:creationId xmlns:a16="http://schemas.microsoft.com/office/drawing/2014/main" id="{C18AFB9A-FF7D-F21B-3367-1ECBC73DE7A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340296"/>
                <a:ext cx="6998970" cy="631267"/>
              </a:xfrm>
              <a:prstGeom prst="rect">
                <a:avLst/>
              </a:prstGeom>
              <a:blipFill>
                <a:blip r:embed="rId6"/>
                <a:stretch>
                  <a:fillRect l="-1394" r="-1045" b="-1634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462F8172-2BC1-5659-02C5-F188D40A989F}"/>
                  </a:ext>
                </a:extLst>
              </p:cNvPr>
              <p:cNvSpPr txBox="1"/>
              <p:nvPr/>
            </p:nvSpPr>
            <p:spPr>
              <a:xfrm>
                <a:off x="449989" y="3877951"/>
                <a:ext cx="4414076" cy="56706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）；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6" name="文本框 5" descr="{'rangeId': 4, 'mathAnswerShape': 1}">
                <a:extLst>
                  <a:ext uri="{FF2B5EF4-FFF2-40B4-BE49-F238E27FC236}">
                    <a16:creationId xmlns:a16="http://schemas.microsoft.com/office/drawing/2014/main" id="{462F8172-2BC1-5659-02C5-F188D40A989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877951"/>
                <a:ext cx="4414076" cy="567068"/>
              </a:xfrm>
              <a:prstGeom prst="rect">
                <a:avLst/>
              </a:prstGeom>
              <a:blipFill>
                <a:blip r:embed="rId7"/>
                <a:stretch>
                  <a:fillRect l="-2210" r="-1796" b="-2473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6AB02436-3866-C7D5-60AB-C069F6424CA3}"/>
              </a:ext>
            </a:extLst>
          </p:cNvPr>
          <p:cNvSpPr txBox="1"/>
          <p:nvPr/>
        </p:nvSpPr>
        <p:spPr>
          <a:xfrm>
            <a:off x="449989" y="4423270"/>
            <a:ext cx="42107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②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若点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在圆心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的异侧，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A31E9AB1-852F-9171-F020-89F6C7A78B47}"/>
                  </a:ext>
                </a:extLst>
              </p:cNvPr>
              <p:cNvSpPr txBox="1"/>
              <p:nvPr/>
            </p:nvSpPr>
            <p:spPr>
              <a:xfrm>
                <a:off x="449989" y="4898758"/>
                <a:ext cx="7528751" cy="63044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则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），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8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），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8" name="文本框 7" descr="{'rangeId': 4, 'mathAnswerShape': 1}">
                <a:extLst>
                  <a:ext uri="{FF2B5EF4-FFF2-40B4-BE49-F238E27FC236}">
                    <a16:creationId xmlns:a16="http://schemas.microsoft.com/office/drawing/2014/main" id="{A31E9AB1-852F-9171-F020-89F6C7A78B4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898758"/>
                <a:ext cx="7528751" cy="630441"/>
              </a:xfrm>
              <a:prstGeom prst="rect">
                <a:avLst/>
              </a:prstGeom>
              <a:blipFill>
                <a:blip r:embed="rId8"/>
                <a:stretch>
                  <a:fillRect l="-1296" r="-891" b="-1747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5CA30726-90DD-A2F1-9ACA-9E3DF9F8215C}"/>
                  </a:ext>
                </a:extLst>
              </p:cNvPr>
              <p:cNvSpPr txBox="1"/>
              <p:nvPr/>
            </p:nvSpPr>
            <p:spPr>
              <a:xfrm>
                <a:off x="449989" y="5435587"/>
                <a:ext cx="3953827" cy="55824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的长为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或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cm.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9" name="文本框 8" descr="{'rangeId': 4, 'mathAnswerShape': 1}">
                <a:extLst>
                  <a:ext uri="{FF2B5EF4-FFF2-40B4-BE49-F238E27FC236}">
                    <a16:creationId xmlns:a16="http://schemas.microsoft.com/office/drawing/2014/main" id="{5CA30726-90DD-A2F1-9ACA-9E3DF9F8215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435587"/>
                <a:ext cx="3953827" cy="558242"/>
              </a:xfrm>
              <a:prstGeom prst="rect">
                <a:avLst/>
              </a:prstGeom>
              <a:blipFill>
                <a:blip r:embed="rId9"/>
                <a:stretch>
                  <a:fillRect l="-2469" r="-1852" b="-263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18" name="yt_shape_12018"/>
          <p:cNvSpPr txBox="1"/>
          <p:nvPr/>
        </p:nvSpPr>
        <p:spPr>
          <a:xfrm>
            <a:off x="540000" y="1196752"/>
            <a:ext cx="4879541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</a:t>
            </a:r>
            <a:r>
              <a:rPr lang="en-US" altLang="zh-CN" sz="1000" b="0" i="0" u="none">
                <a:solidFill>
                  <a:srgbClr val="1EE3CF"/>
                </a:solidFill>
                <a:effectLst/>
                <a:latin typeface="Times New Roman" pitchFamily="10"/>
                <a:ea typeface="宋体" pitchFamily="10"/>
                <a:cs typeface="宋体" pitchFamily="10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列方程求解（方程思想）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2019" name="yt_shape_12019"/>
              <p:cNvSpPr txBox="1"/>
              <p:nvPr/>
            </p:nvSpPr>
            <p:spPr>
              <a:xfrm>
                <a:off x="540119" y="1701062"/>
                <a:ext cx="11111999" cy="97013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如图，某窗户由矩形和弓形组成，已知弓形的跨度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，弓形的高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EF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，现计划安装玻璃，请求出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所在圆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的半径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2019" name="yt_shape_1201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701062"/>
                <a:ext cx="11111999" cy="970137"/>
              </a:xfrm>
              <a:prstGeom prst="rect">
                <a:avLst/>
              </a:prstGeom>
              <a:blipFill>
                <a:blip r:embed="rId2"/>
                <a:stretch>
                  <a:fillRect l="-1701" t="-5031" b="-1886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021" name="yt_image_12021">
            <a:extLst>
              <a:ext uri="">
                <a16:creationId xmlns:m="http://schemas.openxmlformats.org/officeDocument/2006/math"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40912" y="3041119"/>
            <a:ext cx="2233843" cy="18263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97707731318">
            <a:extLst>
              <a:ext uri="{FF2B5EF4-FFF2-40B4-BE49-F238E27FC236}">
                <a16:creationId xmlns:a16="http://schemas.microsoft.com/office/drawing/2014/main" id="{3ADF8473-C357-6E3A-9A8E-460FF4B06F3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238130"/>
            <a:ext cx="1174942" cy="366380"/>
          </a:xfrm>
          <a:prstGeom prst="rect">
            <a:avLst/>
          </a:prstGeom>
        </p:spPr>
      </p:pic>
      <p:pic>
        <p:nvPicPr>
          <p:cNvPr id="2" name="yt_image_12025">
            <a:extLst>
              <a:ext uri="{FF2B5EF4-FFF2-40B4-BE49-F238E27FC236}">
                <a16:creationId xmlns:a16="http://schemas.microsoft.com/office/drawing/2014/main" id="{243D1764-52C0-D810-3F50-E3BD0ED6B0BF}"/>
              </a:ex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106064" y="3103877"/>
            <a:ext cx="2198747" cy="1700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yt_shape_12023">
                <a:extLst>
                  <a:ext uri="{FF2B5EF4-FFF2-40B4-BE49-F238E27FC236}">
                    <a16:creationId xmlns:a16="http://schemas.microsoft.com/office/drawing/2014/main" id="{F16FA661-0534-F50D-CF45-C6C67CCDA72E}"/>
                  </a:ext>
                </a:extLst>
              </p:cNvPr>
              <p:cNvSpPr txBox="1"/>
              <p:nvPr/>
            </p:nvSpPr>
            <p:spPr>
              <a:xfrm>
                <a:off x="540000" y="2853196"/>
                <a:ext cx="5817618" cy="357572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解：连结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OE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OF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AF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OA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dPr>
                          <m:e>
                            <m:f>
                              <m:fPr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0" i="0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3</m:t>
                                </m:r>
                              </m:num>
                              <m:den>
                                <m:r>
                                  <a:rPr lang="en-US" altLang="zh-CN" sz="2400" b="0" i="0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den>
                            </m:f>
                          </m:e>
                        </m:d>
                      </m:e>
                      <m:sup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OA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，解得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13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即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所在圆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的半径为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13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4" name="yt_shape_12023">
                <a:extLst>
                  <a:ext uri="{FF2B5EF4-FFF2-40B4-BE49-F238E27FC236}">
                    <a16:creationId xmlns:a16="http://schemas.microsoft.com/office/drawing/2014/main" id="{F16FA661-0534-F50D-CF45-C6C67CCDA72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853196"/>
                <a:ext cx="5817618" cy="3575722"/>
              </a:xfrm>
              <a:prstGeom prst="rect">
                <a:avLst/>
              </a:prstGeom>
              <a:blipFill>
                <a:blip r:embed="rId6"/>
                <a:stretch>
                  <a:fillRect l="-3249" t="-1363" r="-2201" b="-18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1A78185D-A0BE-B817-7303-315E036AA7C7}"/>
              </a:ext>
            </a:extLst>
          </p:cNvPr>
          <p:cNvSpPr txBox="1"/>
          <p:nvPr/>
        </p:nvSpPr>
        <p:spPr>
          <a:xfrm>
            <a:off x="449989" y="2806390"/>
            <a:ext cx="2110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解：连结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1234628D-95D2-205C-8A48-82A89B17917B}"/>
              </a:ext>
            </a:extLst>
          </p:cNvPr>
          <p:cNvSpPr txBox="1"/>
          <p:nvPr/>
        </p:nvSpPr>
        <p:spPr>
          <a:xfrm>
            <a:off x="449989" y="3281878"/>
            <a:ext cx="18723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56132AF4-020C-1C70-9F07-BCB4AC9C21ED}"/>
                  </a:ext>
                </a:extLst>
              </p:cNvPr>
              <p:cNvSpPr txBox="1"/>
              <p:nvPr/>
            </p:nvSpPr>
            <p:spPr>
              <a:xfrm>
                <a:off x="449989" y="3757366"/>
                <a:ext cx="2635949" cy="76607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AF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56132AF4-020C-1C70-9F07-BCB4AC9C21E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757366"/>
                <a:ext cx="2635949" cy="766077"/>
              </a:xfrm>
              <a:prstGeom prst="rect">
                <a:avLst/>
              </a:prstGeom>
              <a:blipFill>
                <a:blip r:embed="rId7"/>
                <a:stretch>
                  <a:fillRect l="-3704" r="-3472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文本框 7">
            <a:extLst>
              <a:ext uri="{FF2B5EF4-FFF2-40B4-BE49-F238E27FC236}">
                <a16:creationId xmlns:a16="http://schemas.microsoft.com/office/drawing/2014/main" id="{130D0187-0B93-4835-4544-1BA895335010}"/>
              </a:ext>
            </a:extLst>
          </p:cNvPr>
          <p:cNvSpPr txBox="1"/>
          <p:nvPr/>
        </p:nvSpPr>
        <p:spPr>
          <a:xfrm>
            <a:off x="449989" y="4429831"/>
            <a:ext cx="28883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OF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AF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E40616C8-E892-A1FB-52D8-2CA401BAB55A}"/>
                  </a:ext>
                </a:extLst>
              </p:cNvPr>
              <p:cNvSpPr txBox="1"/>
              <p:nvPr/>
            </p:nvSpPr>
            <p:spPr>
              <a:xfrm>
                <a:off x="449989" y="4905319"/>
                <a:ext cx="5941441" cy="89911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OA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dPr>
                          <m:e>
                            <m:f>
                              <m:f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kumimoji="0" lang="en-US" altLang="zh-CN" sz="2400" b="0" i="0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3</m:t>
                                </m:r>
                              </m:num>
                              <m:den>
                                <m:r>
                                  <a:rPr kumimoji="0" lang="en-US" altLang="zh-CN" sz="2400" b="0" i="0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den>
                            </m:f>
                          </m:e>
                        </m:d>
                      </m:e>
                      <m:sup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OA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，解得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OA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13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m.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E40616C8-E892-A1FB-52D8-2CA401BAB55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905319"/>
                <a:ext cx="5941441" cy="899110"/>
              </a:xfrm>
              <a:prstGeom prst="rect">
                <a:avLst/>
              </a:prstGeom>
              <a:blipFill>
                <a:blip r:embed="rId8"/>
                <a:stretch>
                  <a:fillRect l="-1643" r="-1643" b="-340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52798BF2-1E5E-D3F7-CE4E-4A31C6277426}"/>
                  </a:ext>
                </a:extLst>
              </p:cNvPr>
              <p:cNvSpPr txBox="1"/>
              <p:nvPr/>
            </p:nvSpPr>
            <p:spPr>
              <a:xfrm>
                <a:off x="449989" y="5710817"/>
                <a:ext cx="3810952" cy="730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即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e>
                    </m:groupChr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所在圆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的半径为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13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m.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52798BF2-1E5E-D3F7-CE4E-4A31C627742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710817"/>
                <a:ext cx="3810952" cy="730326"/>
              </a:xfrm>
              <a:prstGeom prst="rect">
                <a:avLst/>
              </a:prstGeom>
              <a:blipFill>
                <a:blip r:embed="rId9"/>
                <a:stretch>
                  <a:fillRect l="-2560" r="-2240" b="-75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28" name="yt_shape_12028"/>
          <p:cNvSpPr txBox="1"/>
          <p:nvPr/>
        </p:nvSpPr>
        <p:spPr>
          <a:xfrm>
            <a:off x="540000" y="2129432"/>
            <a:ext cx="4879541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</a:t>
            </a:r>
            <a:r>
              <a:rPr lang="en-US" altLang="zh-CN" sz="1000" b="0" i="0" u="none">
                <a:solidFill>
                  <a:srgbClr val="1EE3CF"/>
                </a:solidFill>
                <a:effectLst/>
                <a:latin typeface="Times New Roman" pitchFamily="10"/>
                <a:ea typeface="宋体" pitchFamily="10"/>
                <a:cs typeface="宋体" pitchFamily="10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连弧的中点、圆心得垂线</a:t>
            </a:r>
          </a:p>
        </p:txBody>
      </p:sp>
      <p:sp>
        <p:nvSpPr>
          <p:cNvPr id="12029" name="yt_shape_12029"/>
          <p:cNvSpPr txBox="1"/>
          <p:nvPr/>
        </p:nvSpPr>
        <p:spPr>
          <a:xfrm>
            <a:off x="540119" y="263374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把球放在长方体纸盒内，球的一部分露出盒外，其截面如图所示，已知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厘米，则球的半径为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厘米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2030" name="yt_image_12030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69259" y="3745541"/>
            <a:ext cx="1853481" cy="1343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97707731380">
            <a:extLst>
              <a:ext uri="{FF2B5EF4-FFF2-40B4-BE49-F238E27FC236}">
                <a16:creationId xmlns:a16="http://schemas.microsoft.com/office/drawing/2014/main" id="{F7C6C2F9-0CB0-C432-6905-80EB628CCC5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170810"/>
            <a:ext cx="1174942" cy="366380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68BE1A6E-3CCA-C00C-6B88-37BA9FFBE283}"/>
              </a:ext>
            </a:extLst>
          </p:cNvPr>
          <p:cNvSpPr txBox="1"/>
          <p:nvPr/>
        </p:nvSpPr>
        <p:spPr>
          <a:xfrm>
            <a:off x="3802908" y="3062424"/>
            <a:ext cx="484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032" name="yt_shape_12032"/>
              <p:cNvSpPr txBox="1"/>
              <p:nvPr/>
            </p:nvSpPr>
            <p:spPr>
              <a:xfrm>
                <a:off x="540119" y="1577714"/>
                <a:ext cx="11111999" cy="102355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如图，点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是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的中点，过点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的弦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MN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交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于点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，设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的半径为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4cm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MN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cm.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2032" name="yt_shape_12032" descr="{&quot;rangeId&quot;:16,&quot;color&quot;:&quot;B&quot;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577714"/>
                <a:ext cx="11111999" cy="1023550"/>
              </a:xfrm>
              <a:prstGeom prst="rect">
                <a:avLst/>
              </a:prstGeom>
              <a:blipFill>
                <a:blip r:embed="rId2"/>
                <a:stretch>
                  <a:fillRect l="-1701" r="-165" b="-172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034" name="yt_image_12034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287821" y="2546121"/>
            <a:ext cx="1882182" cy="17657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036" name="yt_shape_12036"/>
          <p:cNvSpPr txBox="1"/>
          <p:nvPr/>
        </p:nvSpPr>
        <p:spPr>
          <a:xfrm>
            <a:off x="540000" y="2708920"/>
            <a:ext cx="4223913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）求圆心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到弦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MN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的距离；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" name="yt_shape_12038">
                <a:extLst>
                  <a:ext uri="{FF2B5EF4-FFF2-40B4-BE49-F238E27FC236}">
                    <a16:creationId xmlns:a16="http://schemas.microsoft.com/office/drawing/2014/main" id="{D3E3A72C-8A30-22C5-D3C5-54E3185911BF}"/>
                  </a:ext>
                </a:extLst>
              </p:cNvPr>
              <p:cNvSpPr txBox="1"/>
              <p:nvPr/>
            </p:nvSpPr>
            <p:spPr>
              <a:xfrm>
                <a:off x="540000" y="3302092"/>
                <a:ext cx="6224461" cy="211679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解：（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）过点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作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OE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MN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于点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，连结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MN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OEM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中，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𝑀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𝐸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𝑀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16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2" name="yt_shape_12038">
                <a:extLst>
                  <a:ext uri="{FF2B5EF4-FFF2-40B4-BE49-F238E27FC236}">
                    <a16:creationId xmlns:a16="http://schemas.microsoft.com/office/drawing/2014/main" id="{D3E3A72C-8A30-22C5-D3C5-54E3185911B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302092"/>
                <a:ext cx="6224461" cy="2116798"/>
              </a:xfrm>
              <a:prstGeom prst="rect">
                <a:avLst/>
              </a:prstGeom>
              <a:blipFill>
                <a:blip r:embed="rId4"/>
                <a:stretch>
                  <a:fillRect l="-3036" t="-2594" r="-2057" b="-77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4971D8F0-C51D-4077-29DB-E5566A357C49}"/>
              </a:ext>
            </a:extLst>
          </p:cNvPr>
          <p:cNvSpPr txBox="1"/>
          <p:nvPr/>
        </p:nvSpPr>
        <p:spPr>
          <a:xfrm>
            <a:off x="449989" y="3255286"/>
            <a:ext cx="63443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）过点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作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于点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，连结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685BECC6-63FE-EDA9-E506-8B90E4C52400}"/>
                  </a:ext>
                </a:extLst>
              </p:cNvPr>
              <p:cNvSpPr txBox="1"/>
              <p:nvPr/>
            </p:nvSpPr>
            <p:spPr>
              <a:xfrm>
                <a:off x="449989" y="3730774"/>
                <a:ext cx="3926713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EM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MN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），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685BECC6-63FE-EDA9-E506-8B90E4C5240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730774"/>
                <a:ext cx="3926713" cy="765061"/>
              </a:xfrm>
              <a:prstGeom prst="rect">
                <a:avLst/>
              </a:prstGeom>
              <a:blipFill>
                <a:blip r:embed="rId5"/>
                <a:stretch>
                  <a:fillRect l="-2484" r="-2174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45B676D2-9172-332E-A8A8-4D7A9CA56991}"/>
              </a:ext>
            </a:extLst>
          </p:cNvPr>
          <p:cNvSpPr txBox="1"/>
          <p:nvPr/>
        </p:nvSpPr>
        <p:spPr>
          <a:xfrm>
            <a:off x="449989" y="4402223"/>
            <a:ext cx="205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OEM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中，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92263AB3-F460-D7B2-6E46-00022E54056C}"/>
                  </a:ext>
                </a:extLst>
              </p:cNvPr>
              <p:cNvSpPr txBox="1"/>
              <p:nvPr/>
            </p:nvSpPr>
            <p:spPr>
              <a:xfrm>
                <a:off x="449989" y="4877711"/>
                <a:ext cx="5740082" cy="56751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OE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𝑀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𝐸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𝑀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16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92263AB3-F460-D7B2-6E46-00022E54056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877711"/>
                <a:ext cx="5740082" cy="567513"/>
              </a:xfrm>
              <a:prstGeom prst="rect">
                <a:avLst/>
              </a:prstGeom>
              <a:blipFill>
                <a:blip r:embed="rId6"/>
                <a:stretch>
                  <a:fillRect l="-1700" r="-1594" b="-2473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7" name="yt_image_12040">
            <a:extLst>
              <a:ext uri="{FF2B5EF4-FFF2-40B4-BE49-F238E27FC236}">
                <a16:creationId xmlns:a16="http://schemas.microsoft.com/office/drawing/2014/main" id="{BD6E3F2F-F142-243C-BA5A-28335E96F1C6}"/>
              </a:ex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9259000" y="4538195"/>
            <a:ext cx="1939823" cy="17121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37" name="yt_shape_12037"/>
          <p:cNvSpPr txBox="1"/>
          <p:nvPr/>
        </p:nvSpPr>
        <p:spPr>
          <a:xfrm>
            <a:off x="540000" y="1501856"/>
            <a:ext cx="303448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）求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的度数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2041" name="yt_shape_12041"/>
          <p:cNvSpPr txBox="1"/>
          <p:nvPr/>
        </p:nvSpPr>
        <p:spPr>
          <a:xfrm>
            <a:off x="5085962" y="4301109"/>
            <a:ext cx="1596719" cy="130561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7100" b="0" i="0" u="none" spc="-7100">
                <a:solidFill>
                  <a:srgbClr val="1EE3CF"/>
                </a:solidFill>
                <a:effectLst/>
                <a:latin typeface="白正" pitchFamily="71"/>
                <a:ea typeface="宋体" pitchFamily="71"/>
                <a:cs typeface="宋体" pitchFamily="71"/>
              </a:rPr>
              <a:t> </a:t>
            </a:r>
            <a:r>
              <a:rPr lang="en-US" altLang="zh-CN" sz="7100" b="0" i="0" u="none" spc="10851">
                <a:solidFill>
                  <a:srgbClr val="1EE3CF"/>
                </a:solidFill>
                <a:effectLst/>
                <a:latin typeface="白正" pitchFamily="71"/>
                <a:ea typeface="宋体" pitchFamily="71"/>
                <a:cs typeface="宋体" pitchFamily="71"/>
              </a:rPr>
              <a:t> 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</p:txBody>
      </p:sp>
      <p:pic>
        <p:nvPicPr>
          <p:cNvPr id="6" name="yt_image_12045">
            <a:extLst>
              <a:ext uri="{FF2B5EF4-FFF2-40B4-BE49-F238E27FC236}">
                <a16:creationId xmlns:a16="http://schemas.microsoft.com/office/drawing/2014/main" id="{BBE8F245-3B3C-165C-E46C-F640D9909116}"/>
              </a:ex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43368" y="3615962"/>
            <a:ext cx="1939823" cy="17121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0B6892FF-7F5D-6A54-4B34-653487F550B9}"/>
              </a:ext>
            </a:extLst>
          </p:cNvPr>
          <p:cNvSpPr txBox="1"/>
          <p:nvPr/>
        </p:nvSpPr>
        <p:spPr>
          <a:xfrm>
            <a:off x="449989" y="2060848"/>
            <a:ext cx="41075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）设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与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相交于点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27B69F72-A213-F114-072E-41217236E6B9}"/>
                  </a:ext>
                </a:extLst>
              </p:cNvPr>
              <p:cNvSpPr txBox="1"/>
              <p:nvPr/>
            </p:nvSpPr>
            <p:spPr>
              <a:xfrm>
                <a:off x="449989" y="2536336"/>
                <a:ext cx="2969577" cy="646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点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是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e>
                    </m:groupChr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的中点，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27B69F72-A213-F114-072E-41217236E6B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536336"/>
                <a:ext cx="2969577" cy="646189"/>
              </a:xfrm>
              <a:prstGeom prst="rect">
                <a:avLst/>
              </a:prstGeom>
              <a:blipFill>
                <a:blip r:embed="rId3"/>
                <a:stretch>
                  <a:fillRect l="-3285" r="-3285" b="-169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文本框 8">
            <a:extLst>
              <a:ext uri="{FF2B5EF4-FFF2-40B4-BE49-F238E27FC236}">
                <a16:creationId xmlns:a16="http://schemas.microsoft.com/office/drawing/2014/main" id="{20A5FE64-241C-012E-4CF9-C065D88297AC}"/>
              </a:ext>
            </a:extLst>
          </p:cNvPr>
          <p:cNvSpPr txBox="1"/>
          <p:nvPr/>
        </p:nvSpPr>
        <p:spPr>
          <a:xfrm>
            <a:off x="449989" y="3088913"/>
            <a:ext cx="38821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OF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OFB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4EBE49B0-E1ED-D218-5FE2-72B95FB7EF0D}"/>
                  </a:ext>
                </a:extLst>
              </p:cNvPr>
              <p:cNvSpPr txBox="1"/>
              <p:nvPr/>
            </p:nvSpPr>
            <p:spPr>
              <a:xfrm>
                <a:off x="449989" y="3564401"/>
                <a:ext cx="4779708" cy="77211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在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OEM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中，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sin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OME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𝑂𝐸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𝑂𝑀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4EBE49B0-E1ED-D218-5FE2-72B95FB7EF0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564401"/>
                <a:ext cx="4779708" cy="772110"/>
              </a:xfrm>
              <a:prstGeom prst="rect">
                <a:avLst/>
              </a:prstGeom>
              <a:blipFill>
                <a:blip r:embed="rId4"/>
                <a:stretch>
                  <a:fillRect l="-2041" r="-1658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文本框 10">
            <a:extLst>
              <a:ext uri="{FF2B5EF4-FFF2-40B4-BE49-F238E27FC236}">
                <a16:creationId xmlns:a16="http://schemas.microsoft.com/office/drawing/2014/main" id="{979A65BB-CC20-6130-ED68-FCF1CFABEC51}"/>
              </a:ext>
            </a:extLst>
          </p:cNvPr>
          <p:cNvSpPr txBox="1"/>
          <p:nvPr/>
        </p:nvSpPr>
        <p:spPr>
          <a:xfrm>
            <a:off x="449989" y="4242899"/>
            <a:ext cx="24867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OME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F14C13FC-A3E9-7A76-95AF-9B04CAE99411}"/>
              </a:ext>
            </a:extLst>
          </p:cNvPr>
          <p:cNvSpPr txBox="1"/>
          <p:nvPr/>
        </p:nvSpPr>
        <p:spPr>
          <a:xfrm>
            <a:off x="449989" y="4718387"/>
            <a:ext cx="6087173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Rt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CFM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中，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OME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60°.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13" name="yt_image_12034">
            <a:extLst>
              <a:ext uri="{FF2B5EF4-FFF2-40B4-BE49-F238E27FC236}">
                <a16:creationId xmlns:a16="http://schemas.microsoft.com/office/drawing/2014/main" id="{94F342AD-5216-8E92-6981-9F8D41257BB9}"/>
              </a:ex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272189" y="1678426"/>
            <a:ext cx="1882182" cy="17657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2048" name="yt_shape_12048"/>
              <p:cNvSpPr txBox="1"/>
              <p:nvPr/>
            </p:nvSpPr>
            <p:spPr>
              <a:xfrm>
                <a:off x="540119" y="836712"/>
                <a:ext cx="11111999" cy="119372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如图所示，已知点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F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是以点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为圆心，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长为直径的半圆上任一点，点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是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𝐵𝐹</m:t>
                        </m:r>
                      </m:e>
                    </m:groupChr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的中点，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⊥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于点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求证：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BF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2048" name="yt_shape_1204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836712"/>
                <a:ext cx="11111999" cy="1193725"/>
              </a:xfrm>
              <a:prstGeom prst="rect">
                <a:avLst/>
              </a:prstGeom>
              <a:blipFill>
                <a:blip r:embed="rId2"/>
                <a:stretch>
                  <a:fillRect l="-1701" r="-1207" b="-816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050" name="yt_image_12050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120336" y="2276872"/>
            <a:ext cx="2313631" cy="1779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yt_image_12054">
            <a:extLst>
              <a:ext uri="{FF2B5EF4-FFF2-40B4-BE49-F238E27FC236}">
                <a16:creationId xmlns:a16="http://schemas.microsoft.com/office/drawing/2014/main" id="{D751DE24-314C-C331-299E-D2559CDE6646}"/>
              </a:ex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120336" y="4506850"/>
            <a:ext cx="2466959" cy="15395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82C60BEB-892C-9B1C-9395-A9DFE01C2FEE}"/>
              </a:ext>
            </a:extLst>
          </p:cNvPr>
          <p:cNvSpPr txBox="1"/>
          <p:nvPr/>
        </p:nvSpPr>
        <p:spPr>
          <a:xfrm>
            <a:off x="449989" y="2156737"/>
            <a:ext cx="38868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证明：连结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交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于点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3A4C91D6-A47F-AF9C-47B7-06FBD7F87576}"/>
                  </a:ext>
                </a:extLst>
              </p:cNvPr>
              <p:cNvSpPr txBox="1"/>
              <p:nvPr/>
            </p:nvSpPr>
            <p:spPr>
              <a:xfrm>
                <a:off x="449989" y="2632225"/>
                <a:ext cx="2897125" cy="64307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点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是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𝐵𝐹</m:t>
                        </m:r>
                      </m:e>
                    </m:groupChr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的中点，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3A4C91D6-A47F-AF9C-47B7-06FBD7F8757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632225"/>
                <a:ext cx="2897125" cy="643078"/>
              </a:xfrm>
              <a:prstGeom prst="rect">
                <a:avLst/>
              </a:prstGeom>
              <a:blipFill>
                <a:blip r:embed="rId5"/>
                <a:stretch>
                  <a:fillRect l="-3368" r="-3368" b="-1714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98DB9F04-4781-8FBF-819D-D3B4CC1F8889}"/>
                  </a:ext>
                </a:extLst>
              </p:cNvPr>
              <p:cNvSpPr txBox="1"/>
              <p:nvPr/>
            </p:nvSpPr>
            <p:spPr>
              <a:xfrm>
                <a:off x="449989" y="3181691"/>
                <a:ext cx="3658298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OA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⊥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BF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，且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BE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BF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98DB9F04-4781-8FBF-819D-D3B4CC1F888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181691"/>
                <a:ext cx="3658298" cy="765061"/>
              </a:xfrm>
              <a:prstGeom prst="rect">
                <a:avLst/>
              </a:prstGeom>
              <a:blipFill>
                <a:blip r:embed="rId6"/>
                <a:stretch>
                  <a:fillRect l="-2667" r="-2833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E5D36D86-A95F-AEDA-9CD1-C0382C763550}"/>
              </a:ext>
            </a:extLst>
          </p:cNvPr>
          <p:cNvSpPr txBox="1"/>
          <p:nvPr/>
        </p:nvSpPr>
        <p:spPr>
          <a:xfrm>
            <a:off x="449989" y="3853140"/>
            <a:ext cx="24184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OEB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35070E5F-A6FB-3E26-AA58-8699523AA3E4}"/>
              </a:ext>
            </a:extLst>
          </p:cNvPr>
          <p:cNvSpPr txBox="1"/>
          <p:nvPr/>
        </p:nvSpPr>
        <p:spPr>
          <a:xfrm>
            <a:off x="449989" y="4328628"/>
            <a:ext cx="18898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D7565FEF-AE55-CC7B-9341-D7D6786D14E7}"/>
              </a:ext>
            </a:extLst>
          </p:cNvPr>
          <p:cNvSpPr txBox="1"/>
          <p:nvPr/>
        </p:nvSpPr>
        <p:spPr>
          <a:xfrm>
            <a:off x="449989" y="4804116"/>
            <a:ext cx="22247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EE716125-FF7D-64BC-431D-2CFCF0C39BBE}"/>
              </a:ext>
            </a:extLst>
          </p:cNvPr>
          <p:cNvSpPr txBox="1"/>
          <p:nvPr/>
        </p:nvSpPr>
        <p:spPr>
          <a:xfrm>
            <a:off x="4397842" y="2844869"/>
            <a:ext cx="2923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OEB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04F9DB0F-CE58-7AB1-397E-22C866AD2BFE}"/>
              </a:ext>
            </a:extLst>
          </p:cNvPr>
          <p:cNvSpPr txBox="1"/>
          <p:nvPr/>
        </p:nvSpPr>
        <p:spPr>
          <a:xfrm>
            <a:off x="4397842" y="3320357"/>
            <a:ext cx="4650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AOD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BOE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CA6D283A-B359-2A89-52B1-EB642FB5E14A}"/>
              </a:ext>
            </a:extLst>
          </p:cNvPr>
          <p:cNvSpPr txBox="1"/>
          <p:nvPr/>
        </p:nvSpPr>
        <p:spPr>
          <a:xfrm>
            <a:off x="4397842" y="3795845"/>
            <a:ext cx="2923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AOD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≌△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BOE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47BBEB0E-B83C-EFE9-78D2-4F39C724BA92}"/>
              </a:ext>
            </a:extLst>
          </p:cNvPr>
          <p:cNvSpPr txBox="1"/>
          <p:nvPr/>
        </p:nvSpPr>
        <p:spPr>
          <a:xfrm>
            <a:off x="4397842" y="4271333"/>
            <a:ext cx="18723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6A3DF844-6AF5-01AB-9E1A-97E2C71E7A14}"/>
                  </a:ext>
                </a:extLst>
              </p:cNvPr>
              <p:cNvSpPr txBox="1"/>
              <p:nvPr/>
            </p:nvSpPr>
            <p:spPr>
              <a:xfrm>
                <a:off x="4397842" y="4746821"/>
                <a:ext cx="1772348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BF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6A3DF844-6AF5-01AB-9E1A-97E2C71E7A1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97842" y="4746821"/>
                <a:ext cx="1772348" cy="726326"/>
              </a:xfrm>
              <a:prstGeom prst="rect">
                <a:avLst/>
              </a:prstGeom>
              <a:blipFill>
                <a:blip r:embed="rId7"/>
                <a:stretch>
                  <a:fillRect l="-5155" r="-5842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3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1090</Words>
  <Application>Microsoft Office PowerPoint</Application>
  <PresentationFormat>宽屏</PresentationFormat>
  <Paragraphs>80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8</vt:i4>
      </vt:variant>
    </vt:vector>
  </HeadingPairs>
  <TitlesOfParts>
    <vt:vector size="21" baseType="lpstr">
      <vt:lpstr>白正</vt:lpstr>
      <vt:lpstr>等线</vt:lpstr>
      <vt:lpstr>等线 Light</vt:lpstr>
      <vt:lpstr>黑体</vt:lpstr>
      <vt:lpstr>华文行楷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课 件</cp:lastModifiedBy>
  <cp:revision>43</cp:revision>
  <dcterms:created xsi:type="dcterms:W3CDTF">2023-05-05T05:33:04Z</dcterms:created>
  <dcterms:modified xsi:type="dcterms:W3CDTF">2023-10-21T11:52:56Z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