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70" r:id="rId7"/>
    <p:sldId id="368" r:id="rId8"/>
    <p:sldId id="369" r:id="rId9"/>
    <p:sldId id="371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84" name="yt_shape_10584"/>
              <p:cNvSpPr txBox="1"/>
              <p:nvPr/>
            </p:nvSpPr>
            <p:spPr>
              <a:xfrm>
                <a:off x="540119" y="1312028"/>
                <a:ext cx="11111999" cy="11539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已知点（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、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）都在抛物线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的大小关系是（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584" name="yt_shape_10584" descr="{&quot;rangeId&quot;: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12028"/>
                <a:ext cx="11111999" cy="1153906"/>
              </a:xfrm>
              <a:prstGeom prst="rect">
                <a:avLst/>
              </a:prstGeom>
              <a:blipFill>
                <a:blip r:embed="rId2"/>
                <a:stretch>
                  <a:fillRect l="-1701" b="-1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86" name="yt_table_105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638970"/>
              </p:ext>
            </p:extLst>
          </p:nvPr>
        </p:nvGraphicFramePr>
        <p:xfrm>
          <a:off x="540000" y="2516722"/>
          <a:ext cx="5281930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</a:tbl>
          </a:graphicData>
        </a:graphic>
      </p:graphicFrame>
      <p:sp>
        <p:nvSpPr>
          <p:cNvPr id="10588" name="yt_shape_10588"/>
          <p:cNvSpPr txBox="1"/>
          <p:nvPr/>
        </p:nvSpPr>
        <p:spPr>
          <a:xfrm>
            <a:off x="540000" y="3518276"/>
            <a:ext cx="879567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，以下说法不正确的是（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589" name="yt_table_1058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766933"/>
              </p:ext>
            </p:extLst>
          </p:nvPr>
        </p:nvGraphicFramePr>
        <p:xfrm>
          <a:off x="540000" y="4004440"/>
          <a:ext cx="5680075" cy="1901952"/>
        </p:xfrm>
        <a:graphic>
          <a:graphicData uri="http://schemas.openxmlformats.org/drawingml/2006/table">
            <a:tbl>
              <a:tblPr/>
              <a:tblGrid>
                <a:gridCol w="5680075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图象与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轴的交点坐标为（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图象的对称轴在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轴的右侧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的值随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值的增大而减小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的最大值为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B562D2B-E051-1F71-64D4-BCDD055CAB7E}"/>
              </a:ext>
            </a:extLst>
          </p:cNvPr>
          <p:cNvSpPr txBox="1"/>
          <p:nvPr/>
        </p:nvSpPr>
        <p:spPr>
          <a:xfrm>
            <a:off x="3666383" y="1976803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F8E0C0-FF8E-D24C-0CF8-F2B46DEB474B}"/>
              </a:ext>
            </a:extLst>
          </p:cNvPr>
          <p:cNvSpPr txBox="1"/>
          <p:nvPr/>
        </p:nvSpPr>
        <p:spPr>
          <a:xfrm>
            <a:off x="8347801" y="3471470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1" name="yt_shape_10591"/>
          <p:cNvSpPr txBox="1"/>
          <p:nvPr/>
        </p:nvSpPr>
        <p:spPr>
          <a:xfrm>
            <a:off x="540119" y="232803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（巴东中学月考）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）的图象如图所示，当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时，下列说法正确的是（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593" name="yt_table_1059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894367"/>
              </p:ext>
            </p:extLst>
          </p:nvPr>
        </p:nvGraphicFramePr>
        <p:xfrm>
          <a:off x="540000" y="3294333"/>
          <a:ext cx="3929063" cy="1901952"/>
        </p:xfrm>
        <a:graphic>
          <a:graphicData uri="http://schemas.openxmlformats.org/drawingml/2006/table">
            <a:tbl>
              <a:tblPr/>
              <a:tblGrid>
                <a:gridCol w="3929063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有最小值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有最小值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有最小值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有最小值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</a:tbl>
          </a:graphicData>
        </a:graphic>
      </p:graphicFrame>
      <p:pic>
        <p:nvPicPr>
          <p:cNvPr id="10592" name="yt_image_10592_skip" title="H_125.6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24179" y="3294333"/>
            <a:ext cx="1325597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B5BBD2-50D9-AFED-AA33-81AB584AFE13}"/>
              </a:ext>
            </a:extLst>
          </p:cNvPr>
          <p:cNvSpPr txBox="1"/>
          <p:nvPr/>
        </p:nvSpPr>
        <p:spPr>
          <a:xfrm>
            <a:off x="5157046" y="2756720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95" name="yt_shape_10595"/>
              <p:cNvSpPr txBox="1"/>
              <p:nvPr/>
            </p:nvSpPr>
            <p:spPr>
              <a:xfrm>
                <a:off x="540119" y="2049368"/>
                <a:ext cx="11111999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的图象如图所示，有以下结论：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若点（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）和（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）在该图象上，则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，其中正确结论的序号是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②④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95" name="yt_shape_10595" descr="{&quot;rangeId&quot;: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49368"/>
                <a:ext cx="11111999" cy="1589089"/>
              </a:xfrm>
              <a:prstGeom prst="rect">
                <a:avLst/>
              </a:prstGeom>
              <a:blipFill>
                <a:blip r:embed="rId2"/>
                <a:stretch>
                  <a:fillRect l="-1701" t="-3065" r="-439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97" name="yt_image_1059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3747" y="3841609"/>
            <a:ext cx="1504504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B9EF3B-0B2D-EF5B-54AC-70A0FF6C28D2}"/>
              </a:ext>
            </a:extLst>
          </p:cNvPr>
          <p:cNvSpPr txBox="1"/>
          <p:nvPr/>
        </p:nvSpPr>
        <p:spPr>
          <a:xfrm>
            <a:off x="4649046" y="315191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9" name="yt_shape_10599"/>
          <p:cNvSpPr txBox="1"/>
          <p:nvPr/>
        </p:nvSpPr>
        <p:spPr>
          <a:xfrm>
            <a:off x="540000" y="900000"/>
            <a:ext cx="38969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  <p:sp>
        <p:nvSpPr>
          <p:cNvPr id="10600" name="yt_shape_10600"/>
          <p:cNvSpPr txBox="1"/>
          <p:nvPr/>
        </p:nvSpPr>
        <p:spPr>
          <a:xfrm>
            <a:off x="540119" y="137930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）用配方法求其图象的顶点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的坐标，并描述该的函数值随自变量的增减而变化的情况；</a:t>
            </a:r>
          </a:p>
        </p:txBody>
      </p:sp>
      <p:sp>
        <p:nvSpPr>
          <p:cNvPr id="10601" name="yt_shape_10601"/>
          <p:cNvSpPr txBox="1"/>
          <p:nvPr/>
        </p:nvSpPr>
        <p:spPr>
          <a:xfrm>
            <a:off x="540000" y="2345598"/>
            <a:ext cx="77857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02" name="yt_shape_10602"/>
          <p:cNvSpPr txBox="1"/>
          <p:nvPr/>
        </p:nvSpPr>
        <p:spPr>
          <a:xfrm>
            <a:off x="540000" y="2824901"/>
            <a:ext cx="805028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所以顶点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的坐标是（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的增大而减少；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0604" name="yt_shape_10604"/>
          <p:cNvSpPr txBox="1"/>
          <p:nvPr/>
        </p:nvSpPr>
        <p:spPr>
          <a:xfrm>
            <a:off x="5079806" y="4896963"/>
            <a:ext cx="1609158" cy="144360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50" b="0" i="0" u="none" spc="-7850">
                <a:solidFill>
                  <a:srgbClr val="1EE3CF"/>
                </a:solidFill>
                <a:effectLst/>
                <a:latin typeface="白正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850" b="0" i="0" u="none" spc="10773">
                <a:solidFill>
                  <a:srgbClr val="1EE3CF"/>
                </a:solidFill>
                <a:effectLst/>
                <a:latin typeface="白正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EE6D83-9BCF-7C6E-CE84-A26CC23EEF3C}"/>
              </a:ext>
            </a:extLst>
          </p:cNvPr>
          <p:cNvSpPr txBox="1"/>
          <p:nvPr/>
        </p:nvSpPr>
        <p:spPr>
          <a:xfrm>
            <a:off x="449989" y="2778095"/>
            <a:ext cx="8152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370C0F-E664-5104-B414-6DB3FE6BA5DF}"/>
              </a:ext>
            </a:extLst>
          </p:cNvPr>
          <p:cNvSpPr txBox="1"/>
          <p:nvPr/>
        </p:nvSpPr>
        <p:spPr>
          <a:xfrm>
            <a:off x="449989" y="3253583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所以顶点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的坐标是（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837697-0C8D-4B06-B9D5-F9C872DC5D95}"/>
              </a:ext>
            </a:extLst>
          </p:cNvPr>
          <p:cNvSpPr txBox="1"/>
          <p:nvPr/>
        </p:nvSpPr>
        <p:spPr>
          <a:xfrm>
            <a:off x="449989" y="3729071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的增大而减少；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C703B5-77D1-A68D-3981-D34CAA865D90}"/>
              </a:ext>
            </a:extLst>
          </p:cNvPr>
          <p:cNvSpPr txBox="1"/>
          <p:nvPr/>
        </p:nvSpPr>
        <p:spPr>
          <a:xfrm>
            <a:off x="449989" y="4204559"/>
            <a:ext cx="416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06" name="yt_shape_10606"/>
              <p:cNvSpPr txBox="1"/>
              <p:nvPr/>
            </p:nvSpPr>
            <p:spPr>
              <a:xfrm>
                <a:off x="540000" y="2089224"/>
                <a:ext cx="6838410" cy="30395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）解方程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点的坐标是（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点的坐标是（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，函数图象如图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06" name="yt_shape_10606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9224"/>
                <a:ext cx="6838410" cy="3039550"/>
              </a:xfrm>
              <a:prstGeom prst="rect">
                <a:avLst/>
              </a:prstGeom>
              <a:blipFill>
                <a:blip r:embed="rId2"/>
                <a:stretch>
                  <a:fillRect l="-2765" t="-1807" r="-1873" b="-2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7BC6D6F-900D-F4E5-D273-3181641F0F40}"/>
              </a:ext>
            </a:extLst>
          </p:cNvPr>
          <p:cNvSpPr txBox="1"/>
          <p:nvPr/>
        </p:nvSpPr>
        <p:spPr>
          <a:xfrm>
            <a:off x="449989" y="2042418"/>
            <a:ext cx="420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）解方程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62A3FF-7501-094C-150C-804F0C3AE60C}"/>
              </a:ext>
            </a:extLst>
          </p:cNvPr>
          <p:cNvSpPr txBox="1"/>
          <p:nvPr/>
        </p:nvSpPr>
        <p:spPr>
          <a:xfrm>
            <a:off x="449989" y="2517906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101B4B-D8B4-A774-C2CB-A1B942270A2E}"/>
              </a:ext>
            </a:extLst>
          </p:cNvPr>
          <p:cNvSpPr txBox="1"/>
          <p:nvPr/>
        </p:nvSpPr>
        <p:spPr>
          <a:xfrm>
            <a:off x="449989" y="2993394"/>
            <a:ext cx="6952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点的坐标是（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点的坐标是（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8DBB10-3380-11A6-A931-7BEF3683F60E}"/>
              </a:ext>
            </a:extLst>
          </p:cNvPr>
          <p:cNvSpPr txBox="1"/>
          <p:nvPr/>
        </p:nvSpPr>
        <p:spPr>
          <a:xfrm>
            <a:off x="449989" y="3468882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，函数图象如图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A4815D-B209-3FA5-B0EA-2DF63E76DFB4}"/>
              </a:ext>
            </a:extLst>
          </p:cNvPr>
          <p:cNvSpPr txBox="1"/>
          <p:nvPr/>
        </p:nvSpPr>
        <p:spPr>
          <a:xfrm>
            <a:off x="449989" y="3944370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C0AC64C-CE7F-6540-6D99-32B5F15CA488}"/>
                  </a:ext>
                </a:extLst>
              </p:cNvPr>
              <p:cNvSpPr txBox="1"/>
              <p:nvPr/>
            </p:nvSpPr>
            <p:spPr>
              <a:xfrm>
                <a:off x="449989" y="4419859"/>
                <a:ext cx="46377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0, 'mathAnswerShape': 1}">
                <a:extLst>
                  <a:ext uri="{FF2B5EF4-FFF2-40B4-BE49-F238E27FC236}">
                    <a16:creationId xmlns:a16="http://schemas.microsoft.com/office/drawing/2014/main" id="{BC0AC64C-CE7F-6540-6D99-32B5F15CA4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9859"/>
                <a:ext cx="4637786" cy="726326"/>
              </a:xfrm>
              <a:prstGeom prst="rect">
                <a:avLst/>
              </a:prstGeom>
              <a:blipFill>
                <a:blip r:embed="rId3"/>
                <a:stretch>
                  <a:fillRect l="-2102" r="-197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0603">
            <a:extLst>
              <a:ext uri="{FF2B5EF4-FFF2-40B4-BE49-F238E27FC236}">
                <a16:creationId xmlns:a16="http://schemas.microsoft.com/office/drawing/2014/main" id="{272FF30A-2D9C-F9A2-8919-423AF5114F1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3079242"/>
            <a:ext cx="1615471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8" name="yt_shape_10608"/>
          <p:cNvSpPr txBox="1"/>
          <p:nvPr/>
        </p:nvSpPr>
        <p:spPr>
          <a:xfrm>
            <a:off x="540000" y="900000"/>
            <a:ext cx="103602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（温州市中考）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）、（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09" name="yt_shape_10609"/>
          <p:cNvSpPr txBox="1"/>
          <p:nvPr/>
        </p:nvSpPr>
        <p:spPr>
          <a:xfrm>
            <a:off x="540000" y="1379303"/>
            <a:ext cx="261610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0610" name="yt_shape_10610"/>
          <p:cNvSpPr txBox="1"/>
          <p:nvPr/>
        </p:nvSpPr>
        <p:spPr>
          <a:xfrm>
            <a:off x="540000" y="1865467"/>
            <a:ext cx="10711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）是抛物线上不同的两点，且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11" name="yt_shape_10611"/>
              <p:cNvSpPr txBox="1"/>
              <p:nvPr/>
            </p:nvSpPr>
            <p:spPr>
              <a:xfrm>
                <a:off x="540119" y="2344770"/>
                <a:ext cx="11111999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）把点（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）、（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13=4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11" name="yt_shape_10611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44770"/>
                <a:ext cx="11111999" cy="1551066"/>
              </a:xfrm>
              <a:prstGeom prst="rect">
                <a:avLst/>
              </a:prstGeom>
              <a:blipFill>
                <a:blip r:embed="rId2"/>
                <a:stretch>
                  <a:fillRect l="-1701" t="-3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13" name="yt_shape_10613"/>
              <p:cNvSpPr txBox="1"/>
              <p:nvPr/>
            </p:nvSpPr>
            <p:spPr>
              <a:xfrm>
                <a:off x="540000" y="3946624"/>
                <a:ext cx="6051337" cy="25459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）得函数表达式为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对称轴为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13" name="yt_shape_10613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6624"/>
                <a:ext cx="6051337" cy="2545953"/>
              </a:xfrm>
              <a:prstGeom prst="rect">
                <a:avLst/>
              </a:prstGeom>
              <a:blipFill>
                <a:blip r:embed="rId3"/>
                <a:stretch>
                  <a:fillRect l="-3125" t="-1914" r="-2117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D6B3E8C-A5A4-551F-FCE0-738635A42D37}"/>
              </a:ext>
            </a:extLst>
          </p:cNvPr>
          <p:cNvSpPr txBox="1"/>
          <p:nvPr/>
        </p:nvSpPr>
        <p:spPr>
          <a:xfrm>
            <a:off x="450108" y="2297964"/>
            <a:ext cx="876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）把点（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）、（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0DE07A8-9B28-9162-2814-B410D8C31DCF}"/>
                  </a:ext>
                </a:extLst>
              </p:cNvPr>
              <p:cNvSpPr txBox="1"/>
              <p:nvPr/>
            </p:nvSpPr>
            <p:spPr>
              <a:xfrm>
                <a:off x="450108" y="2773452"/>
                <a:ext cx="478682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13=4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mathAnswerShape': 1}">
                <a:extLst>
                  <a:ext uri="{FF2B5EF4-FFF2-40B4-BE49-F238E27FC236}">
                    <a16:creationId xmlns:a16="http://schemas.microsoft.com/office/drawing/2014/main" id="{D0DE07A8-9B28-9162-2814-B410D8C31D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73452"/>
                <a:ext cx="4786820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4AAF38E-7EA2-2167-F931-07A96F41D566}"/>
              </a:ext>
            </a:extLst>
          </p:cNvPr>
          <p:cNvSpPr txBox="1"/>
          <p:nvPr/>
        </p:nvSpPr>
        <p:spPr>
          <a:xfrm>
            <a:off x="449989" y="3899818"/>
            <a:ext cx="617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）得函数表达式为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1D50DE-3BF2-DAAF-ABAC-A48480BD23AE}"/>
              </a:ext>
            </a:extLst>
          </p:cNvPr>
          <p:cNvSpPr txBox="1"/>
          <p:nvPr/>
        </p:nvSpPr>
        <p:spPr>
          <a:xfrm>
            <a:off x="449989" y="4375306"/>
            <a:ext cx="502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4DB9E9-9E79-D049-9055-7E0FF3B883F5}"/>
              </a:ext>
            </a:extLst>
          </p:cNvPr>
          <p:cNvSpPr txBox="1"/>
          <p:nvPr/>
        </p:nvSpPr>
        <p:spPr>
          <a:xfrm>
            <a:off x="449989" y="4850794"/>
            <a:ext cx="356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B1AE991-3059-8662-DA36-4546B31A5E9F}"/>
                  </a:ext>
                </a:extLst>
              </p:cNvPr>
              <p:cNvSpPr txBox="1"/>
              <p:nvPr/>
            </p:nvSpPr>
            <p:spPr>
              <a:xfrm>
                <a:off x="449989" y="5326282"/>
                <a:ext cx="3626548" cy="764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对称轴为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6, 'mathAnswerShape': 1}">
                <a:extLst>
                  <a:ext uri="{FF2B5EF4-FFF2-40B4-BE49-F238E27FC236}">
                    <a16:creationId xmlns:a16="http://schemas.microsoft.com/office/drawing/2014/main" id="{2B1AE991-3059-8662-DA36-4546B31A5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26282"/>
                <a:ext cx="3626548" cy="764109"/>
              </a:xfrm>
              <a:prstGeom prst="rect">
                <a:avLst/>
              </a:prstGeom>
              <a:blipFill>
                <a:blip r:embed="rId5"/>
                <a:stretch>
                  <a:fillRect l="-2689" r="-252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396199D-2FC7-4CA1-CA0B-B5EAF62BEBD4}"/>
              </a:ext>
            </a:extLst>
          </p:cNvPr>
          <p:cNvSpPr txBox="1"/>
          <p:nvPr/>
        </p:nvSpPr>
        <p:spPr>
          <a:xfrm>
            <a:off x="449989" y="5996779"/>
            <a:ext cx="35249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5" name="yt_shape_10615"/>
          <p:cNvSpPr txBox="1"/>
          <p:nvPr/>
        </p:nvSpPr>
        <p:spPr>
          <a:xfrm>
            <a:off x="540119" y="15490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两点，它的对称轴与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，连结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616" name="yt_image_1061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3043851"/>
            <a:ext cx="1640163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18" name="yt_shape_10618"/>
          <p:cNvSpPr txBox="1"/>
          <p:nvPr/>
        </p:nvSpPr>
        <p:spPr>
          <a:xfrm>
            <a:off x="540000" y="2636912"/>
            <a:ext cx="595034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）求该抛物线的解析式及顶点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10620" name="yt_shape_10620"/>
          <p:cNvSpPr txBox="1"/>
          <p:nvPr/>
        </p:nvSpPr>
        <p:spPr>
          <a:xfrm>
            <a:off x="540000" y="3259782"/>
            <a:ext cx="77793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）由题意可得，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33BD3F-5C28-A9E3-2B4A-82914B948750}"/>
              </a:ext>
            </a:extLst>
          </p:cNvPr>
          <p:cNvSpPr txBox="1"/>
          <p:nvPr/>
        </p:nvSpPr>
        <p:spPr>
          <a:xfrm>
            <a:off x="449989" y="3212976"/>
            <a:ext cx="7884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）由题意可得，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33DF71-3D58-8144-A646-B04846E1891A}"/>
              </a:ext>
            </a:extLst>
          </p:cNvPr>
          <p:cNvSpPr txBox="1"/>
          <p:nvPr/>
        </p:nvSpPr>
        <p:spPr>
          <a:xfrm>
            <a:off x="449989" y="3806483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EBDF9E-26CB-09FA-15A5-F759B97D8C29}"/>
              </a:ext>
            </a:extLst>
          </p:cNvPr>
          <p:cNvSpPr txBox="1"/>
          <p:nvPr/>
        </p:nvSpPr>
        <p:spPr>
          <a:xfrm>
            <a:off x="449989" y="4281971"/>
            <a:ext cx="2820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059A2E-59A3-EFDC-9CA4-4C0C32B86A29}"/>
              </a:ext>
            </a:extLst>
          </p:cNvPr>
          <p:cNvSpPr txBox="1"/>
          <p:nvPr/>
        </p:nvSpPr>
        <p:spPr>
          <a:xfrm>
            <a:off x="449989" y="4757459"/>
            <a:ext cx="519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9FF37B-AFDB-B08A-7AE4-7A3D297238E8}"/>
              </a:ext>
            </a:extLst>
          </p:cNvPr>
          <p:cNvSpPr txBox="1"/>
          <p:nvPr/>
        </p:nvSpPr>
        <p:spPr>
          <a:xfrm>
            <a:off x="449989" y="5232947"/>
            <a:ext cx="264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顶点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22" name="yt_shape_10622"/>
              <p:cNvSpPr txBox="1"/>
              <p:nvPr/>
            </p:nvSpPr>
            <p:spPr>
              <a:xfrm>
                <a:off x="540000" y="1191574"/>
                <a:ext cx="7094891" cy="48348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顶点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），抛物线的对称轴为直线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𝐸𝑀𝐹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𝐵𝑁𝐹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22" name="yt_shape_10622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1574"/>
                <a:ext cx="7094891" cy="4834850"/>
              </a:xfrm>
              <a:prstGeom prst="rect">
                <a:avLst/>
              </a:prstGeom>
              <a:blipFill>
                <a:blip r:embed="rId2"/>
                <a:stretch>
                  <a:fillRect l="-2666" t="-1008" r="-1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A899AF5-308D-DA97-573D-25BAD40662C0}"/>
              </a:ext>
            </a:extLst>
          </p:cNvPr>
          <p:cNvSpPr txBox="1"/>
          <p:nvPr/>
        </p:nvSpPr>
        <p:spPr>
          <a:xfrm>
            <a:off x="449989" y="2110616"/>
            <a:ext cx="7206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），抛物线的对称轴为直线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175743-8EA8-584D-B9DC-ED78381F4796}"/>
              </a:ext>
            </a:extLst>
          </p:cNvPr>
          <p:cNvSpPr txBox="1"/>
          <p:nvPr/>
        </p:nvSpPr>
        <p:spPr>
          <a:xfrm>
            <a:off x="449989" y="2586104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2C1A14-52F1-4AEC-EBCE-6CA78E00E9A0}"/>
              </a:ext>
            </a:extLst>
          </p:cNvPr>
          <p:cNvSpPr txBox="1"/>
          <p:nvPr/>
        </p:nvSpPr>
        <p:spPr>
          <a:xfrm>
            <a:off x="449989" y="3061592"/>
            <a:ext cx="283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848ECD-FFCC-BE78-0354-57CC245078A5}"/>
              </a:ext>
            </a:extLst>
          </p:cNvPr>
          <p:cNvSpPr txBox="1"/>
          <p:nvPr/>
        </p:nvSpPr>
        <p:spPr>
          <a:xfrm>
            <a:off x="449989" y="3537080"/>
            <a:ext cx="464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EMF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98F074C-1134-671B-19C7-1D953876AA6B}"/>
                  </a:ext>
                </a:extLst>
              </p:cNvPr>
              <p:cNvSpPr txBox="1"/>
              <p:nvPr/>
            </p:nvSpPr>
            <p:spPr>
              <a:xfrm>
                <a:off x="449989" y="4012568"/>
                <a:ext cx="1965707" cy="10777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𝐸𝑀𝐹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𝐵𝑁𝐹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98F074C-1134-671B-19C7-1D953876AA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2568"/>
                <a:ext cx="1965707" cy="1077799"/>
              </a:xfrm>
              <a:prstGeom prst="rect">
                <a:avLst/>
              </a:prstGeom>
              <a:blipFill>
                <a:blip r:embed="rId3"/>
                <a:stretch>
                  <a:fillRect l="-4969" r="-49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2DB2C26-86A2-8E93-1622-8A9409A307D4}"/>
                  </a:ext>
                </a:extLst>
              </p:cNvPr>
              <p:cNvSpPr txBox="1"/>
              <p:nvPr/>
            </p:nvSpPr>
            <p:spPr>
              <a:xfrm>
                <a:off x="2279576" y="4012568"/>
                <a:ext cx="523621" cy="10777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2DB2C26-86A2-8E93-1622-8A9409A307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9576" y="4012568"/>
                <a:ext cx="523621" cy="1077799"/>
              </a:xfrm>
              <a:prstGeom prst="rect">
                <a:avLst/>
              </a:prstGeom>
              <a:blipFill>
                <a:blip r:embed="rId4"/>
                <a:stretch>
                  <a:fillRect l="-1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C534DE3-83A9-4C4F-B161-85B545ECB7B4}"/>
                  </a:ext>
                </a:extLst>
              </p:cNvPr>
              <p:cNvSpPr txBox="1"/>
              <p:nvPr/>
            </p:nvSpPr>
            <p:spPr>
              <a:xfrm>
                <a:off x="2711624" y="4037968"/>
                <a:ext cx="1096074" cy="10777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C534DE3-83A9-4C4F-B161-85B545ECB7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1624" y="4037968"/>
                <a:ext cx="1096074" cy="1077799"/>
              </a:xfrm>
              <a:prstGeom prst="rect">
                <a:avLst/>
              </a:prstGeom>
              <a:blipFill>
                <a:blip r:embed="rId5"/>
                <a:stretch>
                  <a:fillRect l="-8889" r="-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0619">
            <a:extLst>
              <a:ext uri="{FF2B5EF4-FFF2-40B4-BE49-F238E27FC236}">
                <a16:creationId xmlns:a16="http://schemas.microsoft.com/office/drawing/2014/main" id="{DDCE5C0C-7FAB-E9A3-8FC3-EE8443386F70}"/>
              </a:ext>
            </a:extLst>
          </p:cNvPr>
          <p:cNvSpPr txBox="1"/>
          <p:nvPr/>
        </p:nvSpPr>
        <p:spPr>
          <a:xfrm>
            <a:off x="540000" y="1628800"/>
            <a:ext cx="4828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EMF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的面积之比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1452</Words>
  <Application>Microsoft Office PowerPoint</Application>
  <PresentationFormat>宽屏</PresentationFormat>
  <Paragraphs>91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42</cp:revision>
  <dcterms:created xsi:type="dcterms:W3CDTF">2023-05-05T05:33:04Z</dcterms:created>
  <dcterms:modified xsi:type="dcterms:W3CDTF">2023-10-21T10:19:11Z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