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2" r:id="rId5"/>
    <p:sldId id="375" r:id="rId6"/>
    <p:sldId id="378" r:id="rId7"/>
    <p:sldId id="379" r:id="rId8"/>
    <p:sldId id="380" r:id="rId9"/>
    <p:sldId id="381" r:id="rId10"/>
    <p:sldId id="382" r:id="rId11"/>
    <p:sldId id="384" r:id="rId12"/>
    <p:sldId id="385" r:id="rId13"/>
    <p:sldId id="386" r:id="rId14"/>
    <p:sldId id="390" r:id="rId15"/>
    <p:sldId id="387" r:id="rId16"/>
    <p:sldId id="394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bin"/><Relationship Id="rId4" Type="http://schemas.openxmlformats.org/officeDocument/2006/relationships/image" Target="../media/image44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bin"/><Relationship Id="rId3" Type="http://schemas.openxmlformats.org/officeDocument/2006/relationships/image" Target="../media/image48.png"/><Relationship Id="rId7" Type="http://schemas.openxmlformats.org/officeDocument/2006/relationships/image" Target="../media/image44.bin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bin"/><Relationship Id="rId7" Type="http://schemas.openxmlformats.org/officeDocument/2006/relationships/image" Target="../media/image14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70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bin"/><Relationship Id="rId5" Type="http://schemas.openxmlformats.org/officeDocument/2006/relationships/image" Target="../media/image240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66" name="yt_image_12866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23968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868" name="yt_shape_12868"/>
              <p:cNvSpPr txBox="1"/>
              <p:nvPr/>
            </p:nvSpPr>
            <p:spPr>
              <a:xfrm>
                <a:off x="540119" y="2770763"/>
                <a:ext cx="11388529" cy="6061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半径为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的圆周长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在半径为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的圆中，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的圆心角所对的弧长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868" name="yt_shape_128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70763"/>
                <a:ext cx="11388529" cy="606128"/>
              </a:xfrm>
              <a:prstGeom prst="rect">
                <a:avLst/>
              </a:prstGeom>
              <a:blipFill>
                <a:blip r:embed="rId3"/>
                <a:stretch>
                  <a:fillRect l="-1660" b="-17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870" name="yt_shape_12870"/>
              <p:cNvSpPr txBox="1"/>
              <p:nvPr/>
            </p:nvSpPr>
            <p:spPr>
              <a:xfrm>
                <a:off x="540119" y="3501008"/>
                <a:ext cx="11111999" cy="11862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在半径为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的圆中，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的圆心角所对的弧长为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的圆心角所对的扇形面积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扇形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𝑅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lR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870" name="yt_shape_128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01008"/>
                <a:ext cx="11111999" cy="1186222"/>
              </a:xfrm>
              <a:prstGeom prst="rect">
                <a:avLst/>
              </a:prstGeom>
              <a:blipFill>
                <a:blip r:embed="rId4"/>
                <a:stretch>
                  <a:fillRect l="-1701" t="-4103" r="-549" b="-82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90D53C2-2B79-4D04-5661-97F65B5D7573}"/>
              </a:ext>
            </a:extLst>
          </p:cNvPr>
          <p:cNvSpPr txBox="1"/>
          <p:nvPr/>
        </p:nvSpPr>
        <p:spPr>
          <a:xfrm>
            <a:off x="3744171" y="2723957"/>
            <a:ext cx="60553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782D4F1-C9F5-E4B3-ADCB-DBFAD02876A0}"/>
                  </a:ext>
                </a:extLst>
              </p:cNvPr>
              <p:cNvSpPr txBox="1"/>
              <p:nvPr/>
            </p:nvSpPr>
            <p:spPr>
              <a:xfrm>
                <a:off x="10848528" y="2599179"/>
                <a:ext cx="599885" cy="6938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782D4F1-C9F5-E4B3-ADCB-DBFAD02876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8528" y="2599179"/>
                <a:ext cx="599885" cy="693878"/>
              </a:xfrm>
              <a:prstGeom prst="rect">
                <a:avLst/>
              </a:prstGeom>
              <a:blipFill>
                <a:blip r:embed="rId5"/>
                <a:stretch>
                  <a:fillRect l="-16327" b="-9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43E0CEA-C9F4-FE28-0224-888D7BC2A296}"/>
                  </a:ext>
                </a:extLst>
              </p:cNvPr>
              <p:cNvSpPr txBox="1"/>
              <p:nvPr/>
            </p:nvSpPr>
            <p:spPr>
              <a:xfrm>
                <a:off x="1059708" y="3929690"/>
                <a:ext cx="746888" cy="7928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𝑅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43E0CEA-C9F4-FE28-0224-888D7BC2A2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3929690"/>
                <a:ext cx="746888" cy="792874"/>
              </a:xfrm>
              <a:prstGeom prst="rect">
                <a:avLst/>
              </a:prstGeom>
              <a:blipFill>
                <a:blip r:embed="rId6"/>
                <a:stretch>
                  <a:fillRect l="-13115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17AADE5-9A5C-95F9-AFC8-C60B72669F85}"/>
              </a:ext>
            </a:extLst>
          </p:cNvPr>
          <p:cNvCxnSpPr/>
          <p:nvPr/>
        </p:nvCxnSpPr>
        <p:spPr>
          <a:xfrm>
            <a:off x="844919" y="4694808"/>
            <a:ext cx="11764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2F57C41-B40B-D922-4C60-5D8B1030B4B5}"/>
                  </a:ext>
                </a:extLst>
              </p:cNvPr>
              <p:cNvSpPr txBox="1"/>
              <p:nvPr/>
            </p:nvSpPr>
            <p:spPr>
              <a:xfrm>
                <a:off x="2540909" y="3929690"/>
                <a:ext cx="578549" cy="7928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lR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2F57C41-B40B-D922-4C60-5D8B1030B4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909" y="3929690"/>
                <a:ext cx="578549" cy="792874"/>
              </a:xfrm>
              <a:prstGeom prst="rect">
                <a:avLst/>
              </a:prstGeom>
              <a:blipFill>
                <a:blip r:embed="rId7"/>
                <a:stretch>
                  <a:fillRect r="-16842" b="-3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BB38505-2B2A-32E6-68E6-07B4882E8CF0}"/>
              </a:ext>
            </a:extLst>
          </p:cNvPr>
          <p:cNvCxnSpPr/>
          <p:nvPr/>
        </p:nvCxnSpPr>
        <p:spPr>
          <a:xfrm>
            <a:off x="2326120" y="4694808"/>
            <a:ext cx="10081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34" name="yt_shape_12934"/>
              <p:cNvSpPr txBox="1"/>
              <p:nvPr/>
            </p:nvSpPr>
            <p:spPr>
              <a:xfrm>
                <a:off x="540119" y="1934464"/>
                <a:ext cx="11111999" cy="11263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（河南省中考）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如图所示的网格中，每个小正方形的边长均为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均在小正方形的顶点上，且点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22.5°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34" name="yt_shape_12934" descr="{&quot;rangeId&quot;:1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34464"/>
                <a:ext cx="11111999" cy="1126399"/>
              </a:xfrm>
              <a:prstGeom prst="rect">
                <a:avLst/>
              </a:prstGeom>
              <a:blipFill>
                <a:blip r:embed="rId2"/>
                <a:stretch>
                  <a:fillRect l="-1701" t="-4324" b="-9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39" name="yt_shape_12939"/>
          <p:cNvSpPr txBox="1"/>
          <p:nvPr/>
        </p:nvSpPr>
        <p:spPr>
          <a:xfrm>
            <a:off x="540000" y="49608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36" name="yt_shape_12936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8515" y="3264015"/>
            <a:ext cx="2074969" cy="1646442"/>
            <a:chOff x="0" y="0"/>
            <a:chExt cx="2074969" cy="1646442"/>
          </a:xfrm>
        </p:grpSpPr>
        <p:pic>
          <p:nvPicPr>
            <p:cNvPr id="2" name="yt_image_1293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74969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38" name="yt_shape_12938"/>
            <p:cNvSpPr txBox="1"/>
            <p:nvPr/>
          </p:nvSpPr>
          <p:spPr>
            <a:xfrm>
              <a:off x="428020" y="128644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2C18AC-AFD7-D3C4-7786-970B7E13A788}"/>
                  </a:ext>
                </a:extLst>
              </p:cNvPr>
              <p:cNvSpPr txBox="1"/>
              <p:nvPr/>
            </p:nvSpPr>
            <p:spPr>
              <a:xfrm>
                <a:off x="10194310" y="2282196"/>
                <a:ext cx="45948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hasSerialNum': 1, 'mathAnswerShape': 1, 'pageBreak': True}">
                <a:extLst>
                  <a:ext uri="{FF2B5EF4-FFF2-40B4-BE49-F238E27FC236}">
                    <a16:creationId xmlns:a16="http://schemas.microsoft.com/office/drawing/2014/main" id="{262C18AC-AFD7-D3C4-7786-970B7E13A7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94310" y="2282196"/>
                <a:ext cx="459486" cy="733629"/>
              </a:xfrm>
              <a:prstGeom prst="rect">
                <a:avLst/>
              </a:prstGeom>
              <a:blipFill>
                <a:blip r:embed="rId4"/>
                <a:stretch>
                  <a:fillRect l="-19737" b="-9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40" name="yt_shape_12940"/>
              <p:cNvSpPr txBox="1"/>
              <p:nvPr/>
            </p:nvSpPr>
            <p:spPr>
              <a:xfrm>
                <a:off x="540119" y="1747392"/>
                <a:ext cx="11111999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（荆门市中考）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，分别以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为圆心，以正方形的边长为半径的圆相交于点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，那么图中阴影部分的面积为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40" name="yt_shape_12940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47392"/>
                <a:ext cx="11111999" cy="1122295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45" name="yt_shape_12945"/>
          <p:cNvSpPr txBox="1"/>
          <p:nvPr/>
        </p:nvSpPr>
        <p:spPr>
          <a:xfrm>
            <a:off x="540000" y="514795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42" name="yt_shape_12942" title="H_159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8015" y="3072839"/>
            <a:ext cx="1415968" cy="2024775"/>
            <a:chOff x="0" y="0"/>
            <a:chExt cx="1415968" cy="2024775"/>
          </a:xfrm>
        </p:grpSpPr>
        <p:pic>
          <p:nvPicPr>
            <p:cNvPr id="2" name="yt_image_12942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5968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44" name="yt_shape_12944"/>
            <p:cNvSpPr txBox="1"/>
            <p:nvPr/>
          </p:nvSpPr>
          <p:spPr>
            <a:xfrm>
              <a:off x="98520" y="166477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F6B25EA-DBC5-8821-9819-862B1AA65E61}"/>
                  </a:ext>
                </a:extLst>
              </p:cNvPr>
              <p:cNvSpPr txBox="1"/>
              <p:nvPr/>
            </p:nvSpPr>
            <p:spPr>
              <a:xfrm>
                <a:off x="8560646" y="2095124"/>
                <a:ext cx="158991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hasSerialNum': 1, 'mathAnswerShape': 1}">
                <a:extLst>
                  <a:ext uri="{FF2B5EF4-FFF2-40B4-BE49-F238E27FC236}">
                    <a16:creationId xmlns:a16="http://schemas.microsoft.com/office/drawing/2014/main" id="{FF6B25EA-DBC5-8821-9819-862B1AA65E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0646" y="2095124"/>
                <a:ext cx="1589913" cy="729565"/>
              </a:xfrm>
              <a:prstGeom prst="rect">
                <a:avLst/>
              </a:prstGeom>
              <a:blipFill>
                <a:blip r:embed="rId4"/>
                <a:stretch>
                  <a:fillRect l="-574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6" name="yt_shape_12946"/>
          <p:cNvSpPr txBox="1"/>
          <p:nvPr/>
        </p:nvSpPr>
        <p:spPr>
          <a:xfrm>
            <a:off x="540119" y="18220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如图，把扇形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的圆心重合叠放在一起，且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47" name="yt_image_1294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3419618"/>
            <a:ext cx="2051069" cy="197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49" name="yt_shape_12949"/>
          <p:cNvSpPr txBox="1"/>
          <p:nvPr/>
        </p:nvSpPr>
        <p:spPr>
          <a:xfrm>
            <a:off x="540000" y="2849608"/>
            <a:ext cx="417261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43A420A-4B21-B762-A8F6-3DBC016C2445}"/>
              </a:ext>
            </a:extLst>
          </p:cNvPr>
          <p:cNvSpPr txBox="1"/>
          <p:nvPr/>
        </p:nvSpPr>
        <p:spPr>
          <a:xfrm>
            <a:off x="450108" y="3356761"/>
            <a:ext cx="4617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5A2075-07F2-99C8-0828-42A0D1A18F6F}"/>
              </a:ext>
            </a:extLst>
          </p:cNvPr>
          <p:cNvSpPr txBox="1"/>
          <p:nvPr/>
        </p:nvSpPr>
        <p:spPr>
          <a:xfrm>
            <a:off x="450108" y="3832249"/>
            <a:ext cx="2712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FD91A1-FD77-385D-1D60-1FE4EE465A9F}"/>
              </a:ext>
            </a:extLst>
          </p:cNvPr>
          <p:cNvSpPr txBox="1"/>
          <p:nvPr/>
        </p:nvSpPr>
        <p:spPr>
          <a:xfrm>
            <a:off x="450108" y="4307737"/>
            <a:ext cx="3686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63BCA4-A330-E076-3257-B06D933C5D3F}"/>
              </a:ext>
            </a:extLst>
          </p:cNvPr>
          <p:cNvSpPr txBox="1"/>
          <p:nvPr/>
        </p:nvSpPr>
        <p:spPr>
          <a:xfrm>
            <a:off x="450108" y="4783225"/>
            <a:ext cx="2712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50" name="yt_shape_12950"/>
              <p:cNvSpPr txBox="1"/>
              <p:nvPr/>
            </p:nvSpPr>
            <p:spPr>
              <a:xfrm>
                <a:off x="540119" y="1268760"/>
                <a:ext cx="11111999" cy="25479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，求阴影部分的面积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950" name="yt_shape_129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68760"/>
                <a:ext cx="11111999" cy="2547942"/>
              </a:xfrm>
              <a:prstGeom prst="rect">
                <a:avLst/>
              </a:prstGeom>
              <a:blipFill>
                <a:blip r:embed="rId2"/>
                <a:stretch>
                  <a:fillRect l="-1701" r="-1317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953">
                <a:extLst>
                  <a:ext uri="{FF2B5EF4-FFF2-40B4-BE49-F238E27FC236}">
                    <a16:creationId xmlns:a16="http://schemas.microsoft.com/office/drawing/2014/main" id="{A212FF72-9373-D7F4-1590-82163A115598}"/>
                  </a:ext>
                </a:extLst>
              </p:cNvPr>
              <p:cNvSpPr txBox="1"/>
              <p:nvPr/>
            </p:nvSpPr>
            <p:spPr>
              <a:xfrm>
                <a:off x="540000" y="2092293"/>
                <a:ext cx="10595849" cy="21645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）延长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交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图形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图形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2953">
                <a:extLst>
                  <a:ext uri="{FF2B5EF4-FFF2-40B4-BE49-F238E27FC236}">
                    <a16:creationId xmlns:a16="http://schemas.microsoft.com/office/drawing/2014/main" id="{A212FF72-9373-D7F4-1590-82163A1155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2293"/>
                <a:ext cx="10595849" cy="2164503"/>
              </a:xfrm>
              <a:prstGeom prst="rect">
                <a:avLst/>
              </a:prstGeom>
              <a:blipFill>
                <a:blip r:embed="rId3"/>
                <a:stretch>
                  <a:fillRect l="-1784" r="-863" b="-3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2956">
            <a:extLst>
              <a:ext uri="{FF2B5EF4-FFF2-40B4-BE49-F238E27FC236}">
                <a16:creationId xmlns:a16="http://schemas.microsoft.com/office/drawing/2014/main" id="{8960A123-A2F7-F440-ADB3-5B51A319C6BD}"/>
              </a:ext>
            </a:extLst>
          </p:cNvPr>
          <p:cNvSpPr txBox="1"/>
          <p:nvPr/>
        </p:nvSpPr>
        <p:spPr>
          <a:xfrm>
            <a:off x="5161743" y="4459948"/>
            <a:ext cx="1441998" cy="157229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550" b="0" i="0" u="none" spc="-8550">
                <a:solidFill>
                  <a:srgbClr val="1EE3CF"/>
                </a:solidFill>
                <a:effectLst/>
                <a:latin typeface="白正" pitchFamily="86"/>
                <a:ea typeface="宋体" pitchFamily="86"/>
                <a:cs typeface="宋体" pitchFamily="86"/>
              </a:rPr>
              <a:t> </a:t>
            </a:r>
            <a:r>
              <a:rPr lang="en-US" altLang="zh-CN" sz="8550" b="0" i="0" u="none" spc="9307">
                <a:solidFill>
                  <a:srgbClr val="1EE3CF"/>
                </a:solidFill>
                <a:effectLst/>
                <a:latin typeface="白正" pitchFamily="86"/>
                <a:ea typeface="宋体" pitchFamily="86"/>
                <a:cs typeface="宋体" pitchFamily="86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2955">
            <a:extLst>
              <a:ext uri="{FF2B5EF4-FFF2-40B4-BE49-F238E27FC236}">
                <a16:creationId xmlns:a16="http://schemas.microsoft.com/office/drawing/2014/main" id="{205DA572-D755-A197-7374-7F9BF9F8DDE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57549" y="1904752"/>
            <a:ext cx="1451597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9EB872D-4351-7B8F-C0CA-9E14735B91EB}"/>
                  </a:ext>
                </a:extLst>
              </p:cNvPr>
              <p:cNvSpPr txBox="1"/>
              <p:nvPr/>
            </p:nvSpPr>
            <p:spPr>
              <a:xfrm>
                <a:off x="449989" y="2045487"/>
                <a:ext cx="666546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）延长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交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9EB872D-4351-7B8F-C0CA-9E14735B91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45487"/>
                <a:ext cx="6665468" cy="646189"/>
              </a:xfrm>
              <a:prstGeom prst="rect">
                <a:avLst/>
              </a:prstGeom>
              <a:blipFill>
                <a:blip r:embed="rId5"/>
                <a:stretch>
                  <a:fillRect l="-1464" r="-1555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457CCD27-C6C8-5CA9-6C91-938AAB30A46A}"/>
              </a:ext>
            </a:extLst>
          </p:cNvPr>
          <p:cNvSpPr txBox="1"/>
          <p:nvPr/>
        </p:nvSpPr>
        <p:spPr>
          <a:xfrm>
            <a:off x="449989" y="2598064"/>
            <a:ext cx="517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扇形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扇形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0247980-C056-4425-F2F8-D93EFBB1E690}"/>
              </a:ext>
            </a:extLst>
          </p:cNvPr>
          <p:cNvSpPr txBox="1"/>
          <p:nvPr/>
        </p:nvSpPr>
        <p:spPr>
          <a:xfrm>
            <a:off x="449989" y="3073552"/>
            <a:ext cx="2988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图形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图形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A300B8A-12BA-3183-817C-AE0343552411}"/>
                  </a:ext>
                </a:extLst>
              </p:cNvPr>
              <p:cNvSpPr txBox="1"/>
              <p:nvPr/>
            </p:nvSpPr>
            <p:spPr>
              <a:xfrm>
                <a:off x="449989" y="3549040"/>
                <a:ext cx="10673462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A300B8A-12BA-3183-817C-AE03435524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49040"/>
                <a:ext cx="10673462" cy="733629"/>
              </a:xfrm>
              <a:prstGeom prst="rect">
                <a:avLst/>
              </a:prstGeom>
              <a:blipFill>
                <a:blip r:embed="rId6"/>
                <a:stretch>
                  <a:fillRect l="-914" r="-971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2947">
            <a:extLst>
              <a:ext uri="{FF2B5EF4-FFF2-40B4-BE49-F238E27FC236}">
                <a16:creationId xmlns:a16="http://schemas.microsoft.com/office/drawing/2014/main" id="{D33A9A84-49E4-A9B8-55AD-EEEA915D3D52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457812" y="4509120"/>
            <a:ext cx="2051069" cy="197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9" name="yt_shape_12959"/>
          <p:cNvSpPr txBox="1"/>
          <p:nvPr/>
        </p:nvSpPr>
        <p:spPr>
          <a:xfrm>
            <a:off x="540000" y="836712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958" name="yt_image_12958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961" name="yt_shape_12961"/>
              <p:cNvSpPr txBox="1"/>
              <p:nvPr/>
            </p:nvSpPr>
            <p:spPr>
              <a:xfrm>
                <a:off x="540119" y="1537623"/>
                <a:ext cx="11111999" cy="9833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（潍坊市中考）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的直径，射线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961" name="yt_shape_129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7623"/>
                <a:ext cx="11111999" cy="983346"/>
              </a:xfrm>
              <a:prstGeom prst="rect">
                <a:avLst/>
              </a:prstGeom>
              <a:blipFill>
                <a:blip r:embed="rId3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63" name="yt_image_12963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08368" y="2406133"/>
            <a:ext cx="1794421" cy="193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65" name="yt_shape_12965"/>
          <p:cNvSpPr txBox="1"/>
          <p:nvPr/>
        </p:nvSpPr>
        <p:spPr>
          <a:xfrm>
            <a:off x="540000" y="2663056"/>
            <a:ext cx="410689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的切线；</a:t>
            </a:r>
          </a:p>
        </p:txBody>
      </p:sp>
      <p:pic>
        <p:nvPicPr>
          <p:cNvPr id="2" name="yt_image_12969">
            <a:extLst>
              <a:ext uri="{FF2B5EF4-FFF2-40B4-BE49-F238E27FC236}">
                <a16:creationId xmlns:a16="http://schemas.microsoft.com/office/drawing/2014/main" id="{361F7DE9-F97B-6914-4BBE-21EA8F583310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18311" y="4434546"/>
            <a:ext cx="1599782" cy="1771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CB41C78-A720-F85A-E887-94FAE24D8975}"/>
              </a:ext>
            </a:extLst>
          </p:cNvPr>
          <p:cNvSpPr txBox="1"/>
          <p:nvPr/>
        </p:nvSpPr>
        <p:spPr>
          <a:xfrm>
            <a:off x="449989" y="3137592"/>
            <a:ext cx="6549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B945C9-48B6-95C8-BB7C-AE4DD4FE1A7D}"/>
              </a:ext>
            </a:extLst>
          </p:cNvPr>
          <p:cNvSpPr txBox="1"/>
          <p:nvPr/>
        </p:nvSpPr>
        <p:spPr>
          <a:xfrm>
            <a:off x="449989" y="3613080"/>
            <a:ext cx="384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B981D5-85F7-03D7-9321-CD7F044C8EF3}"/>
              </a:ext>
            </a:extLst>
          </p:cNvPr>
          <p:cNvSpPr txBox="1"/>
          <p:nvPr/>
        </p:nvSpPr>
        <p:spPr>
          <a:xfrm>
            <a:off x="449989" y="4088568"/>
            <a:ext cx="333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FC67687-F1C9-AF94-B011-88DF039F4ECA}"/>
                  </a:ext>
                </a:extLst>
              </p:cNvPr>
              <p:cNvSpPr txBox="1"/>
              <p:nvPr/>
            </p:nvSpPr>
            <p:spPr>
              <a:xfrm>
                <a:off x="449989" y="4564056"/>
                <a:ext cx="3524186" cy="6430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为劣弧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的中点，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FC67687-F1C9-AF94-B011-88DF039F4E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64056"/>
                <a:ext cx="3524186" cy="643078"/>
              </a:xfrm>
              <a:prstGeom prst="rect">
                <a:avLst/>
              </a:prstGeom>
              <a:blipFill>
                <a:blip r:embed="rId6"/>
                <a:stretch>
                  <a:fillRect l="-2768" r="-2595" b="-1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8223E02-B891-0FBF-3891-725D99AF8E00}"/>
              </a:ext>
            </a:extLst>
          </p:cNvPr>
          <p:cNvSpPr txBox="1"/>
          <p:nvPr/>
        </p:nvSpPr>
        <p:spPr>
          <a:xfrm>
            <a:off x="449989" y="5113522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26E30E-01C4-E842-C31A-5D8385E43989}"/>
              </a:ext>
            </a:extLst>
          </p:cNvPr>
          <p:cNvSpPr txBox="1"/>
          <p:nvPr/>
        </p:nvSpPr>
        <p:spPr>
          <a:xfrm>
            <a:off x="449989" y="5589010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CF87B8-6C3A-13DC-F15C-02AF8F98A153}"/>
              </a:ext>
            </a:extLst>
          </p:cNvPr>
          <p:cNvSpPr txBox="1"/>
          <p:nvPr/>
        </p:nvSpPr>
        <p:spPr>
          <a:xfrm>
            <a:off x="449989" y="6064498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1D8385-8633-5A9C-CAB9-FE7326F3181A}"/>
              </a:ext>
            </a:extLst>
          </p:cNvPr>
          <p:cNvSpPr txBox="1"/>
          <p:nvPr/>
        </p:nvSpPr>
        <p:spPr>
          <a:xfrm>
            <a:off x="4424388" y="5545800"/>
            <a:ext cx="291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3A2357-957F-2EFD-C9BB-AEE4558ECE13}"/>
              </a:ext>
            </a:extLst>
          </p:cNvPr>
          <p:cNvSpPr txBox="1"/>
          <p:nvPr/>
        </p:nvSpPr>
        <p:spPr>
          <a:xfrm>
            <a:off x="4424388" y="6021288"/>
            <a:ext cx="26470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72" name="yt_shape_12972"/>
              <p:cNvSpPr txBox="1"/>
              <p:nvPr/>
            </p:nvSpPr>
            <p:spPr>
              <a:xfrm>
                <a:off x="540000" y="1819622"/>
                <a:ext cx="7115731" cy="48302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阴影部分的面积为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972" name="yt_shape_129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9622"/>
                <a:ext cx="7115731" cy="4830233"/>
              </a:xfrm>
              <a:prstGeom prst="rect">
                <a:avLst/>
              </a:prstGeom>
              <a:blipFill>
                <a:blip r:embed="rId2"/>
                <a:stretch>
                  <a:fillRect l="-2656" t="-1009" r="-1457" b="-11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A3B8052-BE85-39E0-BA67-9515F3AF0C9D}"/>
              </a:ext>
            </a:extLst>
          </p:cNvPr>
          <p:cNvSpPr txBox="1"/>
          <p:nvPr/>
        </p:nvSpPr>
        <p:spPr>
          <a:xfrm>
            <a:off x="449989" y="1772816"/>
            <a:ext cx="722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63EA3B-B25C-7310-45BD-3E768FE4B585}"/>
              </a:ext>
            </a:extLst>
          </p:cNvPr>
          <p:cNvSpPr txBox="1"/>
          <p:nvPr/>
        </p:nvSpPr>
        <p:spPr>
          <a:xfrm>
            <a:off x="449989" y="2248304"/>
            <a:ext cx="2207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39A4C55-172B-3C31-3E2C-D8DA5396D87C}"/>
                  </a:ext>
                </a:extLst>
              </p:cNvPr>
              <p:cNvSpPr txBox="1"/>
              <p:nvPr/>
            </p:nvSpPr>
            <p:spPr>
              <a:xfrm>
                <a:off x="449989" y="2723792"/>
                <a:ext cx="5216272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为劣弧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39A4C55-172B-3C31-3E2C-D8DA5396D8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23792"/>
                <a:ext cx="5216272" cy="646189"/>
              </a:xfrm>
              <a:prstGeom prst="rect">
                <a:avLst/>
              </a:prstGeom>
              <a:blipFill>
                <a:blip r:embed="rId3"/>
                <a:stretch>
                  <a:fillRect l="-1869" r="-1752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33B5875-8BC7-5A80-FC16-9616A49696C1}"/>
              </a:ext>
            </a:extLst>
          </p:cNvPr>
          <p:cNvSpPr txBox="1"/>
          <p:nvPr/>
        </p:nvSpPr>
        <p:spPr>
          <a:xfrm>
            <a:off x="449989" y="3276369"/>
            <a:ext cx="342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CC5805-FD73-45AE-CF14-11589EC7840E}"/>
              </a:ext>
            </a:extLst>
          </p:cNvPr>
          <p:cNvSpPr txBox="1"/>
          <p:nvPr/>
        </p:nvSpPr>
        <p:spPr>
          <a:xfrm>
            <a:off x="449989" y="3751857"/>
            <a:ext cx="4667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9A23159-3AAD-94CD-9FD6-253BB793CA2A}"/>
              </a:ext>
            </a:extLst>
          </p:cNvPr>
          <p:cNvSpPr txBox="1"/>
          <p:nvPr/>
        </p:nvSpPr>
        <p:spPr>
          <a:xfrm>
            <a:off x="449989" y="4227346"/>
            <a:ext cx="6476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阴影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扇形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7929AC8-9EEB-B1E1-48A7-08CDC54403CF}"/>
              </a:ext>
            </a:extLst>
          </p:cNvPr>
          <p:cNvSpPr txBox="1"/>
          <p:nvPr/>
        </p:nvSpPr>
        <p:spPr>
          <a:xfrm>
            <a:off x="449989" y="4702833"/>
            <a:ext cx="453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820C947-B40E-3232-DD3D-DD5A0FF6990B}"/>
                  </a:ext>
                </a:extLst>
              </p:cNvPr>
              <p:cNvSpPr txBox="1"/>
              <p:nvPr/>
            </p:nvSpPr>
            <p:spPr>
              <a:xfrm>
                <a:off x="449989" y="5178321"/>
                <a:ext cx="3230943" cy="835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820C947-B40E-3232-DD3D-DD5A0FF699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78321"/>
                <a:ext cx="3230943" cy="835673"/>
              </a:xfrm>
              <a:prstGeom prst="rect">
                <a:avLst/>
              </a:prstGeom>
              <a:blipFill>
                <a:blip r:embed="rId4"/>
                <a:stretch>
                  <a:fillRect l="-3019" r="-3019" b="-3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3F323E7-0B31-D9D6-89B2-282DCFDF1C20}"/>
                  </a:ext>
                </a:extLst>
              </p:cNvPr>
              <p:cNvSpPr txBox="1"/>
              <p:nvPr/>
            </p:nvSpPr>
            <p:spPr>
              <a:xfrm>
                <a:off x="449989" y="5920382"/>
                <a:ext cx="328206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阴影部分的面积为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3F323E7-0B31-D9D6-89B2-282DCFDF1C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20382"/>
                <a:ext cx="3282061" cy="729565"/>
              </a:xfrm>
              <a:prstGeom prst="rect">
                <a:avLst/>
              </a:prstGeom>
              <a:blipFill>
                <a:blip r:embed="rId5"/>
                <a:stretch>
                  <a:fillRect l="-2974" r="-297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2967">
                <a:extLst>
                  <a:ext uri="{FF2B5EF4-FFF2-40B4-BE49-F238E27FC236}">
                    <a16:creationId xmlns:a16="http://schemas.microsoft.com/office/drawing/2014/main" id="{01B5E1C0-CD57-971F-BC6B-4FD6B5C88526}"/>
                  </a:ext>
                </a:extLst>
              </p:cNvPr>
              <p:cNvSpPr txBox="1"/>
              <p:nvPr/>
            </p:nvSpPr>
            <p:spPr>
              <a:xfrm>
                <a:off x="540000" y="1196800"/>
                <a:ext cx="6695744" cy="48243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，求阴影部分的面积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的半径，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2967">
                <a:extLst>
                  <a:ext uri="{FF2B5EF4-FFF2-40B4-BE49-F238E27FC236}">
                    <a16:creationId xmlns:a16="http://schemas.microsoft.com/office/drawing/2014/main" id="{01B5E1C0-CD57-971F-BC6B-4FD6B5C885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800"/>
                <a:ext cx="6695744" cy="4824398"/>
              </a:xfrm>
              <a:prstGeom prst="rect">
                <a:avLst/>
              </a:prstGeom>
              <a:blipFill>
                <a:blip r:embed="rId6"/>
                <a:stretch>
                  <a:fillRect l="-2823" t="-1010" r="-1913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2963">
            <a:extLst>
              <a:ext uri="{FF2B5EF4-FFF2-40B4-BE49-F238E27FC236}">
                <a16:creationId xmlns:a16="http://schemas.microsoft.com/office/drawing/2014/main" id="{2700BE6A-05B8-99A2-869E-FD3C56268F59}"/>
              </a:ex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408368" y="2406133"/>
            <a:ext cx="1794421" cy="193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yt_image_12974">
            <a:extLst>
              <a:ext uri="{FF2B5EF4-FFF2-40B4-BE49-F238E27FC236}">
                <a16:creationId xmlns:a16="http://schemas.microsoft.com/office/drawing/2014/main" id="{62D0651F-AD54-EEF7-848D-FDE24EAF863D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704381" y="4666161"/>
            <a:ext cx="1599782" cy="1771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3" name="yt_shape_12873"/>
          <p:cNvSpPr txBox="1"/>
          <p:nvPr/>
        </p:nvSpPr>
        <p:spPr>
          <a:xfrm>
            <a:off x="540000" y="979748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872" name="yt_image_12872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9748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5" name="yt_shape_12875"/>
          <p:cNvSpPr txBox="1"/>
          <p:nvPr/>
        </p:nvSpPr>
        <p:spPr>
          <a:xfrm>
            <a:off x="540000" y="1683045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有关弧长的计算</a:t>
            </a:r>
          </a:p>
        </p:txBody>
      </p:sp>
      <p:sp>
        <p:nvSpPr>
          <p:cNvPr id="12876" name="yt_shape_12876"/>
          <p:cNvSpPr txBox="1"/>
          <p:nvPr/>
        </p:nvSpPr>
        <p:spPr>
          <a:xfrm>
            <a:off x="540000" y="2187355"/>
            <a:ext cx="1086996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（温州市中考）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若扇形的圆心角为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，则该扇形的弧长为（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77" name="yt_table_12877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218333"/>
                  </p:ext>
                </p:extLst>
              </p:nvPr>
            </p:nvGraphicFramePr>
            <p:xfrm>
              <a:off x="540000" y="2673519"/>
              <a:ext cx="7873366" cy="633667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381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  <a:gridCol w="1187450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D.6π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877" name="yt_table_12877" descr="{&quot;rangeId&quot;:4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218333"/>
                  </p:ext>
                </p:extLst>
              </p:nvPr>
            </p:nvGraphicFramePr>
            <p:xfrm>
              <a:off x="540000" y="2593771"/>
              <a:ext cx="7873366" cy="633667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381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  <a:gridCol w="1187450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35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D.6π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878" name="yt_shape_12878"/>
          <p:cNvSpPr txBox="1"/>
          <p:nvPr/>
        </p:nvSpPr>
        <p:spPr>
          <a:xfrm>
            <a:off x="540119" y="335783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（无锡市中考）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已知一个扇形的半径为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，弧长为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，则这个扇形的圆心角为（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879" name="yt_table_1287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316935"/>
              </p:ext>
            </p:extLst>
          </p:nvPr>
        </p:nvGraphicFramePr>
        <p:xfrm>
          <a:off x="540000" y="4324129"/>
          <a:ext cx="81464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</a:tbl>
          </a:graphicData>
        </a:graphic>
      </p:graphicFrame>
      <p:sp>
        <p:nvSpPr>
          <p:cNvPr id="12881" name="yt_shape_12881"/>
          <p:cNvSpPr txBox="1"/>
          <p:nvPr/>
        </p:nvSpPr>
        <p:spPr>
          <a:xfrm>
            <a:off x="540000" y="4850300"/>
            <a:ext cx="93583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如果一个扇形的圆心角为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，弧长为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，那么该扇形的半径为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882" name="yt_shape_12882"/>
          <p:cNvSpPr txBox="1"/>
          <p:nvPr/>
        </p:nvSpPr>
        <p:spPr>
          <a:xfrm>
            <a:off x="540119" y="53296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（绥化市中考）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一条弧所对的圆心角为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，弧长等于半径为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的圆的周长的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倍，则这条弧的半径为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pic>
        <p:nvPicPr>
          <p:cNvPr id="3" name="yt_shape_1697707810991">
            <a:extLst>
              <a:ext uri="{FF2B5EF4-FFF2-40B4-BE49-F238E27FC236}">
                <a16:creationId xmlns:a16="http://schemas.microsoft.com/office/drawing/2014/main" id="{9464B94E-01AA-3E61-A7AC-9BAB0464C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2472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C4491C-9311-951F-6F39-307F6B691CB2}"/>
              </a:ext>
            </a:extLst>
          </p:cNvPr>
          <p:cNvSpPr txBox="1"/>
          <p:nvPr/>
        </p:nvSpPr>
        <p:spPr>
          <a:xfrm>
            <a:off x="10402026" y="2140549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C56A9B-D5D2-5EE9-D07A-37B74B18F424}"/>
              </a:ext>
            </a:extLst>
          </p:cNvPr>
          <p:cNvSpPr txBox="1"/>
          <p:nvPr/>
        </p:nvSpPr>
        <p:spPr>
          <a:xfrm>
            <a:off x="1059708" y="378651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5E4353-A5D5-8894-55B2-825CC4317ECF}"/>
              </a:ext>
            </a:extLst>
          </p:cNvPr>
          <p:cNvSpPr txBox="1"/>
          <p:nvPr/>
        </p:nvSpPr>
        <p:spPr>
          <a:xfrm>
            <a:off x="9184414" y="480349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F13810-8A12-9A50-7A6B-F89FD8D71E31}"/>
              </a:ext>
            </a:extLst>
          </p:cNvPr>
          <p:cNvSpPr txBox="1"/>
          <p:nvPr/>
        </p:nvSpPr>
        <p:spPr>
          <a:xfrm>
            <a:off x="3802908" y="5758285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83" name="yt_shape_12883"/>
              <p:cNvSpPr txBox="1"/>
              <p:nvPr/>
            </p:nvSpPr>
            <p:spPr>
              <a:xfrm>
                <a:off x="540000" y="900198"/>
                <a:ext cx="9796208" cy="4256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（金华市中考）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883" name="yt_shape_12883" descr="{&quot;rangeId&quot;: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198"/>
                <a:ext cx="9796208" cy="425629"/>
              </a:xfrm>
              <a:prstGeom prst="rect">
                <a:avLst/>
              </a:prstGeom>
              <a:blipFill>
                <a:blip r:embed="rId2"/>
                <a:stretch>
                  <a:fillRect l="-1929" t="-14493" r="-933" b="-449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85" name="yt_image_12885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1876" y="1376627"/>
            <a:ext cx="1968246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7" name="yt_shape_12887"/>
          <p:cNvSpPr txBox="1"/>
          <p:nvPr/>
        </p:nvSpPr>
        <p:spPr>
          <a:xfrm>
            <a:off x="540000" y="2552139"/>
            <a:ext cx="2452594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88" name="yt_shape_12888"/>
              <p:cNvSpPr txBox="1"/>
              <p:nvPr/>
            </p:nvSpPr>
            <p:spPr>
              <a:xfrm>
                <a:off x="540000" y="2976054"/>
                <a:ext cx="2175532" cy="4256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888" name="yt_shape_12888" descr="{&quot;rangeId&quot;:3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6054"/>
                <a:ext cx="2175532" cy="425629"/>
              </a:xfrm>
              <a:prstGeom prst="rect">
                <a:avLst/>
              </a:prstGeom>
              <a:blipFill>
                <a:blip r:embed="rId4"/>
                <a:stretch>
                  <a:fillRect l="-8708" t="-12857" r="-7865" b="-4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90" name="yt_shape_12890"/>
              <p:cNvSpPr txBox="1"/>
              <p:nvPr/>
            </p:nvSpPr>
            <p:spPr>
              <a:xfrm>
                <a:off x="540000" y="3452483"/>
                <a:ext cx="8411213" cy="15233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的半径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890" name="yt_shape_12890" descr="{&quot;rangeId&quot;:3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2483"/>
                <a:ext cx="8411213" cy="1523302"/>
              </a:xfrm>
              <a:prstGeom prst="rect">
                <a:avLst/>
              </a:prstGeom>
              <a:blipFill>
                <a:blip r:embed="rId5"/>
                <a:stretch>
                  <a:fillRect l="-2248" t="-3600" r="-1233" b="-11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892">
                <a:extLst>
                  <a:ext uri="{FF2B5EF4-FFF2-40B4-BE49-F238E27FC236}">
                    <a16:creationId xmlns:a16="http://schemas.microsoft.com/office/drawing/2014/main" id="{33C4436D-3FBF-EAAA-24EB-56C855A72446}"/>
                  </a:ext>
                </a:extLst>
              </p:cNvPr>
              <p:cNvSpPr txBox="1"/>
              <p:nvPr/>
            </p:nvSpPr>
            <p:spPr>
              <a:xfrm>
                <a:off x="540119" y="5026585"/>
                <a:ext cx="4465966" cy="13898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的长是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2892" descr="{&quot;rangeId&quot;:34,&quot;mathAnswerShape&quot;:1}">
                <a:extLst>
                  <a:ext uri="{FF2B5EF4-FFF2-40B4-BE49-F238E27FC236}">
                    <a16:creationId xmlns:a16="http://schemas.microsoft.com/office/drawing/2014/main" id="{33C4436D-3FBF-EAAA-24EB-56C855A724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26585"/>
                <a:ext cx="4465966" cy="1389868"/>
              </a:xfrm>
              <a:prstGeom prst="rect">
                <a:avLst/>
              </a:prstGeom>
              <a:blipFill>
                <a:blip r:embed="rId6"/>
                <a:stretch>
                  <a:fillRect l="-4235" t="-7895" r="-3142" b="-61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597AA68-EE80-7541-01BD-875504CE1C51}"/>
                  </a:ext>
                </a:extLst>
              </p:cNvPr>
              <p:cNvSpPr txBox="1"/>
              <p:nvPr/>
            </p:nvSpPr>
            <p:spPr>
              <a:xfrm>
                <a:off x="449989" y="3405677"/>
                <a:ext cx="8509953" cy="5611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的半径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33, 'mathAnswerShape': 1}">
                <a:extLst>
                  <a:ext uri="{FF2B5EF4-FFF2-40B4-BE49-F238E27FC236}">
                    <a16:creationId xmlns:a16="http://schemas.microsoft.com/office/drawing/2014/main" id="{1597AA68-EE80-7541-01BD-875504CE1C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05677"/>
                <a:ext cx="8509953" cy="561163"/>
              </a:xfrm>
              <a:prstGeom prst="rect">
                <a:avLst/>
              </a:prstGeom>
              <a:blipFill>
                <a:blip r:embed="rId7"/>
                <a:stretch>
                  <a:fillRect l="-1146" r="-1074" b="-21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134BC51-9333-99AF-1299-39441AEEC198}"/>
                  </a:ext>
                </a:extLst>
              </p:cNvPr>
              <p:cNvSpPr txBox="1"/>
              <p:nvPr/>
            </p:nvSpPr>
            <p:spPr>
              <a:xfrm>
                <a:off x="449989" y="3873228"/>
                <a:ext cx="4483989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33, 'mathAnswerShape': 1}">
                <a:extLst>
                  <a:ext uri="{FF2B5EF4-FFF2-40B4-BE49-F238E27FC236}">
                    <a16:creationId xmlns:a16="http://schemas.microsoft.com/office/drawing/2014/main" id="{D134BC51-9333-99AF-1299-39441AEEC1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3228"/>
                <a:ext cx="4483989" cy="733628"/>
              </a:xfrm>
              <a:prstGeom prst="rect">
                <a:avLst/>
              </a:prstGeom>
              <a:blipFill>
                <a:blip r:embed="rId8"/>
                <a:stretch>
                  <a:fillRect l="-2177" r="-1633" b="-66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5E1D690-9A63-C449-F637-13A595EE5860}"/>
                  </a:ext>
                </a:extLst>
              </p:cNvPr>
              <p:cNvSpPr txBox="1"/>
              <p:nvPr/>
            </p:nvSpPr>
            <p:spPr>
              <a:xfrm>
                <a:off x="449989" y="4513244"/>
                <a:ext cx="2604326" cy="4946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33, 'mathAnswerShape': 1}">
                <a:extLst>
                  <a:ext uri="{FF2B5EF4-FFF2-40B4-BE49-F238E27FC236}">
                    <a16:creationId xmlns:a16="http://schemas.microsoft.com/office/drawing/2014/main" id="{05E1D690-9A63-C449-F637-13A595EE58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13244"/>
                <a:ext cx="2604326" cy="494615"/>
              </a:xfrm>
              <a:prstGeom prst="rect">
                <a:avLst/>
              </a:prstGeom>
              <a:blipFill>
                <a:blip r:embed="rId9"/>
                <a:stretch>
                  <a:fillRect l="-3747" t="-6173" r="-3981" b="-29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A31DEFE-18E2-D0C0-1A75-65A98C753933}"/>
              </a:ext>
            </a:extLst>
          </p:cNvPr>
          <p:cNvSpPr txBox="1"/>
          <p:nvPr/>
        </p:nvSpPr>
        <p:spPr>
          <a:xfrm>
            <a:off x="450108" y="4979779"/>
            <a:ext cx="46028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04CB69-7A59-C37C-0899-AE8E9075E673}"/>
              </a:ext>
            </a:extLst>
          </p:cNvPr>
          <p:cNvSpPr txBox="1"/>
          <p:nvPr/>
        </p:nvSpPr>
        <p:spPr>
          <a:xfrm>
            <a:off x="450108" y="5382115"/>
            <a:ext cx="38154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58F7970-1662-AA9D-6945-91CBD13A17A9}"/>
                  </a:ext>
                </a:extLst>
              </p:cNvPr>
              <p:cNvSpPr txBox="1"/>
              <p:nvPr/>
            </p:nvSpPr>
            <p:spPr>
              <a:xfrm>
                <a:off x="450108" y="5784451"/>
                <a:ext cx="3285491" cy="6653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的长是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8" name="文本框 7" descr="{'rangeId': 34, 'mathAnswerShape': 1}">
                <a:extLst>
                  <a:ext uri="{FF2B5EF4-FFF2-40B4-BE49-F238E27FC236}">
                    <a16:creationId xmlns:a16="http://schemas.microsoft.com/office/drawing/2014/main" id="{A58F7970-1662-AA9D-6945-91CBD13A17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784451"/>
                <a:ext cx="3285491" cy="665366"/>
              </a:xfrm>
              <a:prstGeom prst="rect">
                <a:avLst/>
              </a:prstGeom>
              <a:blipFill>
                <a:blip r:embed="rId10"/>
                <a:stretch>
                  <a:fillRect l="-2968" r="-2968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4" name="yt_shape_12894"/>
          <p:cNvSpPr txBox="1"/>
          <p:nvPr/>
        </p:nvSpPr>
        <p:spPr>
          <a:xfrm>
            <a:off x="540000" y="1107650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有关扇形面积的计算</a:t>
            </a:r>
          </a:p>
        </p:txBody>
      </p:sp>
      <p:sp>
        <p:nvSpPr>
          <p:cNvPr id="12895" name="yt_shape_12895"/>
          <p:cNvSpPr txBox="1"/>
          <p:nvPr/>
        </p:nvSpPr>
        <p:spPr>
          <a:xfrm>
            <a:off x="540000" y="1611960"/>
            <a:ext cx="1073370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（衢州市中考）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已知扇形的半径为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，则它的面积是（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96" name="yt_table_12896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9294194"/>
                  </p:ext>
                </p:extLst>
              </p:nvPr>
            </p:nvGraphicFramePr>
            <p:xfrm>
              <a:off x="540000" y="2098124"/>
              <a:ext cx="7640004" cy="633667"/>
            </p:xfrm>
            <a:graphic>
              <a:graphicData uri="http://schemas.openxmlformats.org/drawingml/2006/table">
                <a:tbl>
                  <a:tblPr/>
                  <a:tblGrid>
                    <a:gridCol w="2095818">
                      <a:extLst>
                        <a:ext uri="{9D8B030D-6E8A-4147-A177-3AD203B41FA5}">
                          <a16:colId xmlns:a16="http://schemas.microsoft.com/office/drawing/2014/main" val="10388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389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390"/>
                        </a:ext>
                      </a:extLst>
                    </a:gridCol>
                    <a:gridCol w="1339850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D.15π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896" name="yt_table_12896" descr="{&quot;rangeId&quot;:8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9294194"/>
                  </p:ext>
                </p:extLst>
              </p:nvPr>
            </p:nvGraphicFramePr>
            <p:xfrm>
              <a:off x="540000" y="1890474"/>
              <a:ext cx="7640004" cy="633667"/>
            </p:xfrm>
            <a:graphic>
              <a:graphicData uri="http://schemas.openxmlformats.org/drawingml/2006/table">
                <a:tbl>
                  <a:tblPr/>
                  <a:tblGrid>
                    <a:gridCol w="2095818">
                      <a:extLst>
                        <a:ext uri="{9D8B030D-6E8A-4147-A177-3AD203B41FA5}">
                          <a16:colId xmlns:a16="http://schemas.microsoft.com/office/drawing/2014/main" val="10388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389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390"/>
                        </a:ext>
                      </a:extLst>
                    </a:gridCol>
                    <a:gridCol w="1339850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453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D.15π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897" name="yt_shape_12897"/>
          <p:cNvSpPr txBox="1"/>
          <p:nvPr/>
        </p:nvSpPr>
        <p:spPr>
          <a:xfrm>
            <a:off x="540120" y="2782439"/>
            <a:ext cx="10904684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（贺州市中考）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的等边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边上的中点，以点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为半径作圆与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分别交于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两点，则图中阴影部分的面积为（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01" name="yt_table_12901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749143"/>
                  </p:ext>
                </p:extLst>
              </p:nvPr>
            </p:nvGraphicFramePr>
            <p:xfrm>
              <a:off x="540000" y="4228865"/>
              <a:ext cx="7460617" cy="635953"/>
            </p:xfrm>
            <a:graphic>
              <a:graphicData uri="http://schemas.openxmlformats.org/drawingml/2006/table">
                <a:tbl>
                  <a:tblPr/>
                  <a:tblGrid>
                    <a:gridCol w="2095818">
                      <a:extLst>
                        <a:ext uri="{9D8B030D-6E8A-4147-A177-3AD203B41FA5}">
                          <a16:colId xmlns:a16="http://schemas.microsoft.com/office/drawing/2014/main" val="10392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393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394"/>
                        </a:ext>
                      </a:extLst>
                    </a:gridCol>
                    <a:gridCol w="1160463">
                      <a:extLst>
                        <a:ext uri="{9D8B030D-6E8A-4147-A177-3AD203B41FA5}">
                          <a16:colId xmlns:a16="http://schemas.microsoft.com/office/drawing/2014/main" val="1039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4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901" name="yt_table_12901_skip" descr="{&quot;rangeId&quot;:9,&quot;type&quot;:&quot;Option&quot;,&quot;drawing&quot;:[&quot;yt_shape_12898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749143"/>
                  </p:ext>
                </p:extLst>
              </p:nvPr>
            </p:nvGraphicFramePr>
            <p:xfrm>
              <a:off x="540000" y="4021215"/>
              <a:ext cx="7460617" cy="635953"/>
            </p:xfrm>
            <a:graphic>
              <a:graphicData uri="http://schemas.openxmlformats.org/drawingml/2006/table">
                <a:tbl>
                  <a:tblPr/>
                  <a:tblGrid>
                    <a:gridCol w="2095818">
                      <a:extLst>
                        <a:ext uri="{9D8B030D-6E8A-4147-A177-3AD203B41FA5}">
                          <a16:colId xmlns:a16="http://schemas.microsoft.com/office/drawing/2014/main" val="10392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393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394"/>
                        </a:ext>
                      </a:extLst>
                    </a:gridCol>
                    <a:gridCol w="1160463">
                      <a:extLst>
                        <a:ext uri="{9D8B030D-6E8A-4147-A177-3AD203B41FA5}">
                          <a16:colId xmlns:a16="http://schemas.microsoft.com/office/drawing/2014/main" val="10395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610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9710" r="-15536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9710" r="-5536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4136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898" name="yt_shape_12898_skip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01220" y="4228865"/>
            <a:ext cx="1548604" cy="1881900"/>
            <a:chOff x="0" y="0"/>
            <a:chExt cx="1548604" cy="1881900"/>
          </a:xfrm>
        </p:grpSpPr>
        <p:pic>
          <p:nvPicPr>
            <p:cNvPr id="2" name="yt_image_12898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48604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00" name="yt_shape_12900"/>
            <p:cNvSpPr txBox="1"/>
            <p:nvPr/>
          </p:nvSpPr>
          <p:spPr>
            <a:xfrm>
              <a:off x="241021" y="15219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811060">
            <a:extLst>
              <a:ext uri="{FF2B5EF4-FFF2-40B4-BE49-F238E27FC236}">
                <a16:creationId xmlns:a16="http://schemas.microsoft.com/office/drawing/2014/main" id="{EEF7DBD7-B268-88D5-FCE1-323AC20EB4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4932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1602758-7239-51DD-22C0-2F3490108B79}"/>
              </a:ext>
            </a:extLst>
          </p:cNvPr>
          <p:cNvSpPr txBox="1"/>
          <p:nvPr/>
        </p:nvSpPr>
        <p:spPr>
          <a:xfrm>
            <a:off x="10249626" y="156515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E27AAF-02D3-AF91-2A0F-85D5BA812B43}"/>
              </a:ext>
            </a:extLst>
          </p:cNvPr>
          <p:cNvSpPr txBox="1"/>
          <p:nvPr/>
        </p:nvSpPr>
        <p:spPr>
          <a:xfrm>
            <a:off x="907308" y="3686609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02" name="yt_shape_12902"/>
              <p:cNvSpPr txBox="1"/>
              <p:nvPr/>
            </p:nvSpPr>
            <p:spPr>
              <a:xfrm>
                <a:off x="540119" y="1581330"/>
                <a:ext cx="11111999" cy="18440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（济宁市中考）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为圆心，以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为半径作半圆，交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，则图中阴影部分的面积是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02" name="yt_shape_12902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81330"/>
                <a:ext cx="11111999" cy="1844095"/>
              </a:xfrm>
              <a:prstGeom prst="rect">
                <a:avLst/>
              </a:prstGeom>
              <a:blipFill>
                <a:blip r:embed="rId2"/>
                <a:stretch>
                  <a:fillRect l="-1701" t="-2640" r="-1701" b="-46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07" name="yt_shape_12907"/>
          <p:cNvSpPr txBox="1"/>
          <p:nvPr/>
        </p:nvSpPr>
        <p:spPr>
          <a:xfrm>
            <a:off x="540000" y="53140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04" name="yt_shape_12904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8085" y="3628577"/>
            <a:ext cx="1535828" cy="1635012"/>
            <a:chOff x="0" y="0"/>
            <a:chExt cx="1535828" cy="1635012"/>
          </a:xfrm>
        </p:grpSpPr>
        <p:pic>
          <p:nvPicPr>
            <p:cNvPr id="2" name="yt_image_1290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35828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06" name="yt_shape_12906"/>
            <p:cNvSpPr txBox="1"/>
            <p:nvPr/>
          </p:nvSpPr>
          <p:spPr>
            <a:xfrm>
              <a:off x="234633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F44901-38AE-642A-7012-0539DA2CE66B}"/>
                  </a:ext>
                </a:extLst>
              </p:cNvPr>
              <p:cNvSpPr txBox="1"/>
              <p:nvPr/>
            </p:nvSpPr>
            <p:spPr>
              <a:xfrm>
                <a:off x="11135571" y="1890962"/>
                <a:ext cx="583375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dirty="0">
                    <a:solidFill>
                      <a:srgbClr val="FF0000"/>
                    </a:solidFill>
                  </a:rPr>
                  <a:t> </a:t>
                </a: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F44901-38AE-642A-7012-0539DA2CE6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35571" y="1890962"/>
                <a:ext cx="583375" cy="85002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8762E2C-D298-9680-CF71-19EB459673EF}"/>
                  </a:ext>
                </a:extLst>
              </p:cNvPr>
              <p:cNvSpPr txBox="1"/>
              <p:nvPr/>
            </p:nvSpPr>
            <p:spPr>
              <a:xfrm>
                <a:off x="450108" y="2685474"/>
                <a:ext cx="635699" cy="6879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hasSerialNum': 1, 'mathAnswerShape': 1, 'pageBreak': True}">
                <a:extLst>
                  <a:ext uri="{FF2B5EF4-FFF2-40B4-BE49-F238E27FC236}">
                    <a16:creationId xmlns:a16="http://schemas.microsoft.com/office/drawing/2014/main" id="{28762E2C-D298-9680-CF71-19EB459673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85474"/>
                <a:ext cx="635699" cy="687972"/>
              </a:xfrm>
              <a:prstGeom prst="rect">
                <a:avLst/>
              </a:prstGeom>
              <a:blipFill>
                <a:blip r:embed="rId5"/>
                <a:stretch>
                  <a:fillRect l="-15385" b="-53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8" name="yt_shape_12908"/>
          <p:cNvSpPr txBox="1"/>
          <p:nvPr/>
        </p:nvSpPr>
        <p:spPr>
          <a:xfrm>
            <a:off x="540119" y="178956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（广东省中考）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如图，等腰直角三角形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长的一半为半径作圆弧，交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，则图中阴影部分的面积为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912" name="yt_shape_12912"/>
          <p:cNvSpPr txBox="1"/>
          <p:nvPr/>
        </p:nvSpPr>
        <p:spPr>
          <a:xfrm>
            <a:off x="540000" y="510578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09" name="yt_shape_12909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6449" y="3381492"/>
            <a:ext cx="1899100" cy="1673874"/>
            <a:chOff x="0" y="0"/>
            <a:chExt cx="1899100" cy="1673874"/>
          </a:xfrm>
        </p:grpSpPr>
        <p:pic>
          <p:nvPicPr>
            <p:cNvPr id="2" name="yt_image_1290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9100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11" name="yt_shape_12911"/>
            <p:cNvSpPr txBox="1"/>
            <p:nvPr/>
          </p:nvSpPr>
          <p:spPr>
            <a:xfrm>
              <a:off x="416269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6457155-AB95-EB80-E9B5-6105B8F1AD8A}"/>
              </a:ext>
            </a:extLst>
          </p:cNvPr>
          <p:cNvSpPr txBox="1"/>
          <p:nvPr/>
        </p:nvSpPr>
        <p:spPr>
          <a:xfrm>
            <a:off x="2888508" y="2693732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13" name="yt_shape_12913"/>
              <p:cNvSpPr txBox="1"/>
              <p:nvPr/>
            </p:nvSpPr>
            <p:spPr>
              <a:xfrm>
                <a:off x="540119" y="1307228"/>
                <a:ext cx="11111999" cy="15935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（重庆市中考）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，分别以点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为圆心，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的长为半径画弧，与该菱形的边相交，则图中阴影部分的面积为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25π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（结果保留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13" name="yt_shape_12913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07228"/>
                <a:ext cx="11111999" cy="1593513"/>
              </a:xfrm>
              <a:prstGeom prst="rect">
                <a:avLst/>
              </a:prstGeom>
              <a:blipFill>
                <a:blip r:embed="rId2"/>
                <a:stretch>
                  <a:fillRect l="-1701" t="-3053" r="-768" b="-10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18" name="yt_shape_12918"/>
          <p:cNvSpPr txBox="1"/>
          <p:nvPr/>
        </p:nvSpPr>
        <p:spPr>
          <a:xfrm>
            <a:off x="540000" y="512987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15" name="yt_shape_12915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5214" y="3103893"/>
            <a:ext cx="1961571" cy="1975626"/>
            <a:chOff x="0" y="0"/>
            <a:chExt cx="1961571" cy="1975626"/>
          </a:xfrm>
        </p:grpSpPr>
        <p:pic>
          <p:nvPicPr>
            <p:cNvPr id="2" name="yt_image_1291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61571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17" name="yt_shape_12917"/>
            <p:cNvSpPr txBox="1"/>
            <p:nvPr/>
          </p:nvSpPr>
          <p:spPr>
            <a:xfrm>
              <a:off x="371321" y="161562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7D7241B-2DC7-5C6F-4DE6-65FE1149B774}"/>
              </a:ext>
            </a:extLst>
          </p:cNvPr>
          <p:cNvSpPr txBox="1"/>
          <p:nvPr/>
        </p:nvSpPr>
        <p:spPr>
          <a:xfrm>
            <a:off x="1364508" y="2407359"/>
            <a:ext cx="1248474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0" name="yt_shape_12920"/>
          <p:cNvSpPr txBox="1"/>
          <p:nvPr/>
        </p:nvSpPr>
        <p:spPr>
          <a:xfrm>
            <a:off x="540119" y="20216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（黄石市中考）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，扇形的面积为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，则该扇形的弧长为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924" name="yt_shape_12924"/>
          <p:cNvSpPr txBox="1"/>
          <p:nvPr/>
        </p:nvSpPr>
        <p:spPr>
          <a:xfrm>
            <a:off x="540000" y="48737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21" name="yt_shape_12921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2434" y="3133427"/>
            <a:ext cx="1607130" cy="1689876"/>
            <a:chOff x="0" y="0"/>
            <a:chExt cx="1607130" cy="1689876"/>
          </a:xfrm>
        </p:grpSpPr>
        <p:pic>
          <p:nvPicPr>
            <p:cNvPr id="2" name="yt_image_1292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7130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23" name="yt_shape_12923"/>
            <p:cNvSpPr txBox="1"/>
            <p:nvPr/>
          </p:nvSpPr>
          <p:spPr>
            <a:xfrm>
              <a:off x="194101" y="132987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615FA87-44B6-B307-FC05-EC3A7AA86AB8}"/>
              </a:ext>
            </a:extLst>
          </p:cNvPr>
          <p:cNvSpPr txBox="1"/>
          <p:nvPr/>
        </p:nvSpPr>
        <p:spPr>
          <a:xfrm>
            <a:off x="2278908" y="2450310"/>
            <a:ext cx="486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2919">
            <a:extLst>
              <a:ext uri="{FF2B5EF4-FFF2-40B4-BE49-F238E27FC236}">
                <a16:creationId xmlns:a16="http://schemas.microsoft.com/office/drawing/2014/main" id="{15138328-0920-E7D0-9F44-E898A0F397DE}"/>
              </a:ext>
            </a:extLst>
          </p:cNvPr>
          <p:cNvSpPr txBox="1"/>
          <p:nvPr/>
        </p:nvSpPr>
        <p:spPr>
          <a:xfrm>
            <a:off x="540000" y="1484784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　弧长公式与扇形面积公式混淆而出错</a:t>
            </a:r>
          </a:p>
        </p:txBody>
      </p:sp>
      <p:pic>
        <p:nvPicPr>
          <p:cNvPr id="5" name="yt_shape_1697707811124">
            <a:extLst>
              <a:ext uri="{FF2B5EF4-FFF2-40B4-BE49-F238E27FC236}">
                <a16:creationId xmlns:a16="http://schemas.microsoft.com/office/drawing/2014/main" id="{9A2E99FB-3227-ECB4-1322-64BA48937D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26461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25" name="yt_shape_12925"/>
              <p:cNvSpPr txBox="1"/>
              <p:nvPr/>
            </p:nvSpPr>
            <p:spPr>
              <a:xfrm>
                <a:off x="540119" y="900000"/>
                <a:ext cx="11111999" cy="10255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（贺州市中考）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的长度是（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925" name="yt_shape_12925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25537"/>
              </a:xfrm>
              <a:prstGeom prst="rect">
                <a:avLst/>
              </a:prstGeom>
              <a:blipFill>
                <a:blip r:embed="rId2"/>
                <a:stretch>
                  <a:fillRect l="-1701" t="-2381" r="-1317" b="-1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30" name="yt_table_12930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3205716"/>
                  </p:ext>
                </p:extLst>
              </p:nvPr>
            </p:nvGraphicFramePr>
            <p:xfrm>
              <a:off x="540000" y="1976325"/>
              <a:ext cx="7846379" cy="635953"/>
            </p:xfrm>
            <a:graphic>
              <a:graphicData uri="http://schemas.openxmlformats.org/drawingml/2006/table">
                <a:tbl>
                  <a:tblPr/>
                  <a:tblGrid>
                    <a:gridCol w="2272030">
                      <a:extLst>
                        <a:ext uri="{9D8B030D-6E8A-4147-A177-3AD203B41FA5}">
                          <a16:colId xmlns:a16="http://schemas.microsoft.com/office/drawing/2014/main" val="10396"/>
                        </a:ext>
                      </a:extLst>
                    </a:gridCol>
                    <a:gridCol w="2206943">
                      <a:extLst>
                        <a:ext uri="{9D8B030D-6E8A-4147-A177-3AD203B41FA5}">
                          <a16:colId xmlns:a16="http://schemas.microsoft.com/office/drawing/2014/main" val="10397"/>
                        </a:ext>
                      </a:extLst>
                    </a:gridCol>
                    <a:gridCol w="2206943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  <a:gridCol w="1160463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5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930" name="yt_table_12930_skip" descr="{&quot;rangeId&quot;:14,&quot;type&quot;:&quot;Option&quot;,&quot;drawing&quot;:[&quot;yt_shape_12927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3205716"/>
                  </p:ext>
                </p:extLst>
              </p:nvPr>
            </p:nvGraphicFramePr>
            <p:xfrm>
              <a:off x="540000" y="1976325"/>
              <a:ext cx="7846379" cy="635953"/>
            </p:xfrm>
            <a:graphic>
              <a:graphicData uri="http://schemas.openxmlformats.org/drawingml/2006/table">
                <a:tbl>
                  <a:tblPr/>
                  <a:tblGrid>
                    <a:gridCol w="2272030">
                      <a:extLst>
                        <a:ext uri="{9D8B030D-6E8A-4147-A177-3AD203B41FA5}">
                          <a16:colId xmlns:a16="http://schemas.microsoft.com/office/drawing/2014/main" val="10396"/>
                        </a:ext>
                      </a:extLst>
                    </a:gridCol>
                    <a:gridCol w="2206943">
                      <a:extLst>
                        <a:ext uri="{9D8B030D-6E8A-4147-A177-3AD203B41FA5}">
                          <a16:colId xmlns:a16="http://schemas.microsoft.com/office/drawing/2014/main" val="10397"/>
                        </a:ext>
                      </a:extLst>
                    </a:gridCol>
                    <a:gridCol w="2206943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  <a:gridCol w="1160463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530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3039" r="-15276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7895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927" name="yt_shape_12927_skip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98921" y="1976325"/>
            <a:ext cx="1450881" cy="1893330"/>
            <a:chOff x="0" y="0"/>
            <a:chExt cx="1450881" cy="1893330"/>
          </a:xfrm>
        </p:grpSpPr>
        <p:pic>
          <p:nvPicPr>
            <p:cNvPr id="2" name="yt_image_12927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50881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29" name="yt_shape_12929"/>
            <p:cNvSpPr txBox="1"/>
            <p:nvPr/>
          </p:nvSpPr>
          <p:spPr>
            <a:xfrm>
              <a:off x="115976" y="153333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931" name="yt_shape_12931"/>
          <p:cNvSpPr txBox="1"/>
          <p:nvPr/>
        </p:nvSpPr>
        <p:spPr>
          <a:xfrm>
            <a:off x="540119" y="3920025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，将矩形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按如图所示的方式在直线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上进行两次旋转，使点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旋转到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在两次旋转过程中经过的路径的长是（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33" name="yt_table_12933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2606316"/>
                  </p:ext>
                </p:extLst>
              </p:nvPr>
            </p:nvGraphicFramePr>
            <p:xfrm>
              <a:off x="540000" y="5366451"/>
              <a:ext cx="7978141" cy="640017"/>
            </p:xfrm>
            <a:graphic>
              <a:graphicData uri="http://schemas.openxmlformats.org/drawingml/2006/table">
                <a:tbl>
                  <a:tblPr/>
                  <a:tblGrid>
                    <a:gridCol w="2272030">
                      <a:extLst>
                        <a:ext uri="{9D8B030D-6E8A-4147-A177-3AD203B41FA5}">
                          <a16:colId xmlns:a16="http://schemas.microsoft.com/office/drawing/2014/main" val="10400"/>
                        </a:ext>
                      </a:extLst>
                    </a:gridCol>
                    <a:gridCol w="2206943">
                      <a:extLst>
                        <a:ext uri="{9D8B030D-6E8A-4147-A177-3AD203B41FA5}">
                          <a16:colId xmlns:a16="http://schemas.microsoft.com/office/drawing/2014/main" val="10401"/>
                        </a:ext>
                      </a:extLst>
                    </a:gridCol>
                    <a:gridCol w="2206943">
                      <a:extLst>
                        <a:ext uri="{9D8B030D-6E8A-4147-A177-3AD203B41FA5}">
                          <a16:colId xmlns:a16="http://schemas.microsoft.com/office/drawing/2014/main" val="10402"/>
                        </a:ext>
                      </a:extLst>
                    </a:gridCol>
                    <a:gridCol w="1292225">
                      <a:extLst>
                        <a:ext uri="{9D8B030D-6E8A-4147-A177-3AD203B41FA5}">
                          <a16:colId xmlns:a16="http://schemas.microsoft.com/office/drawing/2014/main" val="104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A.25π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933" name="yt_table_12933_skip" descr="{&quot;rangeId&quot;:15,&quot;type&quot;:&quot;Option&quot;,&quot;drawing&quot;:[&quot;yt_image_12932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2606316"/>
                  </p:ext>
                </p:extLst>
              </p:nvPr>
            </p:nvGraphicFramePr>
            <p:xfrm>
              <a:off x="540000" y="5366451"/>
              <a:ext cx="7978141" cy="640017"/>
            </p:xfrm>
            <a:graphic>
              <a:graphicData uri="http://schemas.openxmlformats.org/drawingml/2006/table">
                <a:tbl>
                  <a:tblPr/>
                  <a:tblGrid>
                    <a:gridCol w="2272030">
                      <a:extLst>
                        <a:ext uri="{9D8B030D-6E8A-4147-A177-3AD203B41FA5}">
                          <a16:colId xmlns:a16="http://schemas.microsoft.com/office/drawing/2014/main" val="10400"/>
                        </a:ext>
                      </a:extLst>
                    </a:gridCol>
                    <a:gridCol w="2206943">
                      <a:extLst>
                        <a:ext uri="{9D8B030D-6E8A-4147-A177-3AD203B41FA5}">
                          <a16:colId xmlns:a16="http://schemas.microsoft.com/office/drawing/2014/main" val="10401"/>
                        </a:ext>
                      </a:extLst>
                    </a:gridCol>
                    <a:gridCol w="2206943">
                      <a:extLst>
                        <a:ext uri="{9D8B030D-6E8A-4147-A177-3AD203B41FA5}">
                          <a16:colId xmlns:a16="http://schemas.microsoft.com/office/drawing/2014/main" val="10402"/>
                        </a:ext>
                      </a:extLst>
                    </a:gridCol>
                    <a:gridCol w="1292225">
                      <a:extLst>
                        <a:ext uri="{9D8B030D-6E8A-4147-A177-3AD203B41FA5}">
                          <a16:colId xmlns:a16="http://schemas.microsoft.com/office/drawing/2014/main" val="10403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A.25π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3039" r="-15884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02479" r="-5840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517925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932" name="yt_image_12932_skip" title="H_96.75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25765" y="5366451"/>
            <a:ext cx="2924362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20672E0-653A-594A-A351-CBAA0FC1E93C}"/>
              </a:ext>
            </a:extLst>
          </p:cNvPr>
          <p:cNvSpPr txBox="1"/>
          <p:nvPr/>
        </p:nvSpPr>
        <p:spPr>
          <a:xfrm>
            <a:off x="2716169" y="1373513"/>
            <a:ext cx="383286" cy="5889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4E518F-25E3-EA1E-89B0-E0D1E6D92B69}"/>
              </a:ext>
            </a:extLst>
          </p:cNvPr>
          <p:cNvSpPr txBox="1"/>
          <p:nvPr/>
        </p:nvSpPr>
        <p:spPr>
          <a:xfrm>
            <a:off x="1364508" y="4824195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2087</Words>
  <Application>Microsoft Office PowerPoint</Application>
  <PresentationFormat>宽屏</PresentationFormat>
  <Paragraphs>152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45</cp:revision>
  <dcterms:created xsi:type="dcterms:W3CDTF">2023-05-05T05:33:04Z</dcterms:created>
  <dcterms:modified xsi:type="dcterms:W3CDTF">2023-10-21T11:07:53Z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