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3" r:id="rId5"/>
    <p:sldId id="376" r:id="rId6"/>
    <p:sldId id="378" r:id="rId7"/>
    <p:sldId id="379" r:id="rId8"/>
    <p:sldId id="380" r:id="rId9"/>
    <p:sldId id="381" r:id="rId10"/>
    <p:sldId id="384" r:id="rId11"/>
    <p:sldId id="385" r:id="rId12"/>
    <p:sldId id="388" r:id="rId13"/>
    <p:sldId id="389" r:id="rId14"/>
    <p:sldId id="386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83" name="yt_image_10683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7671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85" name="yt_shape_10685"/>
              <p:cNvSpPr txBox="1"/>
              <p:nvPr/>
            </p:nvSpPr>
            <p:spPr>
              <a:xfrm>
                <a:off x="540119" y="2623513"/>
                <a:ext cx="11111999" cy="26177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最值的方法有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配方法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或公式法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时，函数有最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小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时，函数有最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大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求实际问题中二次函数的最值时，应特别关注自变量的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取值范围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685" name="yt_shape_10685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3513"/>
                <a:ext cx="11111999" cy="2617768"/>
              </a:xfrm>
              <a:prstGeom prst="rect">
                <a:avLst/>
              </a:prstGeom>
              <a:blipFill>
                <a:blip r:embed="rId3"/>
                <a:stretch>
                  <a:fillRect l="-1701" r="-439" b="-6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FDECBD-9869-E18A-1211-2E95A8FB772F}"/>
              </a:ext>
            </a:extLst>
          </p:cNvPr>
          <p:cNvSpPr txBox="1"/>
          <p:nvPr/>
        </p:nvSpPr>
        <p:spPr>
          <a:xfrm>
            <a:off x="6196858" y="2576707"/>
            <a:ext cx="1094487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配方法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BA3886-91F6-F330-7C2C-F33359759688}"/>
                  </a:ext>
                </a:extLst>
              </p:cNvPr>
              <p:cNvSpPr txBox="1"/>
              <p:nvPr/>
            </p:nvSpPr>
            <p:spPr>
              <a:xfrm>
                <a:off x="10675196" y="2394157"/>
                <a:ext cx="75857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BA3886-91F6-F330-7C2C-F33359759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5196" y="2394157"/>
                <a:ext cx="758571" cy="778460"/>
              </a:xfrm>
              <a:prstGeom prst="rect">
                <a:avLst/>
              </a:prstGeom>
              <a:blipFill>
                <a:blip r:embed="rId4"/>
                <a:stretch>
                  <a:fillRect l="-120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CC144DD-798E-1584-0FEB-2770F443E67B}"/>
              </a:ext>
            </a:extLst>
          </p:cNvPr>
          <p:cNvSpPr txBox="1"/>
          <p:nvPr/>
        </p:nvSpPr>
        <p:spPr>
          <a:xfrm>
            <a:off x="2583708" y="3261555"/>
            <a:ext cx="484886" cy="8352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300AE1-4F5A-CACA-FC1B-42E9BCA8A35D}"/>
                  </a:ext>
                </a:extLst>
              </p:cNvPr>
              <p:cNvSpPr txBox="1"/>
              <p:nvPr/>
            </p:nvSpPr>
            <p:spPr>
              <a:xfrm>
                <a:off x="4107708" y="3261555"/>
                <a:ext cx="988124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83300AE1-4F5A-CACA-FC1B-42E9BCA8A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708" y="3261555"/>
                <a:ext cx="988124" cy="835228"/>
              </a:xfrm>
              <a:prstGeom prst="rect">
                <a:avLst/>
              </a:prstGeom>
              <a:blipFill>
                <a:blip r:embed="rId5"/>
                <a:stretch>
                  <a:fillRect l="-9877" b="-5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8565B10-F37A-136E-80CC-618323A28B4D}"/>
              </a:ext>
            </a:extLst>
          </p:cNvPr>
          <p:cNvCxnSpPr/>
          <p:nvPr/>
        </p:nvCxnSpPr>
        <p:spPr>
          <a:xfrm>
            <a:off x="3892919" y="4069027"/>
            <a:ext cx="1417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38713D-C1FE-9384-29D4-3B79BB9E55C1}"/>
                  </a:ext>
                </a:extLst>
              </p:cNvPr>
              <p:cNvSpPr txBox="1"/>
              <p:nvPr/>
            </p:nvSpPr>
            <p:spPr>
              <a:xfrm>
                <a:off x="7489082" y="3261555"/>
                <a:ext cx="758571" cy="8352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9138713D-C1FE-9384-29D4-3B79BB9E5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9082" y="3261555"/>
                <a:ext cx="758571" cy="835228"/>
              </a:xfrm>
              <a:prstGeom prst="rect">
                <a:avLst/>
              </a:prstGeom>
              <a:blipFill>
                <a:blip r:embed="rId6"/>
                <a:stretch>
                  <a:fillRect l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ACDA8EA-1092-2A9B-1469-9F3482C968F3}"/>
              </a:ext>
            </a:extLst>
          </p:cNvPr>
          <p:cNvCxnSpPr/>
          <p:nvPr/>
        </p:nvCxnSpPr>
        <p:spPr>
          <a:xfrm>
            <a:off x="7274294" y="4069027"/>
            <a:ext cx="118814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C3CE6235-4009-6649-8D33-26357F3F1EEC}"/>
              </a:ext>
            </a:extLst>
          </p:cNvPr>
          <p:cNvSpPr txBox="1"/>
          <p:nvPr/>
        </p:nvSpPr>
        <p:spPr>
          <a:xfrm>
            <a:off x="10505967" y="3261555"/>
            <a:ext cx="484886" cy="8352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5B36FC5-7738-076D-DDDD-D8606FE5E7A6}"/>
                  </a:ext>
                </a:extLst>
              </p:cNvPr>
              <p:cNvSpPr txBox="1"/>
              <p:nvPr/>
            </p:nvSpPr>
            <p:spPr>
              <a:xfrm>
                <a:off x="1059708" y="3835648"/>
                <a:ext cx="988124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5B36FC5-7738-076D-DDDD-D8606FE5E7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835648"/>
                <a:ext cx="988124" cy="835229"/>
              </a:xfrm>
              <a:prstGeom prst="rect">
                <a:avLst/>
              </a:prstGeom>
              <a:blipFill>
                <a:blip r:embed="rId7"/>
                <a:stretch>
                  <a:fillRect l="-9877" b="-5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E881B85-6BDC-9717-43E9-93FE3FEC7123}"/>
              </a:ext>
            </a:extLst>
          </p:cNvPr>
          <p:cNvSpPr txBox="1"/>
          <p:nvPr/>
        </p:nvSpPr>
        <p:spPr>
          <a:xfrm>
            <a:off x="8298707" y="474478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取值范围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5" name="yt_shape_10745"/>
          <p:cNvSpPr txBox="1"/>
          <p:nvPr/>
        </p:nvSpPr>
        <p:spPr>
          <a:xfrm>
            <a:off x="540119" y="15137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（内江市中考）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如图，某中学课外兴趣活动小组准备围建一个矩形苗圃园，其中一边靠墙，另外三边用周长为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米的篱笆围成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米，设这个苗圃园垂直于墙的一边长为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46" name="yt_image_107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4557853"/>
            <a:ext cx="2053222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8" name="yt_shape_10748"/>
          <p:cNvSpPr txBox="1"/>
          <p:nvPr/>
        </p:nvSpPr>
        <p:spPr>
          <a:xfrm>
            <a:off x="540000" y="2996952"/>
            <a:ext cx="61378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）若苗圃园的面积为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2" name="yt_shape_10751">
            <a:extLst>
              <a:ext uri="{FF2B5EF4-FFF2-40B4-BE49-F238E27FC236}">
                <a16:creationId xmlns:a16="http://schemas.microsoft.com/office/drawing/2014/main" id="{032902E1-828F-2647-A60D-EB7B6B820883}"/>
              </a:ext>
            </a:extLst>
          </p:cNvPr>
          <p:cNvSpPr txBox="1"/>
          <p:nvPr/>
        </p:nvSpPr>
        <p:spPr>
          <a:xfrm>
            <a:off x="540000" y="3591617"/>
            <a:ext cx="69842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）苗圃园与墙平行的一边长为（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0752">
            <a:extLst>
              <a:ext uri="{FF2B5EF4-FFF2-40B4-BE49-F238E27FC236}">
                <a16:creationId xmlns:a16="http://schemas.microsoft.com/office/drawing/2014/main" id="{77A28989-FE8E-3009-9A09-985B3C8C2391}"/>
              </a:ext>
            </a:extLst>
          </p:cNvPr>
          <p:cNvSpPr txBox="1"/>
          <p:nvPr/>
        </p:nvSpPr>
        <p:spPr>
          <a:xfrm>
            <a:off x="540000" y="5031183"/>
            <a:ext cx="3350276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418AF9-D90D-0471-C010-22800B8CAFBF}"/>
              </a:ext>
            </a:extLst>
          </p:cNvPr>
          <p:cNvSpPr txBox="1"/>
          <p:nvPr/>
        </p:nvSpPr>
        <p:spPr>
          <a:xfrm>
            <a:off x="449989" y="3544811"/>
            <a:ext cx="709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）苗圃园与墙平行的一边长为（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716B73-A56A-D4DB-82C8-6941040438E4}"/>
              </a:ext>
            </a:extLst>
          </p:cNvPr>
          <p:cNvSpPr txBox="1"/>
          <p:nvPr/>
        </p:nvSpPr>
        <p:spPr>
          <a:xfrm>
            <a:off x="449989" y="4020299"/>
            <a:ext cx="273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DB2851-9046-71DD-723B-B80C25C0954E}"/>
              </a:ext>
            </a:extLst>
          </p:cNvPr>
          <p:cNvSpPr txBox="1"/>
          <p:nvPr/>
        </p:nvSpPr>
        <p:spPr>
          <a:xfrm>
            <a:off x="449989" y="4495787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F03670-0E06-E06E-8F2F-2014F82AE815}"/>
              </a:ext>
            </a:extLst>
          </p:cNvPr>
          <p:cNvSpPr txBox="1"/>
          <p:nvPr/>
        </p:nvSpPr>
        <p:spPr>
          <a:xfrm>
            <a:off x="449989" y="4984377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EBEDAA-A8AA-6524-50D6-A7E9A594832E}"/>
              </a:ext>
            </a:extLst>
          </p:cNvPr>
          <p:cNvSpPr txBox="1"/>
          <p:nvPr/>
        </p:nvSpPr>
        <p:spPr>
          <a:xfrm>
            <a:off x="449989" y="5459865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9F986A-C84C-5FE9-EDFC-10AC1D1F5DA7}"/>
              </a:ext>
            </a:extLst>
          </p:cNvPr>
          <p:cNvSpPr txBox="1"/>
          <p:nvPr/>
        </p:nvSpPr>
        <p:spPr>
          <a:xfrm>
            <a:off x="449989" y="5935353"/>
            <a:ext cx="1305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t_shape_10749">
            <a:extLst>
              <a:ext uri="{FF2B5EF4-FFF2-40B4-BE49-F238E27FC236}">
                <a16:creationId xmlns:a16="http://schemas.microsoft.com/office/drawing/2014/main" id="{CFE0FA69-B65C-91F7-4574-02927E69C799}"/>
              </a:ext>
            </a:extLst>
          </p:cNvPr>
          <p:cNvSpPr txBox="1"/>
          <p:nvPr/>
        </p:nvSpPr>
        <p:spPr>
          <a:xfrm>
            <a:off x="540119" y="1484784"/>
            <a:ext cx="10812465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）若平行于墙的一边长不小于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米，这个苗圃园的面积有最大值和最小值吗？如果有，求出最大值和最小值；如果没有，请说明理由；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753">
                <a:extLst>
                  <a:ext uri="{FF2B5EF4-FFF2-40B4-BE49-F238E27FC236}">
                    <a16:creationId xmlns:a16="http://schemas.microsoft.com/office/drawing/2014/main" id="{82559A32-2381-1290-A0C7-71720C0B1046}"/>
                  </a:ext>
                </a:extLst>
              </p:cNvPr>
              <p:cNvSpPr txBox="1"/>
              <p:nvPr/>
            </p:nvSpPr>
            <p:spPr>
              <a:xfrm>
                <a:off x="540000" y="2499449"/>
                <a:ext cx="4604209" cy="17267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面积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753">
                <a:extLst>
                  <a:ext uri="{FF2B5EF4-FFF2-40B4-BE49-F238E27FC236}">
                    <a16:creationId xmlns:a16="http://schemas.microsoft.com/office/drawing/2014/main" id="{82559A32-2381-1290-A0C7-71720C0B1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9449"/>
                <a:ext cx="4604209" cy="1726755"/>
              </a:xfrm>
              <a:prstGeom prst="rect">
                <a:avLst/>
              </a:prstGeom>
              <a:blipFill>
                <a:blip r:embed="rId2"/>
                <a:stretch>
                  <a:fillRect l="-4106" t="-2827" r="-3046" b="-4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755">
                <a:extLst>
                  <a:ext uri="{FF2B5EF4-FFF2-40B4-BE49-F238E27FC236}">
                    <a16:creationId xmlns:a16="http://schemas.microsoft.com/office/drawing/2014/main" id="{E10A2EB1-DAD2-B8AA-1A75-F28DB09C63B8}"/>
                  </a:ext>
                </a:extLst>
              </p:cNvPr>
              <p:cNvSpPr txBox="1"/>
              <p:nvPr/>
            </p:nvSpPr>
            <p:spPr>
              <a:xfrm>
                <a:off x="540000" y="4276992"/>
                <a:ext cx="3606757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0755">
                <a:extLst>
                  <a:ext uri="{FF2B5EF4-FFF2-40B4-BE49-F238E27FC236}">
                    <a16:creationId xmlns:a16="http://schemas.microsoft.com/office/drawing/2014/main" id="{E10A2EB1-DAD2-B8AA-1A75-F28DB09C6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6992"/>
                <a:ext cx="3606757" cy="646267"/>
              </a:xfrm>
              <a:prstGeom prst="rect">
                <a:avLst/>
              </a:prstGeom>
              <a:blipFill>
                <a:blip r:embed="rId3"/>
                <a:stretch>
                  <a:fillRect l="-5245" r="-152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757">
            <a:extLst>
              <a:ext uri="{FF2B5EF4-FFF2-40B4-BE49-F238E27FC236}">
                <a16:creationId xmlns:a16="http://schemas.microsoft.com/office/drawing/2014/main" id="{A845AFE9-0811-121C-A77D-22E40D8DB468}"/>
              </a:ext>
            </a:extLst>
          </p:cNvPr>
          <p:cNvSpPr txBox="1"/>
          <p:nvPr/>
        </p:nvSpPr>
        <p:spPr>
          <a:xfrm>
            <a:off x="540000" y="4974047"/>
            <a:ext cx="57816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79DD95-FE87-1EC1-1CAF-7C07E22F3A1F}"/>
              </a:ext>
            </a:extLst>
          </p:cNvPr>
          <p:cNvSpPr txBox="1"/>
          <p:nvPr/>
        </p:nvSpPr>
        <p:spPr>
          <a:xfrm>
            <a:off x="449989" y="2452643"/>
            <a:ext cx="44772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E64057-29E2-F6D5-FF26-8076F3CC19B8}"/>
              </a:ext>
            </a:extLst>
          </p:cNvPr>
          <p:cNvSpPr txBox="1"/>
          <p:nvPr/>
        </p:nvSpPr>
        <p:spPr>
          <a:xfrm>
            <a:off x="449989" y="292813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面积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26B629-8260-8BED-1A87-49FA5C9A6533}"/>
                  </a:ext>
                </a:extLst>
              </p:cNvPr>
              <p:cNvSpPr txBox="1"/>
              <p:nvPr/>
            </p:nvSpPr>
            <p:spPr>
              <a:xfrm>
                <a:off x="449989" y="3403619"/>
                <a:ext cx="4739767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26B629-8260-8BED-1A87-49FA5C9A6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3619"/>
                <a:ext cx="4739767" cy="852691"/>
              </a:xfrm>
              <a:prstGeom prst="rect">
                <a:avLst/>
              </a:prstGeom>
              <a:blipFill>
                <a:blip r:embed="rId4"/>
                <a:stretch>
                  <a:fillRect l="-2059" r="-2059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1592D89-CDAB-C44F-A168-B99D472A7069}"/>
                  </a:ext>
                </a:extLst>
              </p:cNvPr>
              <p:cNvSpPr txBox="1"/>
              <p:nvPr/>
            </p:nvSpPr>
            <p:spPr>
              <a:xfrm>
                <a:off x="449989" y="4230186"/>
                <a:ext cx="36503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1592D89-CDAB-C44F-A168-B99D472A7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0186"/>
                <a:ext cx="3650361" cy="733629"/>
              </a:xfrm>
              <a:prstGeom prst="rect">
                <a:avLst/>
              </a:prstGeom>
              <a:blipFill>
                <a:blip r:embed="rId5"/>
                <a:stretch>
                  <a:fillRect l="-2671" r="-267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501FC6E7-AAA6-4B1A-2634-878780FD2637}"/>
              </a:ext>
            </a:extLst>
          </p:cNvPr>
          <p:cNvSpPr txBox="1"/>
          <p:nvPr/>
        </p:nvSpPr>
        <p:spPr>
          <a:xfrm>
            <a:off x="449989" y="4927241"/>
            <a:ext cx="58042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0746">
            <a:extLst>
              <a:ext uri="{FF2B5EF4-FFF2-40B4-BE49-F238E27FC236}">
                <a16:creationId xmlns:a16="http://schemas.microsoft.com/office/drawing/2014/main" id="{6F471DFC-AAA5-3377-8DF0-FB2000F7B8B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0376" y="3184081"/>
            <a:ext cx="2053222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8" name="yt_shape_10758"/>
          <p:cNvSpPr txBox="1"/>
          <p:nvPr/>
        </p:nvSpPr>
        <p:spPr>
          <a:xfrm>
            <a:off x="540000" y="2247624"/>
            <a:ext cx="6264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759" name="yt_shape_10759"/>
          <p:cNvSpPr txBox="1"/>
          <p:nvPr/>
        </p:nvSpPr>
        <p:spPr>
          <a:xfrm>
            <a:off x="540000" y="2726927"/>
            <a:ext cx="358110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4BD5C8-368D-64DB-5D85-F7A9F8BCB8EE}"/>
              </a:ext>
            </a:extLst>
          </p:cNvPr>
          <p:cNvSpPr txBox="1"/>
          <p:nvPr/>
        </p:nvSpPr>
        <p:spPr>
          <a:xfrm>
            <a:off x="449989" y="2200818"/>
            <a:ext cx="638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FC5F63-A8F0-FE39-D17F-62255F4E88D8}"/>
              </a:ext>
            </a:extLst>
          </p:cNvPr>
          <p:cNvSpPr txBox="1"/>
          <p:nvPr/>
        </p:nvSpPr>
        <p:spPr>
          <a:xfrm>
            <a:off x="449989" y="2680121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C929D9-00DB-1255-E574-84C0D9DD0DA3}"/>
              </a:ext>
            </a:extLst>
          </p:cNvPr>
          <p:cNvSpPr txBox="1"/>
          <p:nvPr/>
        </p:nvSpPr>
        <p:spPr>
          <a:xfrm>
            <a:off x="449989" y="315560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27CF92-7438-EB80-CCAD-EED799F74799}"/>
              </a:ext>
            </a:extLst>
          </p:cNvPr>
          <p:cNvSpPr txBox="1"/>
          <p:nvPr/>
        </p:nvSpPr>
        <p:spPr>
          <a:xfrm>
            <a:off x="449989" y="3631097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750">
            <a:extLst>
              <a:ext uri="{FF2B5EF4-FFF2-40B4-BE49-F238E27FC236}">
                <a16:creationId xmlns:a16="http://schemas.microsoft.com/office/drawing/2014/main" id="{7E60253E-1445-1826-0029-587C6619629A}"/>
              </a:ext>
            </a:extLst>
          </p:cNvPr>
          <p:cNvSpPr txBox="1"/>
          <p:nvPr/>
        </p:nvSpPr>
        <p:spPr>
          <a:xfrm>
            <a:off x="540000" y="1628287"/>
            <a:ext cx="91387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）当这个苗圃园的面积小于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平方米时，直接写出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0746">
            <a:extLst>
              <a:ext uri="{FF2B5EF4-FFF2-40B4-BE49-F238E27FC236}">
                <a16:creationId xmlns:a16="http://schemas.microsoft.com/office/drawing/2014/main" id="{95980586-1DEE-E13D-1CBE-F72233FB282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498484"/>
            <a:ext cx="2053222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1" name="yt_shape_10761"/>
          <p:cNvSpPr txBox="1"/>
          <p:nvPr/>
        </p:nvSpPr>
        <p:spPr>
          <a:xfrm>
            <a:off x="540000" y="126876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60" name="yt_image_1076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876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3" name="yt_shape_10763"/>
          <p:cNvSpPr txBox="1"/>
          <p:nvPr/>
        </p:nvSpPr>
        <p:spPr>
          <a:xfrm>
            <a:off x="540119" y="196634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在美化校园的活动中，某兴趣小组想借助如图所示的直角墙角（两边足够长），用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长的篱笆围成一个矩形花园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（篱笆只围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两边），设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m.</a:t>
            </a:r>
          </a:p>
        </p:txBody>
      </p:sp>
      <p:pic>
        <p:nvPicPr>
          <p:cNvPr id="10764" name="yt_image_107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3793295"/>
            <a:ext cx="1547883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6" name="yt_shape_10766"/>
          <p:cNvSpPr txBox="1"/>
          <p:nvPr/>
        </p:nvSpPr>
        <p:spPr>
          <a:xfrm>
            <a:off x="540000" y="3469250"/>
            <a:ext cx="540212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）若花园的面积为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DBA45B-30EA-7178-BA8B-EE59CA92816C}"/>
              </a:ext>
            </a:extLst>
          </p:cNvPr>
          <p:cNvSpPr txBox="1"/>
          <p:nvPr/>
        </p:nvSpPr>
        <p:spPr>
          <a:xfrm>
            <a:off x="450108" y="3875827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E62C0A-CB37-0D01-679A-BDF9F5E4EC56}"/>
              </a:ext>
            </a:extLst>
          </p:cNvPr>
          <p:cNvSpPr txBox="1"/>
          <p:nvPr/>
        </p:nvSpPr>
        <p:spPr>
          <a:xfrm>
            <a:off x="450108" y="4351315"/>
            <a:ext cx="3074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85EB18-197E-93B7-69F8-5FFAC191BF52}"/>
              </a:ext>
            </a:extLst>
          </p:cNvPr>
          <p:cNvSpPr txBox="1"/>
          <p:nvPr/>
        </p:nvSpPr>
        <p:spPr>
          <a:xfrm>
            <a:off x="450108" y="4826803"/>
            <a:ext cx="304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BAC2F9-35EA-7211-046F-E1F105F72D30}"/>
              </a:ext>
            </a:extLst>
          </p:cNvPr>
          <p:cNvSpPr txBox="1"/>
          <p:nvPr/>
        </p:nvSpPr>
        <p:spPr>
          <a:xfrm>
            <a:off x="449989" y="5355612"/>
            <a:ext cx="309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316093-DC81-229F-80D1-4CAB053A43B9}"/>
              </a:ext>
            </a:extLst>
          </p:cNvPr>
          <p:cNvSpPr txBox="1"/>
          <p:nvPr/>
        </p:nvSpPr>
        <p:spPr>
          <a:xfrm>
            <a:off x="449989" y="5834915"/>
            <a:ext cx="2829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119" y="223208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处有一棵树与墙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，要将这棵树围在花园内（含边界，不考虑树的粗细），求花园面积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0764">
            <a:extLst>
              <a:ext uri="{FF2B5EF4-FFF2-40B4-BE49-F238E27FC236}">
                <a16:creationId xmlns:a16="http://schemas.microsoft.com/office/drawing/2014/main" id="{342F0394-DFFC-AE62-C53A-FBF0BCD3FAB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3840" y="3804070"/>
            <a:ext cx="1547883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771">
            <a:extLst>
              <a:ext uri="{FF2B5EF4-FFF2-40B4-BE49-F238E27FC236}">
                <a16:creationId xmlns:a16="http://schemas.microsoft.com/office/drawing/2014/main" id="{71DA92D4-A174-AE1E-6BE3-867A86F66E1B}"/>
              </a:ext>
            </a:extLst>
          </p:cNvPr>
          <p:cNvSpPr txBox="1"/>
          <p:nvPr/>
        </p:nvSpPr>
        <p:spPr>
          <a:xfrm>
            <a:off x="540000" y="3222290"/>
            <a:ext cx="750526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处有一棵树与墙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的距离分别是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取得最大值为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0772">
            <a:extLst>
              <a:ext uri="{FF2B5EF4-FFF2-40B4-BE49-F238E27FC236}">
                <a16:creationId xmlns:a16="http://schemas.microsoft.com/office/drawing/2014/main" id="{1E2A4994-EED6-403A-F622-E537C10902B4}"/>
              </a:ext>
            </a:extLst>
          </p:cNvPr>
          <p:cNvSpPr txBox="1"/>
          <p:nvPr/>
        </p:nvSpPr>
        <p:spPr>
          <a:xfrm>
            <a:off x="540000" y="5622119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答：花园面积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99936A-B3C1-DCE3-4A0F-E59EE841F58B}"/>
              </a:ext>
            </a:extLst>
          </p:cNvPr>
          <p:cNvSpPr txBox="1"/>
          <p:nvPr/>
        </p:nvSpPr>
        <p:spPr>
          <a:xfrm>
            <a:off x="449989" y="3175484"/>
            <a:ext cx="602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6070549-5872-04AB-1155-294DCD124B7A}"/>
              </a:ext>
            </a:extLst>
          </p:cNvPr>
          <p:cNvSpPr txBox="1"/>
          <p:nvPr/>
        </p:nvSpPr>
        <p:spPr>
          <a:xfrm>
            <a:off x="449989" y="3650972"/>
            <a:ext cx="7612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处有一棵树与墙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8E28F3-45E9-6631-736C-43C9E07F5823}"/>
              </a:ext>
            </a:extLst>
          </p:cNvPr>
          <p:cNvSpPr txBox="1"/>
          <p:nvPr/>
        </p:nvSpPr>
        <p:spPr>
          <a:xfrm>
            <a:off x="449989" y="4126460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42CFE1-342B-63A8-5A6F-814716FA161A}"/>
              </a:ext>
            </a:extLst>
          </p:cNvPr>
          <p:cNvSpPr txBox="1"/>
          <p:nvPr/>
        </p:nvSpPr>
        <p:spPr>
          <a:xfrm>
            <a:off x="449989" y="4601948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5318B0E-0091-62A6-1DC5-DE3D1F0817D0}"/>
              </a:ext>
            </a:extLst>
          </p:cNvPr>
          <p:cNvSpPr txBox="1"/>
          <p:nvPr/>
        </p:nvSpPr>
        <p:spPr>
          <a:xfrm>
            <a:off x="449989" y="5077436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取得最大值为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6A0674-5E28-3926-C077-E4235E637CE8}"/>
              </a:ext>
            </a:extLst>
          </p:cNvPr>
          <p:cNvSpPr txBox="1"/>
          <p:nvPr/>
        </p:nvSpPr>
        <p:spPr>
          <a:xfrm>
            <a:off x="449989" y="5575313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答：花园面积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9" name="yt_shape_10689"/>
          <p:cNvSpPr txBox="1"/>
          <p:nvPr/>
        </p:nvSpPr>
        <p:spPr>
          <a:xfrm>
            <a:off x="540000" y="1194499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88" name="yt_image_1068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449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1" name="yt_shape_10691"/>
          <p:cNvSpPr txBox="1"/>
          <p:nvPr/>
        </p:nvSpPr>
        <p:spPr>
          <a:xfrm>
            <a:off x="540000" y="189779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二次函数的最值</a:t>
            </a:r>
          </a:p>
        </p:txBody>
      </p:sp>
      <p:sp>
        <p:nvSpPr>
          <p:cNvPr id="10692" name="yt_shape_10692"/>
          <p:cNvSpPr txBox="1"/>
          <p:nvPr/>
        </p:nvSpPr>
        <p:spPr>
          <a:xfrm>
            <a:off x="540119" y="2402106"/>
            <a:ext cx="11244513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（宜宾市中考）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693" name="yt_table_106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172236"/>
              </p:ext>
            </p:extLst>
          </p:nvPr>
        </p:nvGraphicFramePr>
        <p:xfrm>
          <a:off x="540000" y="2924944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0695" name="yt_shape_10695"/>
          <p:cNvSpPr txBox="1"/>
          <p:nvPr/>
        </p:nvSpPr>
        <p:spPr>
          <a:xfrm>
            <a:off x="540000" y="3451115"/>
            <a:ext cx="64873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696" name="yt_table_106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562175"/>
              </p:ext>
            </p:extLst>
          </p:nvPr>
        </p:nvGraphicFramePr>
        <p:xfrm>
          <a:off x="540000" y="3937279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sp>
        <p:nvSpPr>
          <p:cNvPr id="10698" name="yt_shape_10698"/>
          <p:cNvSpPr txBox="1"/>
          <p:nvPr/>
        </p:nvSpPr>
        <p:spPr>
          <a:xfrm>
            <a:off x="540000" y="4463450"/>
            <a:ext cx="9573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有最小值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99" name="yt_shape_10699"/>
              <p:cNvSpPr txBox="1"/>
              <p:nvPr/>
            </p:nvSpPr>
            <p:spPr>
              <a:xfrm>
                <a:off x="540000" y="4942753"/>
                <a:ext cx="9821599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99" name="yt_shape_106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2753"/>
                <a:ext cx="9821599" cy="637290"/>
              </a:xfrm>
              <a:prstGeom prst="rect">
                <a:avLst/>
              </a:prstGeom>
              <a:blipFill>
                <a:blip r:embed="rId3"/>
                <a:stretch>
                  <a:fillRect l="-1924" r="-931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577958">
            <a:extLst>
              <a:ext uri="{FF2B5EF4-FFF2-40B4-BE49-F238E27FC236}">
                <a16:creationId xmlns:a16="http://schemas.microsoft.com/office/drawing/2014/main" id="{D796EC00-E514-2C65-039A-0869B5EC07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94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5EC7FF-0A38-FC71-6F34-E042A7A83D55}"/>
              </a:ext>
            </a:extLst>
          </p:cNvPr>
          <p:cNvSpPr txBox="1"/>
          <p:nvPr/>
        </p:nvSpPr>
        <p:spPr>
          <a:xfrm>
            <a:off x="10776520" y="237898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8EF534-ED2B-51B0-DF19-D46AAB220351}"/>
              </a:ext>
            </a:extLst>
          </p:cNvPr>
          <p:cNvSpPr txBox="1"/>
          <p:nvPr/>
        </p:nvSpPr>
        <p:spPr>
          <a:xfrm>
            <a:off x="6061802" y="3404309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834F3A-2DE7-C66F-39DE-1504DD6A497C}"/>
              </a:ext>
            </a:extLst>
          </p:cNvPr>
          <p:cNvSpPr txBox="1"/>
          <p:nvPr/>
        </p:nvSpPr>
        <p:spPr>
          <a:xfrm>
            <a:off x="3861527" y="4416644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5D1BA2-7AF2-D588-DE6C-8082073E0501}"/>
              </a:ext>
            </a:extLst>
          </p:cNvPr>
          <p:cNvSpPr txBox="1"/>
          <p:nvPr/>
        </p:nvSpPr>
        <p:spPr>
          <a:xfrm>
            <a:off x="9397139" y="441664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30CFFB-9F6D-7406-F951-0BB54FBFEF0D}"/>
                  </a:ext>
                </a:extLst>
              </p:cNvPr>
              <p:cNvSpPr txBox="1"/>
              <p:nvPr/>
            </p:nvSpPr>
            <p:spPr>
              <a:xfrm>
                <a:off x="8312876" y="4797152"/>
                <a:ext cx="1662811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30CFFB-9F6D-7406-F951-0BB54FBFEF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2876" y="4797152"/>
                <a:ext cx="1662811" cy="724739"/>
              </a:xfrm>
              <a:prstGeom prst="rect">
                <a:avLst/>
              </a:prstGeom>
              <a:blipFill>
                <a:blip r:embed="rId5"/>
                <a:stretch>
                  <a:fillRect l="-5882" r="-5882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1" name="yt_shape_10701"/>
          <p:cNvSpPr txBox="1"/>
          <p:nvPr/>
        </p:nvSpPr>
        <p:spPr>
          <a:xfrm>
            <a:off x="540000" y="1241574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求几何图形问题中的最值</a:t>
            </a:r>
          </a:p>
        </p:txBody>
      </p:sp>
      <p:sp>
        <p:nvSpPr>
          <p:cNvPr id="10702" name="yt_shape_10702"/>
          <p:cNvSpPr txBox="1"/>
          <p:nvPr/>
        </p:nvSpPr>
        <p:spPr>
          <a:xfrm>
            <a:off x="540119" y="174588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已知直角三角形中两条直角边长的和为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，则当三角形的面积最大时，其中一条直角边长为（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03" name="yt_table_107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836544"/>
              </p:ext>
            </p:extLst>
          </p:nvPr>
        </p:nvGraphicFramePr>
        <p:xfrm>
          <a:off x="540000" y="2712179"/>
          <a:ext cx="8043228" cy="475488"/>
        </p:xfrm>
        <a:graphic>
          <a:graphicData uri="http://schemas.openxmlformats.org/drawingml/2006/table">
            <a:tbl>
              <a:tblPr/>
              <a:tblGrid>
                <a:gridCol w="2383155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237105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237105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0705" name="yt_shape_10705"/>
          <p:cNvSpPr txBox="1"/>
          <p:nvPr/>
        </p:nvSpPr>
        <p:spPr>
          <a:xfrm>
            <a:off x="540119" y="323835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的铝合金条制成如图形状的矩形窗框，该矩形窗框由矩形和正方形两部分组成，那么这个窗户的最大透光面积是（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9" name="yt_table_10709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7200760"/>
                  </p:ext>
                </p:extLst>
              </p:nvPr>
            </p:nvGraphicFramePr>
            <p:xfrm>
              <a:off x="540000" y="4204645"/>
              <a:ext cx="8203565" cy="636524"/>
            </p:xfrm>
            <a:graphic>
              <a:graphicData uri="http://schemas.openxmlformats.org/drawingml/2006/table">
                <a:tbl>
                  <a:tblPr/>
                  <a:tblGrid>
                    <a:gridCol w="238315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09" name="yt_table_10709_skip" descr="{&quot;rangeId&quot;:9,&quot;type&quot;:&quot;Option&quot;,&quot;drawing&quot;:[&quot;yt_shape_10706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7200760"/>
                  </p:ext>
                </p:extLst>
              </p:nvPr>
            </p:nvGraphicFramePr>
            <p:xfrm>
              <a:off x="540000" y="3863071"/>
              <a:ext cx="8203565" cy="636524"/>
            </p:xfrm>
            <a:graphic>
              <a:graphicData uri="http://schemas.openxmlformats.org/drawingml/2006/table">
                <a:tbl>
                  <a:tblPr/>
                  <a:tblGrid>
                    <a:gridCol w="2383155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4501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6250" r="-15978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6812" r="-6021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06" name="yt_shape_10706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5572" y="4204645"/>
            <a:ext cx="1234184" cy="1772172"/>
            <a:chOff x="0" y="0"/>
            <a:chExt cx="1234184" cy="1772172"/>
          </a:xfrm>
        </p:grpSpPr>
        <p:pic>
          <p:nvPicPr>
            <p:cNvPr id="2" name="yt_image_1070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4184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8" name="yt_shape_10708"/>
            <p:cNvSpPr txBox="1"/>
            <p:nvPr/>
          </p:nvSpPr>
          <p:spPr>
            <a:xfrm>
              <a:off x="83811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578019">
            <a:extLst>
              <a:ext uri="{FF2B5EF4-FFF2-40B4-BE49-F238E27FC236}">
                <a16:creationId xmlns:a16="http://schemas.microsoft.com/office/drawing/2014/main" id="{777DC29E-C5D1-AF74-0099-C0B4D19D4F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325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AB27575-0D7C-1C6F-6F2B-CBFC8B837A72}"/>
              </a:ext>
            </a:extLst>
          </p:cNvPr>
          <p:cNvSpPr txBox="1"/>
          <p:nvPr/>
        </p:nvSpPr>
        <p:spPr>
          <a:xfrm>
            <a:off x="2583708" y="217456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132554-9E2F-F5DB-D7C1-41AE213AF2DE}"/>
              </a:ext>
            </a:extLst>
          </p:cNvPr>
          <p:cNvSpPr txBox="1"/>
          <p:nvPr/>
        </p:nvSpPr>
        <p:spPr>
          <a:xfrm>
            <a:off x="6241308" y="366703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0" name="yt_shape_10710"/>
          <p:cNvSpPr txBox="1"/>
          <p:nvPr/>
        </p:nvSpPr>
        <p:spPr>
          <a:xfrm>
            <a:off x="540119" y="130803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为搞好环保，某公司准备修建一个长方体的污水处理池，池底矩形的周长为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，则池底的最大面积是（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11" name="yt_table_107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346646"/>
              </p:ext>
            </p:extLst>
          </p:nvPr>
        </p:nvGraphicFramePr>
        <p:xfrm>
          <a:off x="540000" y="2274327"/>
          <a:ext cx="4432745" cy="950976"/>
        </p:xfrm>
        <a:graphic>
          <a:graphicData uri="http://schemas.openxmlformats.org/drawingml/2006/table">
            <a:tbl>
              <a:tblPr/>
              <a:tblGrid>
                <a:gridCol w="2781745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B.625m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D.675m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sp>
        <p:nvSpPr>
          <p:cNvPr id="10713" name="yt_shape_10713"/>
          <p:cNvSpPr txBox="1"/>
          <p:nvPr/>
        </p:nvSpPr>
        <p:spPr>
          <a:xfrm>
            <a:off x="540119" y="327588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如图，利用一个直角墙角修建一个梯形储料场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若新建墙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，则该梯形储料场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7" name="yt_table_10717_skip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420552"/>
                  </p:ext>
                </p:extLst>
              </p:nvPr>
            </p:nvGraphicFramePr>
            <p:xfrm>
              <a:off x="540000" y="4242176"/>
              <a:ext cx="4631310" cy="1173862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 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17" name="yt_table_10717_skip" descr="{&quot;rangeId&quot;:11,&quot;type&quot;:&quot;Option&quot;,&quot;drawing&quot;:[&quot;yt_shape_10714&quot;]}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4420552"/>
                  </p:ext>
                </p:extLst>
              </p:nvPr>
            </p:nvGraphicFramePr>
            <p:xfrm>
              <a:off x="540000" y="3834144"/>
              <a:ext cx="4631310" cy="1173862"/>
            </p:xfrm>
            <a:graphic>
              <a:graphicData uri="http://schemas.openxmlformats.org/drawingml/2006/table">
                <a:tbl>
                  <a:tblPr/>
                  <a:tblGrid>
                    <a:gridCol w="2781745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 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329" t="-1316" b="-1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5254" r="-665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329" t="-6525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14" name="yt_shape_10714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3502" y="4242176"/>
            <a:ext cx="1886396" cy="1668159"/>
            <a:chOff x="0" y="0"/>
            <a:chExt cx="1886396" cy="1668159"/>
          </a:xfrm>
        </p:grpSpPr>
        <p:pic>
          <p:nvPicPr>
            <p:cNvPr id="2" name="yt_image_1071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86396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6" name="yt_shape_10716"/>
            <p:cNvSpPr txBox="1"/>
            <p:nvPr/>
          </p:nvSpPr>
          <p:spPr>
            <a:xfrm>
              <a:off x="409917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5D5349-E259-435F-0EAC-512576FDFB06}"/>
              </a:ext>
            </a:extLst>
          </p:cNvPr>
          <p:cNvSpPr txBox="1"/>
          <p:nvPr/>
        </p:nvSpPr>
        <p:spPr>
          <a:xfrm>
            <a:off x="4801446" y="173671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28726F-C55D-1DA3-F2C8-597ED6B96362}"/>
              </a:ext>
            </a:extLst>
          </p:cNvPr>
          <p:cNvSpPr txBox="1"/>
          <p:nvPr/>
        </p:nvSpPr>
        <p:spPr>
          <a:xfrm>
            <a:off x="10722821" y="370456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8" name="yt_shape_10718"/>
          <p:cNvSpPr txBox="1"/>
          <p:nvPr/>
        </p:nvSpPr>
        <p:spPr>
          <a:xfrm>
            <a:off x="540000" y="2027472"/>
            <a:ext cx="8059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10719" name="yt_image_107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9350" y="2659139"/>
            <a:ext cx="1953298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21" name="yt_shape_10721"/>
              <p:cNvSpPr txBox="1"/>
              <p:nvPr/>
            </p:nvSpPr>
            <p:spPr>
              <a:xfrm>
                <a:off x="540119" y="3597842"/>
                <a:ext cx="11111999" cy="1113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）之间的函数关系式为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1" name="yt_shape_10721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97842"/>
                <a:ext cx="11111999" cy="1113382"/>
              </a:xfrm>
              <a:prstGeom prst="rect">
                <a:avLst/>
              </a:prstGeom>
              <a:blipFill>
                <a:blip r:embed="rId3"/>
                <a:stretch>
                  <a:fillRect l="-1701" r="-1317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23" name="yt_shape_10723"/>
          <p:cNvSpPr txBox="1"/>
          <p:nvPr/>
        </p:nvSpPr>
        <p:spPr>
          <a:xfrm>
            <a:off x="540000" y="4762012"/>
            <a:ext cx="6658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的值最大，最大值为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3EBF69-3D3C-2F40-90AC-35D2D2F4B3EF}"/>
                  </a:ext>
                </a:extLst>
              </p:cNvPr>
              <p:cNvSpPr txBox="1"/>
              <p:nvPr/>
            </p:nvSpPr>
            <p:spPr>
              <a:xfrm>
                <a:off x="8903546" y="3470086"/>
                <a:ext cx="1881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403EBF69-3D3C-2F40-90AC-35D2D2F4B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3546" y="3470086"/>
                <a:ext cx="1881886" cy="765061"/>
              </a:xfrm>
              <a:prstGeom prst="rect">
                <a:avLst/>
              </a:prstGeom>
              <a:blipFill>
                <a:blip r:embed="rId4"/>
                <a:stretch>
                  <a:fillRect l="-5195" r="-51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F4262BC-7D93-66D6-C4C3-CE61A9ADB94A}"/>
              </a:ext>
            </a:extLst>
          </p:cNvPr>
          <p:cNvSpPr txBox="1"/>
          <p:nvPr/>
        </p:nvSpPr>
        <p:spPr>
          <a:xfrm>
            <a:off x="3328246" y="4222485"/>
            <a:ext cx="12294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183B40-7C41-2B94-9923-4373E4412D14}"/>
              </a:ext>
            </a:extLst>
          </p:cNvPr>
          <p:cNvSpPr txBox="1"/>
          <p:nvPr/>
        </p:nvSpPr>
        <p:spPr>
          <a:xfrm>
            <a:off x="2261327" y="471520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F5999F-A23C-7B15-8BEC-02887AF818FE}"/>
              </a:ext>
            </a:extLst>
          </p:cNvPr>
          <p:cNvSpPr txBox="1"/>
          <p:nvPr/>
        </p:nvSpPr>
        <p:spPr>
          <a:xfrm>
            <a:off x="6511064" y="471520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4" name="yt_shape_10724"/>
          <p:cNvSpPr txBox="1"/>
          <p:nvPr/>
        </p:nvSpPr>
        <p:spPr>
          <a:xfrm>
            <a:off x="540119" y="922896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为一边作矩形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EMNH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MFGN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为何值时，矩形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EMNH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有最大值？最大值是多少？</a:t>
            </a:r>
          </a:p>
        </p:txBody>
      </p:sp>
      <p:pic>
        <p:nvPicPr>
          <p:cNvPr id="10725" name="yt_image_107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7879" y="2521686"/>
            <a:ext cx="3096241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27" name="yt_shape_10727"/>
              <p:cNvSpPr txBox="1"/>
              <p:nvPr/>
            </p:nvSpPr>
            <p:spPr>
              <a:xfrm>
                <a:off x="540000" y="3416964"/>
                <a:ext cx="6713954" cy="2419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7" name="yt_shape_10727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16964"/>
                <a:ext cx="6713954" cy="2419893"/>
              </a:xfrm>
              <a:prstGeom prst="rect">
                <a:avLst/>
              </a:prstGeom>
              <a:blipFill>
                <a:blip r:embed="rId3"/>
                <a:stretch>
                  <a:fillRect l="-2816" t="-2273" r="-1817" b="-3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D66E9D-0F48-653A-BA92-BD081027B3F0}"/>
              </a:ext>
            </a:extLst>
          </p:cNvPr>
          <p:cNvSpPr txBox="1"/>
          <p:nvPr/>
        </p:nvSpPr>
        <p:spPr>
          <a:xfrm>
            <a:off x="449989" y="3370158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C2E580-1141-3D38-C84E-93763A068E3C}"/>
              </a:ext>
            </a:extLst>
          </p:cNvPr>
          <p:cNvSpPr txBox="1"/>
          <p:nvPr/>
        </p:nvSpPr>
        <p:spPr>
          <a:xfrm>
            <a:off x="449989" y="3845646"/>
            <a:ext cx="503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899439-13E1-DBBB-4ABE-494B030DF1CB}"/>
                  </a:ext>
                </a:extLst>
              </p:cNvPr>
              <p:cNvSpPr txBox="1"/>
              <p:nvPr/>
            </p:nvSpPr>
            <p:spPr>
              <a:xfrm>
                <a:off x="449989" y="4321134"/>
                <a:ext cx="6829107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D6899439-13E1-DBBB-4ABE-494B030DF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21134"/>
                <a:ext cx="6829107" cy="899110"/>
              </a:xfrm>
              <a:prstGeom prst="rect">
                <a:avLst/>
              </a:prstGeom>
              <a:blipFill>
                <a:blip r:embed="rId5"/>
                <a:stretch>
                  <a:fillRect l="-1429" r="-1429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7F2578-537D-1259-F96C-2D0861E8BEC3}"/>
                  </a:ext>
                </a:extLst>
              </p:cNvPr>
              <p:cNvSpPr txBox="1"/>
              <p:nvPr/>
            </p:nvSpPr>
            <p:spPr>
              <a:xfrm>
                <a:off x="449989" y="5126632"/>
                <a:ext cx="5501386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6D7F2578-537D-1259-F96C-2D0861E8BE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6632"/>
                <a:ext cx="5501386" cy="733628"/>
              </a:xfrm>
              <a:prstGeom prst="rect">
                <a:avLst/>
              </a:prstGeom>
              <a:blipFill>
                <a:blip r:embed="rId6"/>
                <a:stretch>
                  <a:fillRect l="-1774" r="-177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0" name="yt_shape_10730"/>
          <p:cNvSpPr txBox="1"/>
          <p:nvPr/>
        </p:nvSpPr>
        <p:spPr>
          <a:xfrm>
            <a:off x="540119" y="2890534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的最大值和最小值分别是（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31" name="yt_table_107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629989"/>
              </p:ext>
            </p:extLst>
          </p:nvPr>
        </p:nvGraphicFramePr>
        <p:xfrm>
          <a:off x="540000" y="3376698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E191A79-DF64-8FB9-BFB2-61C8C6AA7720}"/>
              </a:ext>
            </a:extLst>
          </p:cNvPr>
          <p:cNvSpPr txBox="1"/>
          <p:nvPr/>
        </p:nvSpPr>
        <p:spPr>
          <a:xfrm>
            <a:off x="10740092" y="284372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729">
            <a:extLst>
              <a:ext uri="{FF2B5EF4-FFF2-40B4-BE49-F238E27FC236}">
                <a16:creationId xmlns:a16="http://schemas.microsoft.com/office/drawing/2014/main" id="{4F24F597-72A3-B36D-1B6D-BD5780D561E6}"/>
              </a:ext>
            </a:extLst>
          </p:cNvPr>
          <p:cNvSpPr txBox="1"/>
          <p:nvPr/>
        </p:nvSpPr>
        <p:spPr>
          <a:xfrm>
            <a:off x="540000" y="2348880"/>
            <a:ext cx="78322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求二次函数的最值时忽略函数的增减性而出错</a:t>
            </a:r>
          </a:p>
        </p:txBody>
      </p:sp>
      <p:pic>
        <p:nvPicPr>
          <p:cNvPr id="4" name="yt_shape_1697707578091">
            <a:extLst>
              <a:ext uri="{FF2B5EF4-FFF2-40B4-BE49-F238E27FC236}">
                <a16:creationId xmlns:a16="http://schemas.microsoft.com/office/drawing/2014/main" id="{5AC71C0A-3C00-6A79-13DA-DF101DD34C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9055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4" name="yt_shape_10734"/>
          <p:cNvSpPr txBox="1"/>
          <p:nvPr/>
        </p:nvSpPr>
        <p:spPr>
          <a:xfrm>
            <a:off x="540000" y="1198907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33" name="yt_image_1073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890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6" name="yt_shape_10736"/>
          <p:cNvSpPr txBox="1"/>
          <p:nvPr/>
        </p:nvSpPr>
        <p:spPr>
          <a:xfrm>
            <a:off x="540119" y="189077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（许昌市实验中学月考）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的图象过第一、三、四象限，则二次函数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37" name="yt_table_10737" title="H_94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455943"/>
                  </p:ext>
                </p:extLst>
              </p:nvPr>
            </p:nvGraphicFramePr>
            <p:xfrm>
              <a:off x="540000" y="2857071"/>
              <a:ext cx="5795963" cy="1194436"/>
            </p:xfrm>
            <a:graphic>
              <a:graphicData uri="http://schemas.openxmlformats.org/drawingml/2006/table">
                <a:tbl>
                  <a:tblPr/>
                  <a:tblGrid>
                    <a:gridCol w="316960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2626360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有最大值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有最大值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有最小值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有最小值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37" name="yt_table_10737" descr="{&quot;rangeId&quot;:16,&quot;type&quot;:&quot;Option&quot;}" title="H_94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455943"/>
                  </p:ext>
                </p:extLst>
              </p:nvPr>
            </p:nvGraphicFramePr>
            <p:xfrm>
              <a:off x="540000" y="2558164"/>
              <a:ext cx="5795963" cy="1194436"/>
            </p:xfrm>
            <a:graphic>
              <a:graphicData uri="http://schemas.openxmlformats.org/drawingml/2006/table">
                <a:tbl>
                  <a:tblPr/>
                  <a:tblGrid>
                    <a:gridCol w="316960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2626360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2726" b="-1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882" b="-1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1020" r="-82726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882" t="-101020" b="-173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38" name="yt_shape_10738"/>
          <p:cNvSpPr txBox="1"/>
          <p:nvPr/>
        </p:nvSpPr>
        <p:spPr>
          <a:xfrm>
            <a:off x="540119" y="4102031"/>
            <a:ext cx="10380417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39" name="yt_table_107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204984"/>
              </p:ext>
            </p:extLst>
          </p:nvPr>
        </p:nvGraphicFramePr>
        <p:xfrm>
          <a:off x="540000" y="5068326"/>
          <a:ext cx="4965066" cy="950976"/>
        </p:xfrm>
        <a:graphic>
          <a:graphicData uri="http://schemas.openxmlformats.org/drawingml/2006/table">
            <a:tbl>
              <a:tblPr/>
              <a:tblGrid>
                <a:gridCol w="316960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268769-B62A-D414-5DA4-54C55E9E72EE}"/>
              </a:ext>
            </a:extLst>
          </p:cNvPr>
          <p:cNvSpPr txBox="1"/>
          <p:nvPr/>
        </p:nvSpPr>
        <p:spPr>
          <a:xfrm>
            <a:off x="4614121" y="231945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1988BA-8E14-C3CC-C9ED-D2749CDF448D}"/>
              </a:ext>
            </a:extLst>
          </p:cNvPr>
          <p:cNvSpPr txBox="1"/>
          <p:nvPr/>
        </p:nvSpPr>
        <p:spPr>
          <a:xfrm>
            <a:off x="1059708" y="453071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1" name="yt_shape_10741"/>
              <p:cNvSpPr txBox="1"/>
              <p:nvPr/>
            </p:nvSpPr>
            <p:spPr>
              <a:xfrm>
                <a:off x="540119" y="2082144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，当直角三角板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的直角顶点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边上移动时，直角边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始终经过点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，设直角三角板的另一直角边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的最大值为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1" name="yt_shape_10741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2144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435" r="-1482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43" name="yt_image_107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3931" y="3885414"/>
            <a:ext cx="2024136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56185B-DA13-0C32-5618-2AF9DBDB0809}"/>
                  </a:ext>
                </a:extLst>
              </p:cNvPr>
              <p:cNvSpPr txBox="1"/>
              <p:nvPr/>
            </p:nvSpPr>
            <p:spPr>
              <a:xfrm>
                <a:off x="3837833" y="2905365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, 'mathAnswerShape': 1}">
                <a:extLst>
                  <a:ext uri="{FF2B5EF4-FFF2-40B4-BE49-F238E27FC236}">
                    <a16:creationId xmlns:a16="http://schemas.microsoft.com/office/drawing/2014/main" id="{1A56185B-DA13-0C32-5618-2AF9DBDB0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833" y="2905365"/>
                <a:ext cx="308674" cy="727279"/>
              </a:xfrm>
              <a:prstGeom prst="rect">
                <a:avLst/>
              </a:prstGeom>
              <a:blipFill>
                <a:blip r:embed="rId4"/>
                <a:stretch>
                  <a:fillRect l="-32000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2098</Words>
  <Application>Microsoft Office PowerPoint</Application>
  <PresentationFormat>宽屏</PresentationFormat>
  <Paragraphs>158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2023-10-21T10:05:15Z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