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8" r:id="rId6"/>
    <p:sldId id="371" r:id="rId7"/>
    <p:sldId id="379" r:id="rId8"/>
    <p:sldId id="373" r:id="rId9"/>
    <p:sldId id="375" r:id="rId10"/>
    <p:sldId id="376" r:id="rId11"/>
    <p:sldId id="382" r:id="rId12"/>
    <p:sldId id="383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31" name="yt_image_11231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3" name="yt_shape_11233"/>
          <p:cNvSpPr txBox="1"/>
          <p:nvPr/>
        </p:nvSpPr>
        <p:spPr>
          <a:xfrm>
            <a:off x="540000" y="1603297"/>
            <a:ext cx="7832272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利用二次函数解决利润最值、最低费用等问题</a:t>
            </a:r>
          </a:p>
        </p:txBody>
      </p:sp>
      <p:sp>
        <p:nvSpPr>
          <p:cNvPr id="11234" name="yt_shape_11234"/>
          <p:cNvSpPr txBox="1"/>
          <p:nvPr/>
        </p:nvSpPr>
        <p:spPr>
          <a:xfrm>
            <a:off x="540119" y="210760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若一种服装销售盈利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（万元）与销售数量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（万件）满足函数表达式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，则下列关于盈利最值的说法正确的为（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235" name="yt_table_112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703775"/>
              </p:ext>
            </p:extLst>
          </p:nvPr>
        </p:nvGraphicFramePr>
        <p:xfrm>
          <a:off x="540000" y="3073902"/>
          <a:ext cx="6640830" cy="950976"/>
        </p:xfrm>
        <a:graphic>
          <a:graphicData uri="http://schemas.openxmlformats.org/drawingml/2006/table">
            <a:tbl>
              <a:tblPr/>
              <a:tblGrid>
                <a:gridCol w="3786505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2854325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最大值为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最大值为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最小值为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最大值为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</a:tbl>
          </a:graphicData>
        </a:graphic>
      </p:graphicFrame>
      <p:sp>
        <p:nvSpPr>
          <p:cNvPr id="11237" name="yt_shape_11237"/>
          <p:cNvSpPr txBox="1"/>
          <p:nvPr/>
        </p:nvSpPr>
        <p:spPr>
          <a:xfrm>
            <a:off x="540119" y="407545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加工爆米花时，爆开且不糊的粒数的百分比称为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可食用率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在特定条件下，可食用率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与加工时间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）满足函数表达式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，则最佳加工时间为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3.75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min.</a:t>
            </a:r>
          </a:p>
        </p:txBody>
      </p:sp>
      <p:pic>
        <p:nvPicPr>
          <p:cNvPr id="3" name="yt_shape_1697707637888">
            <a:extLst>
              <a:ext uri="{FF2B5EF4-FFF2-40B4-BE49-F238E27FC236}">
                <a16:creationId xmlns:a16="http://schemas.microsoft.com/office/drawing/2014/main" id="{D7CE12BA-DFAC-EFF0-7ACF-FEE38B64F1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1425AF-7AB2-81A8-1C44-63F7239753C3}"/>
              </a:ext>
            </a:extLst>
          </p:cNvPr>
          <p:cNvSpPr txBox="1"/>
          <p:nvPr/>
        </p:nvSpPr>
        <p:spPr>
          <a:xfrm>
            <a:off x="6698507" y="253628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AEFA19-18B8-DFFD-0378-BD55AB429751}"/>
              </a:ext>
            </a:extLst>
          </p:cNvPr>
          <p:cNvSpPr txBox="1"/>
          <p:nvPr/>
        </p:nvSpPr>
        <p:spPr>
          <a:xfrm>
            <a:off x="1974108" y="4979626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3.75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yt_shape_11279"/>
          <p:cNvSpPr txBox="1"/>
          <p:nvPr/>
        </p:nvSpPr>
        <p:spPr>
          <a:xfrm>
            <a:off x="540119" y="1634087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）设日销售利润为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元，根据题意，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得当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为整数时，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此时当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时，取得最大日销售利润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为整数时，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此时当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时，取得最大日销售利润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（元），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1530.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天的销售利润最大，最大日销售利润为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1568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E78F15-F2EE-7B9C-DE3E-AA07B87BC7E8}"/>
              </a:ext>
            </a:extLst>
          </p:cNvPr>
          <p:cNvSpPr txBox="1"/>
          <p:nvPr/>
        </p:nvSpPr>
        <p:spPr>
          <a:xfrm>
            <a:off x="450108" y="1587281"/>
            <a:ext cx="546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）设日销售利润为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元，根据题意，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B61D78-467C-AF07-3B6C-72467A6F0DFA}"/>
              </a:ext>
            </a:extLst>
          </p:cNvPr>
          <p:cNvSpPr txBox="1"/>
          <p:nvPr/>
        </p:nvSpPr>
        <p:spPr>
          <a:xfrm>
            <a:off x="450108" y="2062769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为整数时，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FADA82-C04B-589F-E044-0192144D2CC7}"/>
              </a:ext>
            </a:extLst>
          </p:cNvPr>
          <p:cNvSpPr txBox="1"/>
          <p:nvPr/>
        </p:nvSpPr>
        <p:spPr>
          <a:xfrm>
            <a:off x="450108" y="2538257"/>
            <a:ext cx="1083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6E8F9A-4C0A-4AC6-DBE5-D59375826B99}"/>
              </a:ext>
            </a:extLst>
          </p:cNvPr>
          <p:cNvSpPr txBox="1"/>
          <p:nvPr/>
        </p:nvSpPr>
        <p:spPr>
          <a:xfrm>
            <a:off x="450108" y="301374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215621-1D33-A762-B6FC-4C3EA1DF65F4}"/>
              </a:ext>
            </a:extLst>
          </p:cNvPr>
          <p:cNvSpPr txBox="1"/>
          <p:nvPr/>
        </p:nvSpPr>
        <p:spPr>
          <a:xfrm>
            <a:off x="450108" y="3489233"/>
            <a:ext cx="641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此时当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时，取得最大日销售利润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1F342F-8D22-6C63-45C5-CC8CD9F7D3DF}"/>
              </a:ext>
            </a:extLst>
          </p:cNvPr>
          <p:cNvSpPr txBox="1"/>
          <p:nvPr/>
        </p:nvSpPr>
        <p:spPr>
          <a:xfrm>
            <a:off x="450108" y="3964721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为整数时，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A7A2D3-60F4-A193-FAB9-34E003DF8178}"/>
              </a:ext>
            </a:extLst>
          </p:cNvPr>
          <p:cNvSpPr txBox="1"/>
          <p:nvPr/>
        </p:nvSpPr>
        <p:spPr>
          <a:xfrm>
            <a:off x="450108" y="4440209"/>
            <a:ext cx="649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4CBFB6-C8E7-23D1-6CB4-002B724014E6}"/>
              </a:ext>
            </a:extLst>
          </p:cNvPr>
          <p:cNvSpPr txBox="1"/>
          <p:nvPr/>
        </p:nvSpPr>
        <p:spPr>
          <a:xfrm>
            <a:off x="450108" y="4915697"/>
            <a:ext cx="1001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此时当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时，取得最大日销售利润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（元），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C04911-145B-5A7F-9A87-DDB127B9B344}"/>
              </a:ext>
            </a:extLst>
          </p:cNvPr>
          <p:cNvSpPr txBox="1"/>
          <p:nvPr/>
        </p:nvSpPr>
        <p:spPr>
          <a:xfrm>
            <a:off x="450108" y="5391185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9F6B03-FAB0-D1A9-D8F5-24D8A0FEBFCB}"/>
              </a:ext>
            </a:extLst>
          </p:cNvPr>
          <p:cNvSpPr txBox="1"/>
          <p:nvPr/>
        </p:nvSpPr>
        <p:spPr>
          <a:xfrm>
            <a:off x="450108" y="5866673"/>
            <a:ext cx="726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天的销售利润最大，最大日销售利润为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1276">
            <a:extLst>
              <a:ext uri="{FF2B5EF4-FFF2-40B4-BE49-F238E27FC236}">
                <a16:creationId xmlns:a16="http://schemas.microsoft.com/office/drawing/2014/main" id="{D654A0CC-55EE-8EA4-7914-3965C71DCA08}"/>
              </a:ext>
            </a:extLst>
          </p:cNvPr>
          <p:cNvSpPr txBox="1"/>
          <p:nvPr/>
        </p:nvSpPr>
        <p:spPr>
          <a:xfrm>
            <a:off x="540000" y="1196752"/>
            <a:ext cx="754052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）哪一天的销售利润最大？最大日销售利润是多少？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0" name="yt_shape_11280"/>
          <p:cNvSpPr txBox="1"/>
          <p:nvPr/>
        </p:nvSpPr>
        <p:spPr>
          <a:xfrm>
            <a:off x="540119" y="2581735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）设每天扣除捐赠后的日销售利润为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，根据题意，得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spc="150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其对称轴为直线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spc="150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在前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天中，每天扣除捐赠后的日销售利润随时间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的增大而增大，且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只能取整数，</a:t>
            </a:r>
            <a:r>
              <a:rPr lang="zh-CN" altLang="zh-CN" sz="100" b="0" i="0" u="none" spc="150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19.5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1.75.</a:t>
            </a:r>
            <a:r>
              <a:rPr lang="zh-CN" altLang="zh-CN" sz="100" b="0" i="0" u="none" spc="150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spc="150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的取值范围是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1.75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 spc="150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F30ACB-B546-D991-B0F9-9B689D62642D}"/>
              </a:ext>
            </a:extLst>
          </p:cNvPr>
          <p:cNvSpPr txBox="1"/>
          <p:nvPr/>
        </p:nvSpPr>
        <p:spPr>
          <a:xfrm>
            <a:off x="450108" y="2534929"/>
            <a:ext cx="11032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）设每天扣除捐赠后的日销售利润为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，根据题意，得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EDC0D8-FBD2-23C2-DAAC-4220CEAC64B6}"/>
              </a:ext>
            </a:extLst>
          </p:cNvPr>
          <p:cNvSpPr txBox="1"/>
          <p:nvPr/>
        </p:nvSpPr>
        <p:spPr>
          <a:xfrm>
            <a:off x="450108" y="3010417"/>
            <a:ext cx="932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ED8996-2F0E-A161-A61A-B4B8FD680D16}"/>
              </a:ext>
            </a:extLst>
          </p:cNvPr>
          <p:cNvSpPr txBox="1"/>
          <p:nvPr/>
        </p:nvSpPr>
        <p:spPr>
          <a:xfrm>
            <a:off x="450108" y="3485905"/>
            <a:ext cx="402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其对称轴为直线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F69529-BED1-9F7C-8C09-3AFD5D690F34}"/>
              </a:ext>
            </a:extLst>
          </p:cNvPr>
          <p:cNvSpPr txBox="1"/>
          <p:nvPr/>
        </p:nvSpPr>
        <p:spPr>
          <a:xfrm>
            <a:off x="450108" y="3961393"/>
            <a:ext cx="11194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天中，每天扣除捐赠后的日销售利润随时间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的增大而增大，且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只能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FAE018-9837-A075-0910-B6494946057B}"/>
              </a:ext>
            </a:extLst>
          </p:cNvPr>
          <p:cNvSpPr txBox="1"/>
          <p:nvPr/>
        </p:nvSpPr>
        <p:spPr>
          <a:xfrm>
            <a:off x="450108" y="4436881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取整数，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08754F-1047-CC19-A6C1-E5E38B6C57A0}"/>
              </a:ext>
            </a:extLst>
          </p:cNvPr>
          <p:cNvSpPr txBox="1"/>
          <p:nvPr/>
        </p:nvSpPr>
        <p:spPr>
          <a:xfrm>
            <a:off x="450108" y="4912369"/>
            <a:ext cx="461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19.5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1.75.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7FDDFF-843B-95BD-0694-D25AD164CE54}"/>
              </a:ext>
            </a:extLst>
          </p:cNvPr>
          <p:cNvSpPr txBox="1"/>
          <p:nvPr/>
        </p:nvSpPr>
        <p:spPr>
          <a:xfrm>
            <a:off x="450108" y="5387857"/>
            <a:ext cx="181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B56AB6-42AA-CBAF-D1E8-1B4CDF6B0D35}"/>
              </a:ext>
            </a:extLst>
          </p:cNvPr>
          <p:cNvSpPr txBox="1"/>
          <p:nvPr/>
        </p:nvSpPr>
        <p:spPr>
          <a:xfrm>
            <a:off x="450108" y="5863345"/>
            <a:ext cx="4313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的取值范围是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1.75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277">
            <a:extLst>
              <a:ext uri="{FF2B5EF4-FFF2-40B4-BE49-F238E27FC236}">
                <a16:creationId xmlns:a16="http://schemas.microsoft.com/office/drawing/2014/main" id="{250E0FC1-34E8-A6C1-FDD0-CE39E8E2929A}"/>
              </a:ext>
            </a:extLst>
          </p:cNvPr>
          <p:cNvSpPr txBox="1"/>
          <p:nvPr/>
        </p:nvSpPr>
        <p:spPr>
          <a:xfrm>
            <a:off x="540119" y="10560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）在实际销售的前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天中，公司决定每销售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商品就捐赠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元利润（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）给当地福利院，后发现：在前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天中，每天扣除捐赠后的日销售利润随时间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的增大而增大，求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为整数）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9" name="yt_shape_11239"/>
          <p:cNvSpPr txBox="1"/>
          <p:nvPr/>
        </p:nvSpPr>
        <p:spPr>
          <a:xfrm>
            <a:off x="540119" y="296384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（沈阳市中考）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某超市购进一批单价为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元的生活用品，如果按每件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元出售，那么每天可销售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经调查发现，这种生活用品的销售单价每提高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元，其销售量相应减少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件，那么将销售价定为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元时，才能使每天所获销售利润最大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92FCBD-7FD5-03D1-C201-3A6D586D1496}"/>
              </a:ext>
            </a:extLst>
          </p:cNvPr>
          <p:cNvSpPr txBox="1"/>
          <p:nvPr/>
        </p:nvSpPr>
        <p:spPr>
          <a:xfrm>
            <a:off x="4869708" y="3868012"/>
            <a:ext cx="473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1238">
            <a:extLst>
              <a:ext uri="{FF2B5EF4-FFF2-40B4-BE49-F238E27FC236}">
                <a16:creationId xmlns:a16="http://schemas.microsoft.com/office/drawing/2014/main" id="{B1E16EE1-C9E5-4D4B-2907-28512C37EBF1}"/>
              </a:ext>
            </a:extLst>
          </p:cNvPr>
          <p:cNvSpPr txBox="1"/>
          <p:nvPr/>
        </p:nvSpPr>
        <p:spPr>
          <a:xfrm>
            <a:off x="540119" y="19936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出售某种手工艺品，若每个获利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元，一天可售出（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）个，则当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时，一天出售该种手工艺品的总利润最大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AB46BB-5E4A-24C4-8D89-E48E6E6BC87D}"/>
              </a:ext>
            </a:extLst>
          </p:cNvPr>
          <p:cNvSpPr txBox="1"/>
          <p:nvPr/>
        </p:nvSpPr>
        <p:spPr>
          <a:xfrm>
            <a:off x="10379921" y="1946831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43" name="yt_shape_11243"/>
              <p:cNvSpPr txBox="1"/>
              <p:nvPr/>
            </p:nvSpPr>
            <p:spPr>
              <a:xfrm>
                <a:off x="540119" y="2533073"/>
                <a:ext cx="11111999" cy="2459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）求遮阳伞每天的销出量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（个）与销售单价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（元）之间的函数关系式；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）设函数关系式为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，由题意，得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260=28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240=30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540.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243" name="yt_shape_112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33073"/>
                <a:ext cx="11111999" cy="2459712"/>
              </a:xfrm>
              <a:prstGeom prst="rect">
                <a:avLst/>
              </a:prstGeom>
              <a:blipFill>
                <a:blip r:embed="rId2"/>
                <a:stretch>
                  <a:fillRect l="-1701" t="-2233" b="-6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686B4C3-024C-BA46-06C7-5AF4072A0219}"/>
              </a:ext>
            </a:extLst>
          </p:cNvPr>
          <p:cNvSpPr txBox="1"/>
          <p:nvPr/>
        </p:nvSpPr>
        <p:spPr>
          <a:xfrm>
            <a:off x="450108" y="3140968"/>
            <a:ext cx="6680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）设函数关系式为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CBEB28-10D3-4425-7996-92A954E6201B}"/>
                  </a:ext>
                </a:extLst>
              </p:cNvPr>
              <p:cNvSpPr txBox="1"/>
              <p:nvPr/>
            </p:nvSpPr>
            <p:spPr>
              <a:xfrm>
                <a:off x="450108" y="3616456"/>
                <a:ext cx="475094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260=28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240=30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ECBEB28-10D3-4425-7996-92A954E620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16456"/>
                <a:ext cx="4750943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AB0DEC8-552C-923B-90E9-F3C7529FD72B}"/>
              </a:ext>
            </a:extLst>
          </p:cNvPr>
          <p:cNvSpPr txBox="1"/>
          <p:nvPr/>
        </p:nvSpPr>
        <p:spPr>
          <a:xfrm>
            <a:off x="450108" y="4677033"/>
            <a:ext cx="5825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之间的函数关系式为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540.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239">
            <a:extLst>
              <a:ext uri="{FF2B5EF4-FFF2-40B4-BE49-F238E27FC236}">
                <a16:creationId xmlns:a16="http://schemas.microsoft.com/office/drawing/2014/main" id="{2FBF9A08-8E07-B92B-5E5D-713FBA214765}"/>
              </a:ext>
            </a:extLst>
          </p:cNvPr>
          <p:cNvSpPr txBox="1"/>
          <p:nvPr/>
        </p:nvSpPr>
        <p:spPr>
          <a:xfrm>
            <a:off x="672633" y="10527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某厂家生产一批遮阳伞，每个遮阳伞的成本价是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元，试销售时发现：遮阳伞每天的销售量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（个）与销售单价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（元）之间是一次函数关系，当销售单价为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元时，每天的销售量为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个；当销售单价为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元时，每天的销售量为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5" name="yt_shape_11245"/>
          <p:cNvSpPr txBox="1"/>
          <p:nvPr/>
        </p:nvSpPr>
        <p:spPr>
          <a:xfrm>
            <a:off x="540119" y="2712055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取最大值，为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2890.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答：当销售单价定为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元时，才能使每天的销售利润最大，最大利润是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349151-F891-ACB7-6CEE-CB966731C259}"/>
              </a:ext>
            </a:extLst>
          </p:cNvPr>
          <p:cNvSpPr txBox="1"/>
          <p:nvPr/>
        </p:nvSpPr>
        <p:spPr>
          <a:xfrm>
            <a:off x="450108" y="2665249"/>
            <a:ext cx="1091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9F53F7-480F-4FCF-00AE-8D2B80C04CF5}"/>
              </a:ext>
            </a:extLst>
          </p:cNvPr>
          <p:cNvSpPr txBox="1"/>
          <p:nvPr/>
        </p:nvSpPr>
        <p:spPr>
          <a:xfrm>
            <a:off x="450108" y="314073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2A7EFF-2CB0-F790-011C-1FBFD1A5D8F7}"/>
              </a:ext>
            </a:extLst>
          </p:cNvPr>
          <p:cNvSpPr txBox="1"/>
          <p:nvPr/>
        </p:nvSpPr>
        <p:spPr>
          <a:xfrm>
            <a:off x="450108" y="3616225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F39100-A9E8-A230-CBAE-7BBF47351141}"/>
              </a:ext>
            </a:extLst>
          </p:cNvPr>
          <p:cNvSpPr txBox="1"/>
          <p:nvPr/>
        </p:nvSpPr>
        <p:spPr>
          <a:xfrm>
            <a:off x="450108" y="4091713"/>
            <a:ext cx="486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取最大值，为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2890.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342C8C-98B0-317A-4832-84837E223986}"/>
              </a:ext>
            </a:extLst>
          </p:cNvPr>
          <p:cNvSpPr txBox="1"/>
          <p:nvPr/>
        </p:nvSpPr>
        <p:spPr>
          <a:xfrm>
            <a:off x="450108" y="4567201"/>
            <a:ext cx="10619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答：当销售单价定为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元时，才能使每天的销售利润最大，最大利润是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243">
                <a:extLst>
                  <a:ext uri="{FF2B5EF4-FFF2-40B4-BE49-F238E27FC236}">
                    <a16:creationId xmlns:a16="http://schemas.microsoft.com/office/drawing/2014/main" id="{A36972A7-CA67-B1CA-8ACD-C340AB0C3ACF}"/>
                  </a:ext>
                </a:extLst>
              </p:cNvPr>
              <p:cNvSpPr txBox="1"/>
              <p:nvPr/>
            </p:nvSpPr>
            <p:spPr>
              <a:xfrm>
                <a:off x="556526" y="1242326"/>
                <a:ext cx="11111999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）求遮阳伞每天的销出量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（个）与销售单价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（元）之间的函数关系式；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）设遮阳伞每天的销售利润为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元，当销售单价定为多少元时，才能使每天的销售利润最大？最大利润是多少元？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）设函数关系式为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，由题意，得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260=28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240=30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540.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1243">
                <a:extLst>
                  <a:ext uri="{FF2B5EF4-FFF2-40B4-BE49-F238E27FC236}">
                    <a16:creationId xmlns:a16="http://schemas.microsoft.com/office/drawing/2014/main" id="{A36972A7-CA67-B1CA-8ACD-C340AB0C3A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526" y="1242326"/>
                <a:ext cx="11111999" cy="3419975"/>
              </a:xfrm>
              <a:prstGeom prst="rect">
                <a:avLst/>
              </a:prstGeom>
              <a:blipFill>
                <a:blip r:embed="rId2"/>
                <a:stretch>
                  <a:fillRect l="-1646" t="-1604" r="-768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7" name="yt_shape_11247"/>
          <p:cNvSpPr txBox="1"/>
          <p:nvPr/>
        </p:nvSpPr>
        <p:spPr>
          <a:xfrm>
            <a:off x="540000" y="1079589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二次函数与图表结合的利润问题</a:t>
            </a:r>
          </a:p>
        </p:txBody>
      </p:sp>
      <p:sp>
        <p:nvSpPr>
          <p:cNvPr id="11248" name="yt_shape_11248"/>
          <p:cNvSpPr txBox="1"/>
          <p:nvPr/>
        </p:nvSpPr>
        <p:spPr>
          <a:xfrm>
            <a:off x="540119" y="15838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（泸州市七中单元卷）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某药店新进一批桶装消毒液，每桶进价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元，每天销售量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（桶）与销售单价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（元）之间满足一次函数关系，其图象如图所示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49" name="yt_image_1124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249417"/>
            <a:ext cx="2161170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1" name="yt_shape_11251"/>
          <p:cNvSpPr txBox="1"/>
          <p:nvPr/>
        </p:nvSpPr>
        <p:spPr>
          <a:xfrm>
            <a:off x="554288" y="2687383"/>
            <a:ext cx="442749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之间的函数表达式；</a:t>
            </a:r>
          </a:p>
        </p:txBody>
      </p:sp>
      <p:pic>
        <p:nvPicPr>
          <p:cNvPr id="3" name="yt_shape_1697707637958">
            <a:extLst>
              <a:ext uri="{FF2B5EF4-FFF2-40B4-BE49-F238E27FC236}">
                <a16:creationId xmlns:a16="http://schemas.microsoft.com/office/drawing/2014/main" id="{17DECA00-7215-4D8E-DF9A-4B09446BFD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2126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4954D2-AF18-2CE1-086F-6BF1FF868105}"/>
              </a:ext>
            </a:extLst>
          </p:cNvPr>
          <p:cNvSpPr txBox="1"/>
          <p:nvPr/>
        </p:nvSpPr>
        <p:spPr>
          <a:xfrm>
            <a:off x="450108" y="3861048"/>
            <a:ext cx="1057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与销售单价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之间的函数关系式为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），将点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2431BD2-D10B-B0A9-6816-04A29B38EC24}"/>
                  </a:ext>
                </a:extLst>
              </p:cNvPr>
              <p:cNvSpPr txBox="1"/>
              <p:nvPr/>
            </p:nvSpPr>
            <p:spPr>
              <a:xfrm>
                <a:off x="450108" y="4336536"/>
                <a:ext cx="1059529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）及（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）代入上述表达式得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100=60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80=70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2431BD2-D10B-B0A9-6816-04A29B38EC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36536"/>
                <a:ext cx="10595292" cy="1154189"/>
              </a:xfrm>
              <a:prstGeom prst="rect">
                <a:avLst/>
              </a:prstGeom>
              <a:blipFill>
                <a:blip r:embed="rId4"/>
                <a:stretch>
                  <a:fillRect l="-9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2C51897-62B7-B93B-E91A-3351305E9FD4}"/>
              </a:ext>
            </a:extLst>
          </p:cNvPr>
          <p:cNvSpPr txBox="1"/>
          <p:nvPr/>
        </p:nvSpPr>
        <p:spPr>
          <a:xfrm>
            <a:off x="450108" y="5397113"/>
            <a:ext cx="235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53" name="yt_shape_11253"/>
              <p:cNvSpPr txBox="1"/>
              <p:nvPr/>
            </p:nvSpPr>
            <p:spPr>
              <a:xfrm>
                <a:off x="540119" y="1328859"/>
                <a:ext cx="11111999" cy="53405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）每桶消毒液的销售单价定为多少元时，药店每天获得的利润最大，最大利润是多少元？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与销售单价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之间的函数关系式为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），将点（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）及（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）代入上述表达式得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100=60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80=70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220.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）设药店每天获得的利润为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元，由题意得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spc="150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，开口向下，函数有最大值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spc="150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每桶消毒液的销售单价定为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元时，药店每天获得的利润最大，最大利润是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spc="150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253" name="yt_shape_112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8859"/>
                <a:ext cx="11111999" cy="5340501"/>
              </a:xfrm>
              <a:prstGeom prst="rect">
                <a:avLst/>
              </a:prstGeom>
              <a:blipFill>
                <a:blip r:embed="rId2"/>
                <a:stretch>
                  <a:fillRect l="-1701" t="-1027" r="-714" b="-2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A108AB6-352B-25D1-E4C7-A42DFD07BA26}"/>
              </a:ext>
            </a:extLst>
          </p:cNvPr>
          <p:cNvSpPr txBox="1"/>
          <p:nvPr/>
        </p:nvSpPr>
        <p:spPr>
          <a:xfrm>
            <a:off x="450108" y="2276872"/>
            <a:ext cx="112004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）设药店每天获得的利润为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元，由题意得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70F574-1BC7-D6A5-0444-1C51556C22B8}"/>
              </a:ext>
            </a:extLst>
          </p:cNvPr>
          <p:cNvSpPr txBox="1"/>
          <p:nvPr/>
        </p:nvSpPr>
        <p:spPr>
          <a:xfrm>
            <a:off x="450108" y="2752361"/>
            <a:ext cx="359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93F1C0-A6B8-8EE0-80CB-2EDB216788AF}"/>
              </a:ext>
            </a:extLst>
          </p:cNvPr>
          <p:cNvSpPr txBox="1"/>
          <p:nvPr/>
        </p:nvSpPr>
        <p:spPr>
          <a:xfrm>
            <a:off x="450108" y="3227848"/>
            <a:ext cx="547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，开口向下，函数有最大值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F62648-2428-5589-7280-0B3FDDEA9A16}"/>
              </a:ext>
            </a:extLst>
          </p:cNvPr>
          <p:cNvSpPr txBox="1"/>
          <p:nvPr/>
        </p:nvSpPr>
        <p:spPr>
          <a:xfrm>
            <a:off x="450108" y="3703336"/>
            <a:ext cx="11209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每桶消毒液的销售单价定为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元时，药店每天获得的利润最大，最大利润是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00B2D6-CA51-2B32-E9D7-F07A606D96F5}"/>
              </a:ext>
            </a:extLst>
          </p:cNvPr>
          <p:cNvSpPr txBox="1"/>
          <p:nvPr/>
        </p:nvSpPr>
        <p:spPr>
          <a:xfrm>
            <a:off x="450108" y="4178824"/>
            <a:ext cx="1284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1249">
            <a:extLst>
              <a:ext uri="{FF2B5EF4-FFF2-40B4-BE49-F238E27FC236}">
                <a16:creationId xmlns:a16="http://schemas.microsoft.com/office/drawing/2014/main" id="{2E635BB7-F4DE-2D0E-49CA-85C2C263F77A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4696807"/>
            <a:ext cx="2161170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7" name="yt_shape_11257"/>
          <p:cNvSpPr txBox="1"/>
          <p:nvPr/>
        </p:nvSpPr>
        <p:spPr>
          <a:xfrm>
            <a:off x="540000" y="2064469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56" name="yt_image_11256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64469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9" name="yt_shape_11259"/>
          <p:cNvSpPr txBox="1"/>
          <p:nvPr/>
        </p:nvSpPr>
        <p:spPr>
          <a:xfrm>
            <a:off x="540119" y="275633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生产季节性产品的企业，当它的产品无利润时就会及时停产，现有一生产季节性产品的企业，一年中每月获得利润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与月份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之间的函数关系式是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，那么该企业一年中应停产的月份是（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260" name="yt_table_112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693624"/>
              </p:ext>
            </p:extLst>
          </p:nvPr>
        </p:nvGraphicFramePr>
        <p:xfrm>
          <a:off x="540000" y="4202764"/>
          <a:ext cx="6928168" cy="950976"/>
        </p:xfrm>
        <a:graphic>
          <a:graphicData uri="http://schemas.openxmlformats.org/drawingml/2006/table">
            <a:tbl>
              <a:tblPr/>
              <a:tblGrid>
                <a:gridCol w="315944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3768725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091EB5F-EA98-71A5-547C-16AD15D7C299}"/>
              </a:ext>
            </a:extLst>
          </p:cNvPr>
          <p:cNvSpPr txBox="1"/>
          <p:nvPr/>
        </p:nvSpPr>
        <p:spPr>
          <a:xfrm>
            <a:off x="6241308" y="366050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2" name="yt_shape_11262"/>
          <p:cNvSpPr txBox="1"/>
          <p:nvPr/>
        </p:nvSpPr>
        <p:spPr>
          <a:xfrm>
            <a:off x="540119" y="934062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某商品的进价为每件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元，售价为每件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元时，每个月可卖出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件；如果每件商品的售价每上涨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元，则每个月少卖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件，设每件商品的售价为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为正整数），每个月的销售利润为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63" name="yt_shape_11263"/>
          <p:cNvSpPr txBox="1"/>
          <p:nvPr/>
        </p:nvSpPr>
        <p:spPr>
          <a:xfrm>
            <a:off x="540000" y="2170508"/>
            <a:ext cx="9079409" cy="379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）当每件商品的售价是多少元时，每个月的利润刚好是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元？</a:t>
            </a:r>
          </a:p>
        </p:txBody>
      </p:sp>
      <p:sp>
        <p:nvSpPr>
          <p:cNvPr id="11264" name="yt_shape_11264"/>
          <p:cNvSpPr txBox="1"/>
          <p:nvPr/>
        </p:nvSpPr>
        <p:spPr>
          <a:xfrm>
            <a:off x="540119" y="2601284"/>
            <a:ext cx="11111999" cy="786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）当每件商品的售价定为多少元时，每个月可获得最大利润？最大的月利润是多少元？</a:t>
            </a:r>
          </a:p>
        </p:txBody>
      </p:sp>
      <p:sp>
        <p:nvSpPr>
          <p:cNvPr id="11265" name="yt_shape_11265"/>
          <p:cNvSpPr txBox="1"/>
          <p:nvPr/>
        </p:nvSpPr>
        <p:spPr>
          <a:xfrm>
            <a:off x="540000" y="3438325"/>
            <a:ext cx="9837629" cy="7793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）由题意得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266" name="yt_shape_11266"/>
          <p:cNvSpPr txBox="1"/>
          <p:nvPr/>
        </p:nvSpPr>
        <p:spPr>
          <a:xfrm>
            <a:off x="540000" y="4268506"/>
            <a:ext cx="7941277" cy="7793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件或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件时，每个月的利润刚好是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yt_shape_11267">
            <a:extLst>
              <a:ext uri="{FF2B5EF4-FFF2-40B4-BE49-F238E27FC236}">
                <a16:creationId xmlns:a16="http://schemas.microsoft.com/office/drawing/2014/main" id="{76FB125C-8825-C32F-EBE0-E70192520FF1}"/>
              </a:ext>
            </a:extLst>
          </p:cNvPr>
          <p:cNvSpPr txBox="1"/>
          <p:nvPr/>
        </p:nvSpPr>
        <p:spPr>
          <a:xfrm>
            <a:off x="540119" y="5098687"/>
            <a:ext cx="10087698" cy="11856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最大值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2450.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当售价定为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件时，每个月可获得最大利润，最大的月利润是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09F491-8291-44BB-A91D-4C7293EAB76E}"/>
              </a:ext>
            </a:extLst>
          </p:cNvPr>
          <p:cNvSpPr txBox="1"/>
          <p:nvPr/>
        </p:nvSpPr>
        <p:spPr>
          <a:xfrm>
            <a:off x="449989" y="3391519"/>
            <a:ext cx="99225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A32DE6-678E-240D-E37B-217FDA9AD077}"/>
              </a:ext>
            </a:extLst>
          </p:cNvPr>
          <p:cNvSpPr txBox="1"/>
          <p:nvPr/>
        </p:nvSpPr>
        <p:spPr>
          <a:xfrm>
            <a:off x="449989" y="3793855"/>
            <a:ext cx="586809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3D6A1B-1B69-B485-6FE8-ED71A8D7BF3B}"/>
              </a:ext>
            </a:extLst>
          </p:cNvPr>
          <p:cNvSpPr txBox="1"/>
          <p:nvPr/>
        </p:nvSpPr>
        <p:spPr>
          <a:xfrm>
            <a:off x="449989" y="4221700"/>
            <a:ext cx="28629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CD8AC2-C0C9-7959-DFB2-9BEA0250C88A}"/>
              </a:ext>
            </a:extLst>
          </p:cNvPr>
          <p:cNvSpPr txBox="1"/>
          <p:nvPr/>
        </p:nvSpPr>
        <p:spPr>
          <a:xfrm>
            <a:off x="449989" y="4624036"/>
            <a:ext cx="8044562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件或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件时，每个月的利润刚好是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2C23C5-02F5-02B7-E5C1-2F630CC89A66}"/>
              </a:ext>
            </a:extLst>
          </p:cNvPr>
          <p:cNvSpPr txBox="1"/>
          <p:nvPr/>
        </p:nvSpPr>
        <p:spPr>
          <a:xfrm>
            <a:off x="450108" y="5051881"/>
            <a:ext cx="740003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7BA544-C951-465C-4542-AAB32E6B1CC5}"/>
              </a:ext>
            </a:extLst>
          </p:cNvPr>
          <p:cNvSpPr txBox="1"/>
          <p:nvPr/>
        </p:nvSpPr>
        <p:spPr>
          <a:xfrm>
            <a:off x="450108" y="5454217"/>
            <a:ext cx="35741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最大值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672C5DB-F8B4-D5E3-283A-472FEC9C52EB}"/>
              </a:ext>
            </a:extLst>
          </p:cNvPr>
          <p:cNvSpPr txBox="1"/>
          <p:nvPr/>
        </p:nvSpPr>
        <p:spPr>
          <a:xfrm>
            <a:off x="450108" y="5856553"/>
            <a:ext cx="10170223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当售价定为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件时，每个月可获得最大利润，最大的月利润是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yt_shape_11269"/>
          <p:cNvSpPr txBox="1"/>
          <p:nvPr/>
        </p:nvSpPr>
        <p:spPr>
          <a:xfrm>
            <a:off x="540000" y="90000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68" name="yt_image_11268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71" name="yt_shape_11271"/>
              <p:cNvSpPr txBox="1"/>
              <p:nvPr/>
            </p:nvSpPr>
            <p:spPr>
              <a:xfrm>
                <a:off x="540119" y="1546795"/>
                <a:ext cx="11111999" cy="2642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（十堰市中考）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某商贸公司购进某种商品的成本为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，经过市场调研发现，这种商品在未来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天的销售单价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（天）之间的函数关系式为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1≤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且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为整数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35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20&lt;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且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为整数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且日销量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（天）之间的变化规律符合一次函数关系，如下表：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271" name="yt_shape_11271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795"/>
                <a:ext cx="11111999" cy="2642647"/>
              </a:xfrm>
              <a:prstGeom prst="rect">
                <a:avLst/>
              </a:prstGeom>
              <a:blipFill>
                <a:blip r:embed="rId3"/>
                <a:stretch>
                  <a:fillRect l="-1701" t="-2079" r="-1372" b="-5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73" name="yt_table_1127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920037"/>
              </p:ext>
            </p:extLst>
          </p:nvPr>
        </p:nvGraphicFramePr>
        <p:xfrm>
          <a:off x="540000" y="4392594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63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（天）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日销量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275" name="yt_shape_11275"/>
          <p:cNvSpPr txBox="1"/>
          <p:nvPr/>
        </p:nvSpPr>
        <p:spPr>
          <a:xfrm>
            <a:off x="540000" y="5796200"/>
            <a:ext cx="512960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的函数关系式为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D96491-9A09-8BC4-D431-ACAE3A050389}"/>
              </a:ext>
            </a:extLst>
          </p:cNvPr>
          <p:cNvSpPr txBox="1"/>
          <p:nvPr/>
        </p:nvSpPr>
        <p:spPr>
          <a:xfrm>
            <a:off x="450108" y="6237312"/>
            <a:ext cx="6672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为整数）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2459</Words>
  <Application>Microsoft Office PowerPoint</Application>
  <PresentationFormat>宽屏</PresentationFormat>
  <Paragraphs>131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45</cp:revision>
  <dcterms:created xsi:type="dcterms:W3CDTF">2023-05-05T05:33:04Z</dcterms:created>
  <dcterms:modified xsi:type="dcterms:W3CDTF">2023-10-21T10:16:45Z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