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78" r:id="rId13"/>
    <p:sldId id="376" r:id="rId14"/>
    <p:sldId id="379" r:id="rId15"/>
    <p:sldId id="377" r:id="rId16"/>
    <p:sldId id="38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5" name="yt_shape_14485"/>
          <p:cNvSpPr txBox="1"/>
          <p:nvPr/>
        </p:nvSpPr>
        <p:spPr>
          <a:xfrm>
            <a:off x="540000" y="927182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486" name="yt_shape_14486"/>
          <p:cNvSpPr txBox="1"/>
          <p:nvPr/>
        </p:nvSpPr>
        <p:spPr>
          <a:xfrm>
            <a:off x="540119" y="141334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4487" name="yt_table_144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401413"/>
              </p:ext>
            </p:extLst>
          </p:nvPr>
        </p:nvGraphicFramePr>
        <p:xfrm>
          <a:off x="540000" y="2379641"/>
          <a:ext cx="6860223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489" name="yt_shape_14489"/>
              <p:cNvSpPr txBox="1"/>
              <p:nvPr/>
            </p:nvSpPr>
            <p:spPr>
              <a:xfrm>
                <a:off x="540119" y="3381195"/>
                <a:ext cx="11111999" cy="993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（青岛市中考）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489" name="yt_shape_1448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81195"/>
                <a:ext cx="11111999" cy="993349"/>
              </a:xfrm>
              <a:prstGeom prst="rect">
                <a:avLst/>
              </a:prstGeom>
              <a:blipFill>
                <a:blip r:embed="rId2"/>
                <a:stretch>
                  <a:fillRect l="-1701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94" name="yt_table_144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251178"/>
              </p:ext>
            </p:extLst>
          </p:nvPr>
        </p:nvGraphicFramePr>
        <p:xfrm>
          <a:off x="540000" y="4425332"/>
          <a:ext cx="82226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C.35.5°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8"/>
                  </a:ext>
                </a:extLst>
              </a:tr>
            </a:tbl>
          </a:graphicData>
        </a:graphic>
      </p:graphicFrame>
      <p:grpSp>
        <p:nvGrpSpPr>
          <p:cNvPr id="14491" name="yt_shape_1449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397" y="4425332"/>
            <a:ext cx="1584435" cy="1865898"/>
            <a:chOff x="0" y="0"/>
            <a:chExt cx="1584435" cy="1865898"/>
          </a:xfrm>
        </p:grpSpPr>
        <p:pic>
          <p:nvPicPr>
            <p:cNvPr id="2" name="yt_image_14491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443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3" name="yt_shape_14493"/>
            <p:cNvSpPr txBox="1"/>
            <p:nvPr/>
          </p:nvSpPr>
          <p:spPr>
            <a:xfrm>
              <a:off x="258936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19D36B4-5A76-D8E3-AE43-311B65425620}"/>
              </a:ext>
            </a:extLst>
          </p:cNvPr>
          <p:cNvSpPr txBox="1"/>
          <p:nvPr/>
        </p:nvSpPr>
        <p:spPr>
          <a:xfrm>
            <a:off x="1855046" y="184202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B18C87-3107-AAF2-E7B2-2638E35E9DC7}"/>
              </a:ext>
            </a:extLst>
          </p:cNvPr>
          <p:cNvSpPr txBox="1"/>
          <p:nvPr/>
        </p:nvSpPr>
        <p:spPr>
          <a:xfrm>
            <a:off x="3871171" y="388696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9" name="yt_shape_14549"/>
          <p:cNvSpPr txBox="1"/>
          <p:nvPr/>
        </p:nvSpPr>
        <p:spPr>
          <a:xfrm>
            <a:off x="540000" y="1643721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50" name="yt_shape_14550"/>
              <p:cNvSpPr txBox="1"/>
              <p:nvPr/>
            </p:nvSpPr>
            <p:spPr>
              <a:xfrm>
                <a:off x="540119" y="2129885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分）如图，直线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两点，且与半径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垂直，垂足为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50" name="yt_shape_14550" descr="{&quot;rangeId&quot;:2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29885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348" r="-164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52" name="yt_image_145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578072"/>
            <a:ext cx="188321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4" name="yt_shape_14554"/>
          <p:cNvSpPr txBox="1"/>
          <p:nvPr/>
        </p:nvSpPr>
        <p:spPr>
          <a:xfrm>
            <a:off x="540000" y="3284984"/>
            <a:ext cx="27908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484033-66FB-304B-6598-5B6497D80A29}"/>
                  </a:ext>
                </a:extLst>
              </p:cNvPr>
              <p:cNvSpPr txBox="1"/>
              <p:nvPr/>
            </p:nvSpPr>
            <p:spPr>
              <a:xfrm>
                <a:off x="450108" y="3829256"/>
                <a:ext cx="806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与半径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垂直，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484033-66FB-304B-6598-5B6497D80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9256"/>
                <a:ext cx="8062023" cy="765061"/>
              </a:xfrm>
              <a:prstGeom prst="rect">
                <a:avLst/>
              </a:prstGeom>
              <a:blipFill>
                <a:blip r:embed="rId4"/>
                <a:stretch>
                  <a:fillRect l="-1210" r="-113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A301D4-8A41-80FF-590C-36CE6CFAD35F}"/>
                  </a:ext>
                </a:extLst>
              </p:cNvPr>
              <p:cNvSpPr txBox="1"/>
              <p:nvPr/>
            </p:nvSpPr>
            <p:spPr>
              <a:xfrm>
                <a:off x="450108" y="4500705"/>
                <a:ext cx="318960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A301D4-8A41-80FF-590C-36CE6CFAD3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0705"/>
                <a:ext cx="3189606" cy="769379"/>
              </a:xfrm>
              <a:prstGeom prst="rect">
                <a:avLst/>
              </a:prstGeom>
              <a:blipFill>
                <a:blip r:embed="rId5"/>
                <a:stretch>
                  <a:fillRect l="-3059" r="-305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0E9BF9-485A-AC91-E09B-D0333C0D5054}"/>
                  </a:ext>
                </a:extLst>
              </p:cNvPr>
              <p:cNvSpPr txBox="1"/>
              <p:nvPr/>
            </p:nvSpPr>
            <p:spPr>
              <a:xfrm>
                <a:off x="450108" y="5176472"/>
                <a:ext cx="33979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0E9BF9-485A-AC91-E09B-D0333C0D5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76472"/>
                <a:ext cx="3397948" cy="772808"/>
              </a:xfrm>
              <a:prstGeom prst="rect">
                <a:avLst/>
              </a:prstGeom>
              <a:blipFill>
                <a:blip r:embed="rId6"/>
                <a:stretch>
                  <a:fillRect l="-2873" r="-269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56" name="yt_shape_14556"/>
              <p:cNvSpPr txBox="1"/>
              <p:nvPr/>
            </p:nvSpPr>
            <p:spPr>
              <a:xfrm>
                <a:off x="540119" y="1380088"/>
                <a:ext cx="11111999" cy="44578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）如果要将直线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向下平移到与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相切的位置，平移的距离应是多少？请说明理由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垂直，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向下平移到与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相切的位置时，平移的距离是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56" name="yt_shape_14556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0088"/>
                <a:ext cx="11111999" cy="4457823"/>
              </a:xfrm>
              <a:prstGeom prst="rect">
                <a:avLst/>
              </a:prstGeom>
              <a:blipFill>
                <a:blip r:embed="rId2"/>
                <a:stretch>
                  <a:fillRect l="-1701" t="-1093" b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899760-14D5-C070-8126-56169547FEBB}"/>
                  </a:ext>
                </a:extLst>
              </p:cNvPr>
              <p:cNvSpPr txBox="1"/>
              <p:nvPr/>
            </p:nvSpPr>
            <p:spPr>
              <a:xfrm>
                <a:off x="450108" y="2492896"/>
                <a:ext cx="7271448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899760-14D5-C070-8126-56169547F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2896"/>
                <a:ext cx="7271448" cy="631076"/>
              </a:xfrm>
              <a:prstGeom prst="rect">
                <a:avLst/>
              </a:prstGeom>
              <a:blipFill>
                <a:blip r:embed="rId3"/>
                <a:stretch>
                  <a:fillRect l="-1341" r="-117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85A51AB-CE14-0777-A973-B10B07C7717A}"/>
              </a:ext>
            </a:extLst>
          </p:cNvPr>
          <p:cNvSpPr txBox="1"/>
          <p:nvPr/>
        </p:nvSpPr>
        <p:spPr>
          <a:xfrm>
            <a:off x="450108" y="3030360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229FDC-2AAC-F5E5-84E6-C3C7E5FA995D}"/>
              </a:ext>
            </a:extLst>
          </p:cNvPr>
          <p:cNvSpPr txBox="1"/>
          <p:nvPr/>
        </p:nvSpPr>
        <p:spPr>
          <a:xfrm>
            <a:off x="450108" y="3505848"/>
            <a:ext cx="8352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向下平移到与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相切的位置时，平移的距离是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552">
            <a:extLst>
              <a:ext uri="{FF2B5EF4-FFF2-40B4-BE49-F238E27FC236}">
                <a16:creationId xmlns:a16="http://schemas.microsoft.com/office/drawing/2014/main" id="{56E29DDB-1CA3-7856-BE1F-2A8C7955B9B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80034" y="2688603"/>
            <a:ext cx="1883215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0" name="yt_shape_14560"/>
          <p:cNvSpPr txBox="1"/>
          <p:nvPr/>
        </p:nvSpPr>
        <p:spPr>
          <a:xfrm>
            <a:off x="540000" y="1346912"/>
            <a:ext cx="56794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p:pic>
        <p:nvPicPr>
          <p:cNvPr id="14561" name="yt_image_145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7775" y="3797587"/>
            <a:ext cx="1328641" cy="179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3" name="yt_shape_14563"/>
          <p:cNvSpPr txBox="1"/>
          <p:nvPr/>
        </p:nvSpPr>
        <p:spPr>
          <a:xfrm>
            <a:off x="540119" y="192297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）尺规作图：作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都相切，且圆心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边上；（保留作图痕迹，不写作法）</a:t>
            </a:r>
          </a:p>
        </p:txBody>
      </p:sp>
      <p:sp>
        <p:nvSpPr>
          <p:cNvPr id="2" name="yt_shape_14566">
            <a:extLst>
              <a:ext uri="{FF2B5EF4-FFF2-40B4-BE49-F238E27FC236}">
                <a16:creationId xmlns:a16="http://schemas.microsoft.com/office/drawing/2014/main" id="{36200D0E-4A33-49B3-5FDA-B3FB324086DB}"/>
              </a:ext>
            </a:extLst>
          </p:cNvPr>
          <p:cNvSpPr txBox="1"/>
          <p:nvPr/>
        </p:nvSpPr>
        <p:spPr>
          <a:xfrm>
            <a:off x="540119" y="29703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的平分线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长为半径作圆，则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即是所求图形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4567">
            <a:extLst>
              <a:ext uri="{FF2B5EF4-FFF2-40B4-BE49-F238E27FC236}">
                <a16:creationId xmlns:a16="http://schemas.microsoft.com/office/drawing/2014/main" id="{7FBCAE53-C315-C38D-6D01-FDC5D65A441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0262" y="3751298"/>
            <a:ext cx="1690601" cy="169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2D7296D-9488-45B7-5E77-5B3D59A44E75}"/>
              </a:ext>
            </a:extLst>
          </p:cNvPr>
          <p:cNvSpPr txBox="1"/>
          <p:nvPr/>
        </p:nvSpPr>
        <p:spPr>
          <a:xfrm>
            <a:off x="450108" y="2923573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的平分线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长为半径作圆，则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4C2BED-3A5C-850A-E4CA-31667804456F}"/>
              </a:ext>
            </a:extLst>
          </p:cNvPr>
          <p:cNvSpPr txBox="1"/>
          <p:nvPr/>
        </p:nvSpPr>
        <p:spPr>
          <a:xfrm>
            <a:off x="450108" y="3399061"/>
            <a:ext cx="2562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即是所求图形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64" name="yt_shape_14564"/>
              <p:cNvSpPr txBox="1"/>
              <p:nvPr/>
            </p:nvSpPr>
            <p:spPr>
              <a:xfrm>
                <a:off x="540119" y="1052736"/>
                <a:ext cx="11111999" cy="11101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）的条件下，设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的切点为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64" name="yt_shape_145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2736"/>
                <a:ext cx="11111999" cy="1110176"/>
              </a:xfrm>
              <a:prstGeom prst="rect">
                <a:avLst/>
              </a:prstGeom>
              <a:blipFill>
                <a:blip r:embed="rId2"/>
                <a:stretch>
                  <a:fillRect l="-1701" r="-1317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570">
                <a:extLst>
                  <a:ext uri="{FF2B5EF4-FFF2-40B4-BE49-F238E27FC236}">
                    <a16:creationId xmlns:a16="http://schemas.microsoft.com/office/drawing/2014/main" id="{D8238E8C-79FC-C6E6-0E6E-25A684EE6584}"/>
                  </a:ext>
                </a:extLst>
              </p:cNvPr>
              <p:cNvSpPr txBox="1"/>
              <p:nvPr/>
            </p:nvSpPr>
            <p:spPr>
              <a:xfrm>
                <a:off x="540000" y="2317549"/>
                <a:ext cx="5151731" cy="38522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4570">
                <a:extLst>
                  <a:ext uri="{FF2B5EF4-FFF2-40B4-BE49-F238E27FC236}">
                    <a16:creationId xmlns:a16="http://schemas.microsoft.com/office/drawing/2014/main" id="{D8238E8C-79FC-C6E6-0E6E-25A684EE6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17549"/>
                <a:ext cx="5151731" cy="3852208"/>
              </a:xfrm>
              <a:prstGeom prst="rect">
                <a:avLst/>
              </a:prstGeom>
              <a:blipFill>
                <a:blip r:embed="rId3"/>
                <a:stretch>
                  <a:fillRect l="-3669" t="-1266" r="-2840" b="-4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DA4BBB8-1D9E-AFCF-22E3-5669BD7AAC40}"/>
              </a:ext>
            </a:extLst>
          </p:cNvPr>
          <p:cNvSpPr txBox="1"/>
          <p:nvPr/>
        </p:nvSpPr>
        <p:spPr>
          <a:xfrm>
            <a:off x="449989" y="2270743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D9B2FF-AB6B-2CE2-368D-0A1858A8C988}"/>
              </a:ext>
            </a:extLst>
          </p:cNvPr>
          <p:cNvSpPr txBox="1"/>
          <p:nvPr/>
        </p:nvSpPr>
        <p:spPr>
          <a:xfrm>
            <a:off x="449989" y="2746231"/>
            <a:ext cx="3039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3F1D01-4F23-9548-FB34-1F2272491305}"/>
                  </a:ext>
                </a:extLst>
              </p:cNvPr>
              <p:cNvSpPr txBox="1"/>
              <p:nvPr/>
            </p:nvSpPr>
            <p:spPr>
              <a:xfrm>
                <a:off x="449989" y="3221719"/>
                <a:ext cx="5281993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63F1D01-4F23-9548-FB34-1F2272491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1719"/>
                <a:ext cx="5281993" cy="631267"/>
              </a:xfrm>
              <a:prstGeom prst="rect">
                <a:avLst/>
              </a:prstGeom>
              <a:blipFill>
                <a:blip r:embed="rId4"/>
                <a:stretch>
                  <a:fillRect l="-1848" r="-207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28F40FB-776F-62BC-BC39-C09760FE1A6E}"/>
              </a:ext>
            </a:extLst>
          </p:cNvPr>
          <p:cNvSpPr txBox="1"/>
          <p:nvPr/>
        </p:nvSpPr>
        <p:spPr>
          <a:xfrm>
            <a:off x="449989" y="3759374"/>
            <a:ext cx="425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4DF625-7C91-84FC-4CCF-E1B642D69AF1}"/>
              </a:ext>
            </a:extLst>
          </p:cNvPr>
          <p:cNvSpPr txBox="1"/>
          <p:nvPr/>
        </p:nvSpPr>
        <p:spPr>
          <a:xfrm>
            <a:off x="449989" y="4234862"/>
            <a:ext cx="478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7B872C9-DC4A-0CED-2C50-E56B1EAB6B9E}"/>
              </a:ext>
            </a:extLst>
          </p:cNvPr>
          <p:cNvSpPr txBox="1"/>
          <p:nvPr/>
        </p:nvSpPr>
        <p:spPr>
          <a:xfrm>
            <a:off x="449989" y="4710350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3C40CB-38DA-E468-37DB-2A8372C98873}"/>
              </a:ext>
            </a:extLst>
          </p:cNvPr>
          <p:cNvSpPr txBox="1"/>
          <p:nvPr/>
        </p:nvSpPr>
        <p:spPr>
          <a:xfrm>
            <a:off x="449989" y="5185838"/>
            <a:ext cx="357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B8E032-477D-A38D-7EAC-51051F19748E}"/>
              </a:ext>
            </a:extLst>
          </p:cNvPr>
          <p:cNvSpPr txBox="1"/>
          <p:nvPr/>
        </p:nvSpPr>
        <p:spPr>
          <a:xfrm>
            <a:off x="449989" y="5661326"/>
            <a:ext cx="2456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561">
            <a:extLst>
              <a:ext uri="{FF2B5EF4-FFF2-40B4-BE49-F238E27FC236}">
                <a16:creationId xmlns:a16="http://schemas.microsoft.com/office/drawing/2014/main" id="{338CA419-FBB8-D6FD-BEAB-9EC2024E023E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7775" y="3797587"/>
            <a:ext cx="1328641" cy="179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4561">
            <a:extLst>
              <a:ext uri="{FF2B5EF4-FFF2-40B4-BE49-F238E27FC236}">
                <a16:creationId xmlns:a16="http://schemas.microsoft.com/office/drawing/2014/main" id="{0226B01D-2698-38C9-B643-72F95CBB67C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64352" y="3117709"/>
            <a:ext cx="1328641" cy="1791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3" name="yt_shape_14573"/>
          <p:cNvSpPr txBox="1"/>
          <p:nvPr/>
        </p:nvSpPr>
        <p:spPr>
          <a:xfrm>
            <a:off x="540119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的垂线交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574" name="yt_image_1457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62896" y="2230750"/>
            <a:ext cx="1741290" cy="171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6" name="yt_shape_14576"/>
          <p:cNvSpPr txBox="1"/>
          <p:nvPr/>
        </p:nvSpPr>
        <p:spPr>
          <a:xfrm>
            <a:off x="540000" y="2230750"/>
            <a:ext cx="3823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1CC14B-74AB-5B2D-44AF-3F80FBF463EA}"/>
              </a:ext>
            </a:extLst>
          </p:cNvPr>
          <p:cNvSpPr txBox="1"/>
          <p:nvPr/>
        </p:nvSpPr>
        <p:spPr>
          <a:xfrm>
            <a:off x="449989" y="2836657"/>
            <a:ext cx="294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6BDD21-DEE9-7A58-0F98-E6F34CC2B932}"/>
              </a:ext>
            </a:extLst>
          </p:cNvPr>
          <p:cNvSpPr txBox="1"/>
          <p:nvPr/>
        </p:nvSpPr>
        <p:spPr>
          <a:xfrm>
            <a:off x="449989" y="3312145"/>
            <a:ext cx="431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749258-E99C-4B8F-C650-333F57E93F2B}"/>
              </a:ext>
            </a:extLst>
          </p:cNvPr>
          <p:cNvSpPr txBox="1"/>
          <p:nvPr/>
        </p:nvSpPr>
        <p:spPr>
          <a:xfrm>
            <a:off x="449989" y="3787633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CD7829-FE4D-4A0B-F272-6E6ECA356382}"/>
              </a:ext>
            </a:extLst>
          </p:cNvPr>
          <p:cNvSpPr txBox="1"/>
          <p:nvPr/>
        </p:nvSpPr>
        <p:spPr>
          <a:xfrm>
            <a:off x="449989" y="4263121"/>
            <a:ext cx="333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CC2FF5-5A34-2234-9753-0FD6AF215DE3}"/>
              </a:ext>
            </a:extLst>
          </p:cNvPr>
          <p:cNvSpPr txBox="1"/>
          <p:nvPr/>
        </p:nvSpPr>
        <p:spPr>
          <a:xfrm>
            <a:off x="449989" y="4738609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180DFA-A714-E72F-F772-465876157CB8}"/>
              </a:ext>
            </a:extLst>
          </p:cNvPr>
          <p:cNvSpPr txBox="1"/>
          <p:nvPr/>
        </p:nvSpPr>
        <p:spPr>
          <a:xfrm>
            <a:off x="449989" y="5214097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ABE8F6-CD2F-9422-9CEC-15EDC89420AC}"/>
              </a:ext>
            </a:extLst>
          </p:cNvPr>
          <p:cNvSpPr txBox="1"/>
          <p:nvPr/>
        </p:nvSpPr>
        <p:spPr>
          <a:xfrm>
            <a:off x="449989" y="5689585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12F6FC-D11A-BEFB-41FB-777271C0B8BE}"/>
              </a:ext>
            </a:extLst>
          </p:cNvPr>
          <p:cNvSpPr txBox="1"/>
          <p:nvPr/>
        </p:nvSpPr>
        <p:spPr>
          <a:xfrm>
            <a:off x="5983209" y="4249575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3E2E0B-3B00-E30B-EDF5-2A00E7B4F40E}"/>
              </a:ext>
            </a:extLst>
          </p:cNvPr>
          <p:cNvSpPr txBox="1"/>
          <p:nvPr/>
        </p:nvSpPr>
        <p:spPr>
          <a:xfrm>
            <a:off x="5983209" y="4725063"/>
            <a:ext cx="322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651DA2-1A53-D289-576B-982448000C17}"/>
              </a:ext>
            </a:extLst>
          </p:cNvPr>
          <p:cNvSpPr txBox="1"/>
          <p:nvPr/>
        </p:nvSpPr>
        <p:spPr>
          <a:xfrm>
            <a:off x="5983209" y="5200551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2BF627B-A9B5-0ED5-EAC3-EFB57AD9FE5F}"/>
              </a:ext>
            </a:extLst>
          </p:cNvPr>
          <p:cNvSpPr txBox="1"/>
          <p:nvPr/>
        </p:nvSpPr>
        <p:spPr>
          <a:xfrm>
            <a:off x="5983209" y="5676039"/>
            <a:ext cx="259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579">
            <a:extLst>
              <a:ext uri="{FF2B5EF4-FFF2-40B4-BE49-F238E27FC236}">
                <a16:creationId xmlns:a16="http://schemas.microsoft.com/office/drawing/2014/main" id="{C6C3DD6D-EB79-9101-8FB2-71D951D7FD3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1558" y="2259031"/>
            <a:ext cx="1514891" cy="161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7" name="yt_shape_14577"/>
          <p:cNvSpPr txBox="1"/>
          <p:nvPr/>
        </p:nvSpPr>
        <p:spPr>
          <a:xfrm>
            <a:off x="540000" y="900000"/>
            <a:ext cx="5676234" cy="57099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4582">
                <a:extLst>
                  <a:ext uri="{FF2B5EF4-FFF2-40B4-BE49-F238E27FC236}">
                    <a16:creationId xmlns:a16="http://schemas.microsoft.com/office/drawing/2014/main" id="{BFC865C0-91C5-87D5-8CAA-25B8C884FFF5}"/>
                  </a:ext>
                </a:extLst>
              </p:cNvPr>
              <p:cNvSpPr txBox="1"/>
              <p:nvPr/>
            </p:nvSpPr>
            <p:spPr>
              <a:xfrm>
                <a:off x="540000" y="1504460"/>
                <a:ext cx="6134693" cy="47318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4582">
                <a:extLst>
                  <a:ext uri="{FF2B5EF4-FFF2-40B4-BE49-F238E27FC236}">
                    <a16:creationId xmlns:a16="http://schemas.microsoft.com/office/drawing/2014/main" id="{BFC865C0-91C5-87D5-8CAA-25B8C884F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4460"/>
                <a:ext cx="6134693" cy="4731808"/>
              </a:xfrm>
              <a:prstGeom prst="rect">
                <a:avLst/>
              </a:prstGeom>
              <a:blipFill>
                <a:blip r:embed="rId2"/>
                <a:stretch>
                  <a:fillRect l="-3082" t="-1160" r="-2286" b="-2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488A8C31-2F4A-52B6-98B5-905027DF70DA}"/>
              </a:ext>
            </a:extLst>
          </p:cNvPr>
          <p:cNvSpPr txBox="1"/>
          <p:nvPr/>
        </p:nvSpPr>
        <p:spPr>
          <a:xfrm>
            <a:off x="449989" y="1457654"/>
            <a:ext cx="625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89EF965-30AE-929A-B290-C6955058ED34}"/>
              </a:ext>
            </a:extLst>
          </p:cNvPr>
          <p:cNvSpPr txBox="1"/>
          <p:nvPr/>
        </p:nvSpPr>
        <p:spPr>
          <a:xfrm>
            <a:off x="449989" y="1933142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223DC57-D114-C22E-5638-876CEC4CCA1F}"/>
                  </a:ext>
                </a:extLst>
              </p:cNvPr>
              <p:cNvSpPr txBox="1"/>
              <p:nvPr/>
            </p:nvSpPr>
            <p:spPr>
              <a:xfrm>
                <a:off x="449989" y="2408630"/>
                <a:ext cx="1466406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223DC57-D114-C22E-5638-876CEC4CCA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08630"/>
                <a:ext cx="1466406" cy="769379"/>
              </a:xfrm>
              <a:prstGeom prst="rect">
                <a:avLst/>
              </a:prstGeom>
              <a:blipFill>
                <a:blip r:embed="rId3"/>
                <a:stretch>
                  <a:fillRect l="-6667" r="-70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B96718F9-81BF-CB08-2E39-8C3B4C59DAB3}"/>
              </a:ext>
            </a:extLst>
          </p:cNvPr>
          <p:cNvSpPr txBox="1"/>
          <p:nvPr/>
        </p:nvSpPr>
        <p:spPr>
          <a:xfrm>
            <a:off x="449989" y="3084397"/>
            <a:ext cx="361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806C34C-8E52-DF97-5F38-BB9279838159}"/>
              </a:ext>
            </a:extLst>
          </p:cNvPr>
          <p:cNvSpPr txBox="1"/>
          <p:nvPr/>
        </p:nvSpPr>
        <p:spPr>
          <a:xfrm>
            <a:off x="449989" y="3559885"/>
            <a:ext cx="422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7189802-ABDB-0981-5259-4FE3B03D03F7}"/>
                  </a:ext>
                </a:extLst>
              </p:cNvPr>
              <p:cNvSpPr txBox="1"/>
              <p:nvPr/>
            </p:nvSpPr>
            <p:spPr>
              <a:xfrm>
                <a:off x="449989" y="4035373"/>
                <a:ext cx="164979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7189802-ABDB-0981-5259-4FE3B03D0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5373"/>
                <a:ext cx="1649793" cy="775793"/>
              </a:xfrm>
              <a:prstGeom prst="rect">
                <a:avLst/>
              </a:prstGeom>
              <a:blipFill>
                <a:blip r:embed="rId4"/>
                <a:stretch>
                  <a:fillRect l="-5926" r="-592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D201B65F-8D17-6115-B985-168F270E82DC}"/>
              </a:ext>
            </a:extLst>
          </p:cNvPr>
          <p:cNvSpPr txBox="1"/>
          <p:nvPr/>
        </p:nvSpPr>
        <p:spPr>
          <a:xfrm>
            <a:off x="449989" y="4717554"/>
            <a:ext cx="1389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A0C1804-5088-C87A-7CBF-65E0C4256E73}"/>
              </a:ext>
            </a:extLst>
          </p:cNvPr>
          <p:cNvSpPr txBox="1"/>
          <p:nvPr/>
        </p:nvSpPr>
        <p:spPr>
          <a:xfrm>
            <a:off x="449989" y="5193042"/>
            <a:ext cx="224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9970E72-6D5D-E8EF-5AC8-CB4CFC5BEDB3}"/>
                  </a:ext>
                </a:extLst>
              </p:cNvPr>
              <p:cNvSpPr txBox="1"/>
              <p:nvPr/>
            </p:nvSpPr>
            <p:spPr>
              <a:xfrm>
                <a:off x="449989" y="5668530"/>
                <a:ext cx="4537901" cy="5687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9970E72-6D5D-E8EF-5AC8-CB4CFC5BE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8530"/>
                <a:ext cx="4537901" cy="568782"/>
              </a:xfrm>
              <a:prstGeom prst="rect">
                <a:avLst/>
              </a:prstGeom>
              <a:blipFill>
                <a:blip r:embed="rId5"/>
                <a:stretch>
                  <a:fillRect l="-2151" r="-2285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yt_image_14574">
            <a:extLst>
              <a:ext uri="{FF2B5EF4-FFF2-40B4-BE49-F238E27FC236}">
                <a16:creationId xmlns:a16="http://schemas.microsoft.com/office/drawing/2014/main" id="{446ED424-5751-0DE4-D1E0-8813E40A9FA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0336" y="2502242"/>
            <a:ext cx="1741290" cy="171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6" name="yt_shape_14496"/>
          <p:cNvSpPr txBox="1"/>
          <p:nvPr/>
        </p:nvSpPr>
        <p:spPr>
          <a:xfrm>
            <a:off x="540119" y="116673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（陕西省中考）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的内接三角形，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上的一点，在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00" name="yt_table_14500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268613"/>
                  </p:ext>
                </p:extLst>
              </p:nvPr>
            </p:nvGraphicFramePr>
            <p:xfrm>
              <a:off x="540000" y="2133025"/>
              <a:ext cx="8181595" cy="712788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670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00" name="yt_table_14500_skip" descr="{&quot;rangeId&quot;:4,&quot;type&quot;:&quot;Option&quot;,&quot;drawing&quot;:[&quot;yt_shape_14497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268613"/>
                  </p:ext>
                </p:extLst>
              </p:nvPr>
            </p:nvGraphicFramePr>
            <p:xfrm>
              <a:off x="540000" y="2133025"/>
              <a:ext cx="8181595" cy="712788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670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67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7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73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22" r="-16712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2895" r="-6052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391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497" name="yt_shape_14497_skip" title="H_145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8762" y="2133025"/>
            <a:ext cx="1561066" cy="1853325"/>
            <a:chOff x="0" y="0"/>
            <a:chExt cx="1561066" cy="1853325"/>
          </a:xfrm>
        </p:grpSpPr>
        <p:pic>
          <p:nvPicPr>
            <p:cNvPr id="3" name="yt_image_14497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1066" cy="1457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9" name="yt_shape_14499"/>
            <p:cNvSpPr txBox="1"/>
            <p:nvPr/>
          </p:nvSpPr>
          <p:spPr>
            <a:xfrm>
              <a:off x="247252" y="14933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501" name="yt_shape_14501"/>
          <p:cNvSpPr txBox="1"/>
          <p:nvPr/>
        </p:nvSpPr>
        <p:spPr>
          <a:xfrm>
            <a:off x="540000" y="4036729"/>
            <a:ext cx="937634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05" name="yt_table_145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628709"/>
              </p:ext>
            </p:extLst>
          </p:nvPr>
        </p:nvGraphicFramePr>
        <p:xfrm>
          <a:off x="540000" y="4522893"/>
          <a:ext cx="8087805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</a:tbl>
          </a:graphicData>
        </a:graphic>
      </p:graphicFrame>
      <p:grpSp>
        <p:nvGrpSpPr>
          <p:cNvPr id="14502" name="yt_shape_14502_skip" title="H_120.3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0234" y="4522893"/>
            <a:ext cx="1939676" cy="1528713"/>
            <a:chOff x="0" y="0"/>
            <a:chExt cx="1939676" cy="1528713"/>
          </a:xfrm>
        </p:grpSpPr>
        <p:pic>
          <p:nvPicPr>
            <p:cNvPr id="2" name="yt_image_145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39676" cy="11327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04" name="yt_shape_14504"/>
            <p:cNvSpPr txBox="1"/>
            <p:nvPr/>
          </p:nvSpPr>
          <p:spPr>
            <a:xfrm>
              <a:off x="436557" y="11687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69A9921-CAC2-1B85-C6C7-D83962A1E68F}"/>
              </a:ext>
            </a:extLst>
          </p:cNvPr>
          <p:cNvSpPr txBox="1"/>
          <p:nvPr/>
        </p:nvSpPr>
        <p:spPr>
          <a:xfrm>
            <a:off x="8384814" y="159541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D4A9E8-0083-6E44-927C-237D163DC9C4}"/>
              </a:ext>
            </a:extLst>
          </p:cNvPr>
          <p:cNvSpPr txBox="1"/>
          <p:nvPr/>
        </p:nvSpPr>
        <p:spPr>
          <a:xfrm>
            <a:off x="9075258" y="3989924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119" y="112138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（滨州市中考）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若等腰直角三角形外接圆半径的长为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，则其内切圆半径的长为（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08" name="yt_table_14508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1166285"/>
                  </p:ext>
                </p:extLst>
              </p:nvPr>
            </p:nvGraphicFramePr>
            <p:xfrm>
              <a:off x="540000" y="2087678"/>
              <a:ext cx="4772470" cy="924306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08" name="yt_table_14508" descr="{&quot;rangeId&quot;:6,&quot;type&quot;:&quot;Option&quot;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1166285"/>
                  </p:ext>
                </p:extLst>
              </p:nvPr>
            </p:nvGraphicFramePr>
            <p:xfrm>
              <a:off x="540000" y="2087678"/>
              <a:ext cx="4772470" cy="924306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678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67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62994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8746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62994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8746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509" name="yt_shape_14509"/>
          <p:cNvSpPr txBox="1"/>
          <p:nvPr/>
        </p:nvSpPr>
        <p:spPr>
          <a:xfrm>
            <a:off x="540119" y="306256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，则下列结论中不一定正确的是（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13" name="yt_table_1451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11412"/>
              </p:ext>
            </p:extLst>
          </p:nvPr>
        </p:nvGraphicFramePr>
        <p:xfrm>
          <a:off x="540000" y="4028863"/>
          <a:ext cx="5910581" cy="950976"/>
        </p:xfrm>
        <a:graphic>
          <a:graphicData uri="http://schemas.openxmlformats.org/drawingml/2006/table">
            <a:tbl>
              <a:tblPr/>
              <a:tblGrid>
                <a:gridCol w="293084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979738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</a:tbl>
          </a:graphicData>
        </a:graphic>
      </p:graphicFrame>
      <p:grpSp>
        <p:nvGrpSpPr>
          <p:cNvPr id="14510" name="yt_shape_14510_skip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1281" y="4028863"/>
            <a:ext cx="1568547" cy="2068209"/>
            <a:chOff x="0" y="0"/>
            <a:chExt cx="1568547" cy="2068209"/>
          </a:xfrm>
        </p:grpSpPr>
        <p:pic>
          <p:nvPicPr>
            <p:cNvPr id="2" name="yt_image_1451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8547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2" name="yt_shape_14512"/>
            <p:cNvSpPr txBox="1"/>
            <p:nvPr/>
          </p:nvSpPr>
          <p:spPr>
            <a:xfrm>
              <a:off x="250992" y="17082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7D5029D-D65B-D461-F41F-C745792A0769}"/>
              </a:ext>
            </a:extLst>
          </p:cNvPr>
          <p:cNvSpPr txBox="1"/>
          <p:nvPr/>
        </p:nvSpPr>
        <p:spPr>
          <a:xfrm>
            <a:off x="1059708" y="155006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26D598-68D0-9D53-98DB-B663A88C9302}"/>
              </a:ext>
            </a:extLst>
          </p:cNvPr>
          <p:cNvSpPr txBox="1"/>
          <p:nvPr/>
        </p:nvSpPr>
        <p:spPr>
          <a:xfrm>
            <a:off x="3650508" y="349125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5" name="yt_shape_14515"/>
          <p:cNvSpPr txBox="1"/>
          <p:nvPr/>
        </p:nvSpPr>
        <p:spPr>
          <a:xfrm>
            <a:off x="540119" y="220396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（贺州市中考）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19" name="yt_table_14519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32545"/>
                  </p:ext>
                </p:extLst>
              </p:nvPr>
            </p:nvGraphicFramePr>
            <p:xfrm>
              <a:off x="540000" y="3170260"/>
              <a:ext cx="697014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19" name="yt_table_14519_skip" descr="{&quot;rangeId&quot;:8,&quot;type&quot;:&quot;Option&quot;,&quot;drawing&quot;:[&quot;yt_shape_14516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32545"/>
                  </p:ext>
                </p:extLst>
              </p:nvPr>
            </p:nvGraphicFramePr>
            <p:xfrm>
              <a:off x="540000" y="3170260"/>
              <a:ext cx="697014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862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6107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316" r="-5014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16" name="yt_shape_14516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24632" y="3170260"/>
            <a:ext cx="1825252" cy="1844181"/>
            <a:chOff x="0" y="0"/>
            <a:chExt cx="1825252" cy="1844181"/>
          </a:xfrm>
        </p:grpSpPr>
        <p:pic>
          <p:nvPicPr>
            <p:cNvPr id="2" name="yt_image_14516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5252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18" name="yt_shape_14518"/>
            <p:cNvSpPr txBox="1"/>
            <p:nvPr/>
          </p:nvSpPr>
          <p:spPr>
            <a:xfrm>
              <a:off x="379345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6D7965-DEBC-B437-9F13-8A802EB62D2B}"/>
              </a:ext>
            </a:extLst>
          </p:cNvPr>
          <p:cNvSpPr txBox="1"/>
          <p:nvPr/>
        </p:nvSpPr>
        <p:spPr>
          <a:xfrm>
            <a:off x="9155957" y="263264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0" name="yt_shape_14520"/>
          <p:cNvSpPr txBox="1"/>
          <p:nvPr/>
        </p:nvSpPr>
        <p:spPr>
          <a:xfrm>
            <a:off x="540119" y="210797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（乐山市中考）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均相切，点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24" name="yt_table_14524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480759"/>
                  </p:ext>
                </p:extLst>
              </p:nvPr>
            </p:nvGraphicFramePr>
            <p:xfrm>
              <a:off x="540000" y="3074269"/>
              <a:ext cx="6976429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524" name="yt_table_14524_skip" descr="{&quot;rangeId&quot;:9,&quot;type&quot;:&quot;Option&quot;,&quot;drawing&quot;:[&quot;yt_shape_14521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04480759"/>
                  </p:ext>
                </p:extLst>
              </p:nvPr>
            </p:nvGraphicFramePr>
            <p:xfrm>
              <a:off x="540000" y="3074269"/>
              <a:ext cx="6976429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8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215" r="-16044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9614" r="-504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521" name="yt_shape_14521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2465" y="3074269"/>
            <a:ext cx="1427333" cy="2036205"/>
            <a:chOff x="0" y="0"/>
            <a:chExt cx="1427333" cy="2036205"/>
          </a:xfrm>
        </p:grpSpPr>
        <p:pic>
          <p:nvPicPr>
            <p:cNvPr id="2" name="yt_image_14521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7333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23" name="yt_shape_14523"/>
            <p:cNvSpPr txBox="1"/>
            <p:nvPr/>
          </p:nvSpPr>
          <p:spPr>
            <a:xfrm>
              <a:off x="180385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185861-4D8F-3F98-7EEC-BC6273A5C6A2}"/>
              </a:ext>
            </a:extLst>
          </p:cNvPr>
          <p:cNvSpPr txBox="1"/>
          <p:nvPr/>
        </p:nvSpPr>
        <p:spPr>
          <a:xfrm>
            <a:off x="6849321" y="253665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5" name="yt_shape_14525"/>
          <p:cNvSpPr txBox="1"/>
          <p:nvPr/>
        </p:nvSpPr>
        <p:spPr>
          <a:xfrm>
            <a:off x="540000" y="1816190"/>
            <a:ext cx="47705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26" name="yt_shape_14526"/>
              <p:cNvSpPr txBox="1"/>
              <p:nvPr/>
            </p:nvSpPr>
            <p:spPr>
              <a:xfrm>
                <a:off x="540119" y="2302354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（南京市中考）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的圆心角为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122°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119°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26" name="yt_shape_14526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02354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31" name="yt_shape_14531"/>
          <p:cNvSpPr txBox="1"/>
          <p:nvPr/>
        </p:nvSpPr>
        <p:spPr>
          <a:xfrm>
            <a:off x="540000" y="50791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28" name="yt_shape_14528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814" y="3491995"/>
            <a:ext cx="1644370" cy="1536714"/>
            <a:chOff x="0" y="0"/>
            <a:chExt cx="1644370" cy="1536714"/>
          </a:xfrm>
        </p:grpSpPr>
        <p:pic>
          <p:nvPicPr>
            <p:cNvPr id="2" name="yt_image_1452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4370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0" name="yt_shape_14530"/>
            <p:cNvSpPr txBox="1"/>
            <p:nvPr/>
          </p:nvSpPr>
          <p:spPr>
            <a:xfrm>
              <a:off x="288904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56EAB5-77B1-F3EB-BEE2-76CE550F734C}"/>
              </a:ext>
            </a:extLst>
          </p:cNvPr>
          <p:cNvSpPr txBox="1"/>
          <p:nvPr/>
        </p:nvSpPr>
        <p:spPr>
          <a:xfrm>
            <a:off x="1059708" y="2808125"/>
            <a:ext cx="748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119°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32" name="yt_shape_14532"/>
              <p:cNvSpPr txBox="1"/>
              <p:nvPr/>
            </p:nvSpPr>
            <p:spPr>
              <a:xfrm>
                <a:off x="540119" y="1866864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（杭州市中考）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32" name="yt_shape_1453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6864"/>
                <a:ext cx="11111999" cy="1201034"/>
              </a:xfrm>
              <a:prstGeom prst="rect">
                <a:avLst/>
              </a:prstGeom>
              <a:blipFill>
                <a:blip r:embed="rId2"/>
                <a:stretch>
                  <a:fillRect l="-1701" t="-4061" r="-1647" b="-8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37" name="yt_shape_14537"/>
          <p:cNvSpPr txBox="1"/>
          <p:nvPr/>
        </p:nvSpPr>
        <p:spPr>
          <a:xfrm>
            <a:off x="540000" y="50284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34" name="yt_shape_14534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4208" y="3271050"/>
            <a:ext cx="1583582" cy="1707021"/>
            <a:chOff x="0" y="0"/>
            <a:chExt cx="1583582" cy="1707021"/>
          </a:xfrm>
        </p:grpSpPr>
        <p:pic>
          <p:nvPicPr>
            <p:cNvPr id="2" name="yt_image_1453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358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36" name="yt_shape_14536"/>
            <p:cNvSpPr txBox="1"/>
            <p:nvPr/>
          </p:nvSpPr>
          <p:spPr>
            <a:xfrm>
              <a:off x="182327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57857ED-E9FA-92CD-6D2E-F85E81285FF5}"/>
                  </a:ext>
                </a:extLst>
              </p:cNvPr>
              <p:cNvSpPr txBox="1"/>
              <p:nvPr/>
            </p:nvSpPr>
            <p:spPr>
              <a:xfrm>
                <a:off x="4928446" y="2295546"/>
                <a:ext cx="45478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}">
                <a:extLst>
                  <a:ext uri="{FF2B5EF4-FFF2-40B4-BE49-F238E27FC236}">
                    <a16:creationId xmlns:a16="http://schemas.microsoft.com/office/drawing/2014/main" id="{657857ED-E9FA-92CD-6D2E-F85E81285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8446" y="2295546"/>
                <a:ext cx="454786" cy="807543"/>
              </a:xfrm>
              <a:prstGeom prst="rect">
                <a:avLst/>
              </a:prstGeom>
              <a:blipFill>
                <a:blip r:embed="rId4"/>
                <a:stretch>
                  <a:fillRect l="-2000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D32B986-D3E6-229D-D3DB-D09F90D07854}"/>
              </a:ext>
            </a:extLst>
          </p:cNvPr>
          <p:cNvCxnSpPr/>
          <p:nvPr/>
        </p:nvCxnSpPr>
        <p:spPr>
          <a:xfrm>
            <a:off x="4713657" y="3075333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8" name="yt_shape_14538"/>
          <p:cNvSpPr txBox="1"/>
          <p:nvPr/>
        </p:nvSpPr>
        <p:spPr>
          <a:xfrm>
            <a:off x="540119" y="1832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42" name="yt_shape_14542"/>
          <p:cNvSpPr txBox="1"/>
          <p:nvPr/>
        </p:nvSpPr>
        <p:spPr>
          <a:xfrm>
            <a:off x="540000" y="50628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39" name="yt_shape_14539" title="H_162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9022" y="2944303"/>
            <a:ext cx="1633955" cy="2068209"/>
            <a:chOff x="0" y="0"/>
            <a:chExt cx="1633955" cy="2068209"/>
          </a:xfrm>
        </p:grpSpPr>
        <p:pic>
          <p:nvPicPr>
            <p:cNvPr id="2" name="yt_image_1453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3955" cy="1672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1" name="yt_shape_14541"/>
            <p:cNvSpPr txBox="1"/>
            <p:nvPr/>
          </p:nvSpPr>
          <p:spPr>
            <a:xfrm>
              <a:off x="207513" y="17082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AF2268-44D2-5317-9F16-21F45D724DD1}"/>
              </a:ext>
            </a:extLst>
          </p:cNvPr>
          <p:cNvSpPr txBox="1"/>
          <p:nvPr/>
        </p:nvSpPr>
        <p:spPr>
          <a:xfrm>
            <a:off x="6549282" y="226118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43" name="yt_shape_14543"/>
              <p:cNvSpPr txBox="1"/>
              <p:nvPr/>
            </p:nvSpPr>
            <p:spPr>
              <a:xfrm>
                <a:off x="540119" y="1631044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（包头市中考）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外一点，点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43" name="yt_shape_14543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1044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63" r="-1537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48" name="yt_shape_14548"/>
          <p:cNvSpPr txBox="1"/>
          <p:nvPr/>
        </p:nvSpPr>
        <p:spPr>
          <a:xfrm>
            <a:off x="540000" y="52643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45" name="yt_shape_14545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3943" y="3260036"/>
            <a:ext cx="1484112" cy="1953909"/>
            <a:chOff x="0" y="0"/>
            <a:chExt cx="1484112" cy="1953909"/>
          </a:xfrm>
        </p:grpSpPr>
        <p:pic>
          <p:nvPicPr>
            <p:cNvPr id="2" name="yt_image_1454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4112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7" name="yt_shape_14547"/>
            <p:cNvSpPr txBox="1"/>
            <p:nvPr/>
          </p:nvSpPr>
          <p:spPr>
            <a:xfrm>
              <a:off x="132592" y="15939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AC8A258-EA8D-88DB-372F-3642098CE6E5}"/>
                  </a:ext>
                </a:extLst>
              </p:cNvPr>
              <p:cNvSpPr txBox="1"/>
              <p:nvPr/>
            </p:nvSpPr>
            <p:spPr>
              <a:xfrm>
                <a:off x="1059708" y="2454264"/>
                <a:ext cx="7009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mathAnswerShape': 1}">
                <a:extLst>
                  <a:ext uri="{FF2B5EF4-FFF2-40B4-BE49-F238E27FC236}">
                    <a16:creationId xmlns:a16="http://schemas.microsoft.com/office/drawing/2014/main" id="{5AC8A258-EA8D-88DB-372F-3642098CE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454264"/>
                <a:ext cx="700913" cy="554686"/>
              </a:xfrm>
              <a:prstGeom prst="rect">
                <a:avLst/>
              </a:prstGeom>
              <a:blipFill>
                <a:blip r:embed="rId4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2016</Words>
  <Application>Microsoft Office PowerPoint</Application>
  <PresentationFormat>宽屏</PresentationFormat>
  <Paragraphs>155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46</cp:revision>
  <dcterms:created xsi:type="dcterms:W3CDTF">2023-05-05T05:33:04Z</dcterms:created>
  <dcterms:modified xsi:type="dcterms:W3CDTF">2023-10-21T12:32:14Z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