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6" r:id="rId5"/>
    <p:sldId id="367" r:id="rId6"/>
    <p:sldId id="369" r:id="rId7"/>
    <p:sldId id="370" r:id="rId8"/>
    <p:sldId id="391" r:id="rId9"/>
    <p:sldId id="371" r:id="rId10"/>
    <p:sldId id="373" r:id="rId11"/>
    <p:sldId id="374" r:id="rId12"/>
    <p:sldId id="393" r:id="rId13"/>
    <p:sldId id="375" r:id="rId14"/>
    <p:sldId id="377" r:id="rId15"/>
    <p:sldId id="381" r:id="rId16"/>
    <p:sldId id="386" r:id="rId17"/>
    <p:sldId id="387" r:id="rId18"/>
    <p:sldId id="396" r:id="rId19"/>
    <p:sldId id="389" r:id="rId20"/>
    <p:sldId id="398" r:id="rId21"/>
    <p:sldId id="256" r:id="rId22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bin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bin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bin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bin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bin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image" Target="../media/image56.pn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12" Type="http://schemas.openxmlformats.org/officeDocument/2006/relationships/image" Target="../media/image55.png"/><Relationship Id="rId2" Type="http://schemas.openxmlformats.org/officeDocument/2006/relationships/image" Target="../media/image44.png"/><Relationship Id="rId16" Type="http://schemas.openxmlformats.org/officeDocument/2006/relationships/image" Target="../media/image5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11" Type="http://schemas.openxmlformats.org/officeDocument/2006/relationships/image" Target="../media/image54.png"/><Relationship Id="rId5" Type="http://schemas.openxmlformats.org/officeDocument/2006/relationships/image" Target="../media/image48.png"/><Relationship Id="rId15" Type="http://schemas.openxmlformats.org/officeDocument/2006/relationships/image" Target="../media/image42.bin"/><Relationship Id="rId10" Type="http://schemas.openxmlformats.org/officeDocument/2006/relationships/image" Target="../media/image53.png"/><Relationship Id="rId4" Type="http://schemas.openxmlformats.org/officeDocument/2006/relationships/image" Target="../media/image47.png"/><Relationship Id="rId9" Type="http://schemas.openxmlformats.org/officeDocument/2006/relationships/image" Target="../media/image52.png"/><Relationship Id="rId14" Type="http://schemas.openxmlformats.org/officeDocument/2006/relationships/image" Target="../media/image57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1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6.png"/><Relationship Id="rId11" Type="http://schemas.openxmlformats.org/officeDocument/2006/relationships/image" Target="../media/image61.bin"/><Relationship Id="rId5" Type="http://schemas.openxmlformats.org/officeDocument/2006/relationships/image" Target="../media/image65.png"/><Relationship Id="rId10" Type="http://schemas.openxmlformats.org/officeDocument/2006/relationships/image" Target="../media/image70.png"/><Relationship Id="rId4" Type="http://schemas.openxmlformats.org/officeDocument/2006/relationships/image" Target="../media/image64.png"/><Relationship Id="rId9" Type="http://schemas.openxmlformats.org/officeDocument/2006/relationships/image" Target="../media/image6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bin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bin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bin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6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52" name="yt_image_1345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744417"/>
            <a:ext cx="2385568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454" name="yt_image_1345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57974" y="2588650"/>
            <a:ext cx="4676050" cy="2884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8" name="yt_shape_13518"/>
          <p:cNvSpPr txBox="1"/>
          <p:nvPr/>
        </p:nvSpPr>
        <p:spPr>
          <a:xfrm>
            <a:off x="540119" y="9087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（资阳市中考）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是直径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延长线上一点，过点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的切线，切点为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519" name="yt_image_1351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64352" y="3013937"/>
            <a:ext cx="2222355" cy="149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21" name="yt_shape_13521"/>
          <p:cNvSpPr txBox="1"/>
          <p:nvPr/>
        </p:nvSpPr>
        <p:spPr>
          <a:xfrm>
            <a:off x="540000" y="1913305"/>
            <a:ext cx="3726982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F337E1D-050C-CA88-A52B-553F00E857DD}"/>
              </a:ext>
            </a:extLst>
          </p:cNvPr>
          <p:cNvSpPr txBox="1"/>
          <p:nvPr/>
        </p:nvSpPr>
        <p:spPr>
          <a:xfrm>
            <a:off x="449989" y="2419481"/>
            <a:ext cx="3212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证明：（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601A229-4AD1-CA87-5C14-93FB421DEE16}"/>
              </a:ext>
            </a:extLst>
          </p:cNvPr>
          <p:cNvSpPr txBox="1"/>
          <p:nvPr/>
        </p:nvSpPr>
        <p:spPr>
          <a:xfrm>
            <a:off x="449989" y="2894969"/>
            <a:ext cx="2858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9908B63-7083-3B98-2DD2-877EC9E208FA}"/>
              </a:ext>
            </a:extLst>
          </p:cNvPr>
          <p:cNvSpPr txBox="1"/>
          <p:nvPr/>
        </p:nvSpPr>
        <p:spPr>
          <a:xfrm>
            <a:off x="449989" y="3370457"/>
            <a:ext cx="241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472F01D-68E3-749D-E69C-E4EA6EAE3F90}"/>
              </a:ext>
            </a:extLst>
          </p:cNvPr>
          <p:cNvSpPr txBox="1"/>
          <p:nvPr/>
        </p:nvSpPr>
        <p:spPr>
          <a:xfrm>
            <a:off x="449989" y="3845945"/>
            <a:ext cx="2985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9E35C50-67F5-E1A7-F256-251DFA6E2162}"/>
              </a:ext>
            </a:extLst>
          </p:cNvPr>
          <p:cNvSpPr txBox="1"/>
          <p:nvPr/>
        </p:nvSpPr>
        <p:spPr>
          <a:xfrm>
            <a:off x="449989" y="4321433"/>
            <a:ext cx="3740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相切于点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0D8851D-C48A-3189-7C6C-A885E50B0737}"/>
              </a:ext>
            </a:extLst>
          </p:cNvPr>
          <p:cNvSpPr txBox="1"/>
          <p:nvPr/>
        </p:nvSpPr>
        <p:spPr>
          <a:xfrm>
            <a:off x="449989" y="4796921"/>
            <a:ext cx="3443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0D10280-BB10-15D7-DDD0-F89C14997E6A}"/>
              </a:ext>
            </a:extLst>
          </p:cNvPr>
          <p:cNvSpPr txBox="1"/>
          <p:nvPr/>
        </p:nvSpPr>
        <p:spPr>
          <a:xfrm>
            <a:off x="449989" y="5272409"/>
            <a:ext cx="1942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6DA7938-9438-A1FF-E10C-F309683B0431}"/>
              </a:ext>
            </a:extLst>
          </p:cNvPr>
          <p:cNvSpPr txBox="1"/>
          <p:nvPr/>
        </p:nvSpPr>
        <p:spPr>
          <a:xfrm>
            <a:off x="449989" y="5747897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D5B2E7F-5CE6-820F-98DE-70C97DC53511}"/>
              </a:ext>
            </a:extLst>
          </p:cNvPr>
          <p:cNvSpPr txBox="1"/>
          <p:nvPr/>
        </p:nvSpPr>
        <p:spPr>
          <a:xfrm>
            <a:off x="449989" y="6223385"/>
            <a:ext cx="2270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1" name="yt_image_13524">
            <a:extLst>
              <a:ext uri="{FF2B5EF4-FFF2-40B4-BE49-F238E27FC236}">
                <a16:creationId xmlns:a16="http://schemas.microsoft.com/office/drawing/2014/main" id="{239F3F78-5424-866B-DE9B-93AE49EA8003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99759" y="4907969"/>
            <a:ext cx="1951540" cy="131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22" name="yt_shape_13522"/>
          <p:cNvSpPr txBox="1"/>
          <p:nvPr/>
        </p:nvSpPr>
        <p:spPr>
          <a:xfrm>
            <a:off x="540000" y="1234150"/>
            <a:ext cx="10764165" cy="474969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，且分别交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证明：（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）连结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的直径，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相切于点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13527">
                <a:extLst>
                  <a:ext uri="{FF2B5EF4-FFF2-40B4-BE49-F238E27FC236}">
                    <a16:creationId xmlns:a16="http://schemas.microsoft.com/office/drawing/2014/main" id="{C2FCBB24-2D1D-E351-FE30-97AA8F80EA0F}"/>
                  </a:ext>
                </a:extLst>
              </p:cNvPr>
              <p:cNvSpPr txBox="1"/>
              <p:nvPr/>
            </p:nvSpPr>
            <p:spPr>
              <a:xfrm>
                <a:off x="540000" y="1819622"/>
                <a:ext cx="6642844" cy="335886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DMN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DNM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𝑀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𝑁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1" name="yt_shape_13527">
                <a:extLst>
                  <a:ext uri="{FF2B5EF4-FFF2-40B4-BE49-F238E27FC236}">
                    <a16:creationId xmlns:a16="http://schemas.microsoft.com/office/drawing/2014/main" id="{C2FCBB24-2D1D-E351-FE30-97AA8F80EA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19622"/>
                <a:ext cx="6642844" cy="3358868"/>
              </a:xfrm>
              <a:prstGeom prst="rect">
                <a:avLst/>
              </a:prstGeom>
              <a:blipFill>
                <a:blip r:embed="rId2"/>
                <a:stretch>
                  <a:fillRect l="-2847" t="-1452" r="-1928" b="-47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1C4BEF65-B982-375D-7FF4-862D7C8FEE06}"/>
              </a:ext>
            </a:extLst>
          </p:cNvPr>
          <p:cNvSpPr txBox="1"/>
          <p:nvPr/>
        </p:nvSpPr>
        <p:spPr>
          <a:xfrm>
            <a:off x="449989" y="1772816"/>
            <a:ext cx="6758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D7D1540-75C9-A047-7F60-AEE969A02BB0}"/>
              </a:ext>
            </a:extLst>
          </p:cNvPr>
          <p:cNvSpPr txBox="1"/>
          <p:nvPr/>
        </p:nvSpPr>
        <p:spPr>
          <a:xfrm>
            <a:off x="449989" y="2248304"/>
            <a:ext cx="2804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6285FAA-408A-370D-CAB9-5E4C8BE5013A}"/>
              </a:ext>
            </a:extLst>
          </p:cNvPr>
          <p:cNvSpPr txBox="1"/>
          <p:nvPr/>
        </p:nvSpPr>
        <p:spPr>
          <a:xfrm>
            <a:off x="449989" y="2723792"/>
            <a:ext cx="4810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FCA57B3-3C82-D5A3-1975-E6D55FEC50BF}"/>
              </a:ext>
            </a:extLst>
          </p:cNvPr>
          <p:cNvSpPr txBox="1"/>
          <p:nvPr/>
        </p:nvSpPr>
        <p:spPr>
          <a:xfrm>
            <a:off x="449989" y="3199280"/>
            <a:ext cx="3059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DMN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DNM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51CA665-BECF-8354-07BE-700439F32248}"/>
              </a:ext>
            </a:extLst>
          </p:cNvPr>
          <p:cNvSpPr txBox="1"/>
          <p:nvPr/>
        </p:nvSpPr>
        <p:spPr>
          <a:xfrm>
            <a:off x="449989" y="3674768"/>
            <a:ext cx="3655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8E3C772-8C8C-A92B-5318-0A13C6BC76C0}"/>
              </a:ext>
            </a:extLst>
          </p:cNvPr>
          <p:cNvSpPr txBox="1"/>
          <p:nvPr/>
        </p:nvSpPr>
        <p:spPr>
          <a:xfrm>
            <a:off x="449989" y="4150256"/>
            <a:ext cx="2450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1F88C43A-7995-291A-AE2A-C8475F40240D}"/>
                  </a:ext>
                </a:extLst>
              </p:cNvPr>
              <p:cNvSpPr txBox="1"/>
              <p:nvPr/>
            </p:nvSpPr>
            <p:spPr>
              <a:xfrm>
                <a:off x="449989" y="4625744"/>
                <a:ext cx="3730561" cy="56706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𝑀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𝑁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1F88C43A-7995-291A-AE2A-C8475F4024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25744"/>
                <a:ext cx="3730561" cy="567068"/>
              </a:xfrm>
              <a:prstGeom prst="rect">
                <a:avLst/>
              </a:prstGeom>
              <a:blipFill>
                <a:blip r:embed="rId3"/>
                <a:stretch>
                  <a:fillRect l="-2614" r="-2451" b="-247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29" name="yt_shape_13529"/>
          <p:cNvSpPr txBox="1"/>
          <p:nvPr/>
        </p:nvSpPr>
        <p:spPr>
          <a:xfrm>
            <a:off x="540000" y="1850677"/>
            <a:ext cx="3648435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圆中的计算问题</a:t>
            </a:r>
          </a:p>
        </p:txBody>
      </p:sp>
      <p:sp>
        <p:nvSpPr>
          <p:cNvPr id="13530" name="yt_shape_13530"/>
          <p:cNvSpPr txBox="1"/>
          <p:nvPr/>
        </p:nvSpPr>
        <p:spPr>
          <a:xfrm>
            <a:off x="540119" y="2354987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的内接正三角形，四边形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的内接正方形，若线段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的一个内接正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边形的一条边，则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534" name="yt_table_1353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7165203"/>
              </p:ext>
            </p:extLst>
          </p:nvPr>
        </p:nvGraphicFramePr>
        <p:xfrm>
          <a:off x="540000" y="3321282"/>
          <a:ext cx="73526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518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19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20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5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7"/>
                  </a:ext>
                </a:extLst>
              </a:tr>
            </a:tbl>
          </a:graphicData>
        </a:graphic>
      </p:graphicFrame>
      <p:grpSp>
        <p:nvGrpSpPr>
          <p:cNvPr id="13531" name="yt_shape_13531_skip" title="H_161.1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32140" y="3321282"/>
            <a:ext cx="1617699" cy="2046492"/>
            <a:chOff x="0" y="0"/>
            <a:chExt cx="1617699" cy="2046492"/>
          </a:xfrm>
        </p:grpSpPr>
        <p:pic>
          <p:nvPicPr>
            <p:cNvPr id="2" name="yt_image_13531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17699" cy="16504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33" name="yt_shape_13533"/>
            <p:cNvSpPr txBox="1"/>
            <p:nvPr/>
          </p:nvSpPr>
          <p:spPr>
            <a:xfrm>
              <a:off x="199385" y="168649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7868818">
            <a:extLst>
              <a:ext uri="{FF2B5EF4-FFF2-40B4-BE49-F238E27FC236}">
                <a16:creationId xmlns:a16="http://schemas.microsoft.com/office/drawing/2014/main" id="{ECB2BBEE-9E87-8DC4-C3A7-F6A6EFDE7A2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92055"/>
            <a:ext cx="1174942" cy="36638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3B7744C-DD20-8939-A24F-DA012E39930A}"/>
              </a:ext>
            </a:extLst>
          </p:cNvPr>
          <p:cNvSpPr txBox="1"/>
          <p:nvPr/>
        </p:nvSpPr>
        <p:spPr>
          <a:xfrm>
            <a:off x="7260482" y="2783669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36" name="yt_shape_13536"/>
          <p:cNvSpPr txBox="1"/>
          <p:nvPr/>
        </p:nvSpPr>
        <p:spPr>
          <a:xfrm>
            <a:off x="540119" y="11781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圆锥的底面半径为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，它的侧面展开图扇形的圆心角为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，则该圆锥的母线长为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537" name="yt_shape_13537"/>
              <p:cNvSpPr txBox="1"/>
              <p:nvPr/>
            </p:nvSpPr>
            <p:spPr>
              <a:xfrm>
                <a:off x="540119" y="2137607"/>
                <a:ext cx="11111999" cy="16010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（重庆市中考）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如图，矩形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的对角线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，分别以点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为圆心，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长为半径画弧，分别交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，则图中阴影部分的面积为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（结果保留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3537" name="yt_shape_13537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37607"/>
                <a:ext cx="11111999" cy="1601079"/>
              </a:xfrm>
              <a:prstGeom prst="rect">
                <a:avLst/>
              </a:prstGeom>
              <a:blipFill>
                <a:blip r:embed="rId2"/>
                <a:stretch>
                  <a:fillRect l="-1701" t="-3435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542" name="yt_shape_13542"/>
          <p:cNvSpPr txBox="1"/>
          <p:nvPr/>
        </p:nvSpPr>
        <p:spPr>
          <a:xfrm>
            <a:off x="540000" y="571717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539" name="yt_shape_13539" title="H_147.8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48942" y="3789474"/>
            <a:ext cx="1694115" cy="1877328"/>
            <a:chOff x="0" y="0"/>
            <a:chExt cx="1694115" cy="1877328"/>
          </a:xfrm>
        </p:grpSpPr>
        <p:pic>
          <p:nvPicPr>
            <p:cNvPr id="2" name="yt_image_13539">
              <a:extLst>
                <a:ext uri="">
  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94115" cy="14813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41" name="yt_shape_13541"/>
            <p:cNvSpPr txBox="1"/>
            <p:nvPr/>
          </p:nvSpPr>
          <p:spPr>
            <a:xfrm>
              <a:off x="237593" y="151732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5B83915-5687-43C9-AAD1-72D2A6CA0B91}"/>
              </a:ext>
            </a:extLst>
          </p:cNvPr>
          <p:cNvSpPr txBox="1"/>
          <p:nvPr/>
        </p:nvSpPr>
        <p:spPr>
          <a:xfrm>
            <a:off x="1364508" y="1606854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FE4DDD5-02DE-4118-04C2-33653EACE462}"/>
                  </a:ext>
                </a:extLst>
              </p:cNvPr>
              <p:cNvSpPr txBox="1"/>
              <p:nvPr/>
            </p:nvSpPr>
            <p:spPr>
              <a:xfrm>
                <a:off x="3498108" y="2960827"/>
                <a:ext cx="462661" cy="728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4" name="文本框 3" descr="{'rangeId': 15, 'hasSerialNum': 1, 'mathAnswerShape': 1}">
                <a:extLst>
                  <a:ext uri="{FF2B5EF4-FFF2-40B4-BE49-F238E27FC236}">
                    <a16:creationId xmlns:a16="http://schemas.microsoft.com/office/drawing/2014/main" id="{7FE4DDD5-02DE-4118-04C2-33653EACE4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8108" y="2960827"/>
                <a:ext cx="462661" cy="728231"/>
              </a:xfrm>
              <a:prstGeom prst="rect">
                <a:avLst/>
              </a:prstGeom>
              <a:blipFill>
                <a:blip r:embed="rId4"/>
                <a:stretch>
                  <a:fillRect r="-19737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44" name="yt_shape_13544"/>
          <p:cNvSpPr txBox="1"/>
          <p:nvPr/>
        </p:nvSpPr>
        <p:spPr>
          <a:xfrm>
            <a:off x="540000" y="1195023"/>
            <a:ext cx="243271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18245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543" name="yt_image_1354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195023"/>
            <a:ext cx="2418172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46" name="yt_shape_13546"/>
          <p:cNvSpPr txBox="1"/>
          <p:nvPr/>
        </p:nvSpPr>
        <p:spPr>
          <a:xfrm>
            <a:off x="540119" y="188689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（青海省中考）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是非圆上一点，若点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上的点的最小距离是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，最大距离是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的半径是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6.5cm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2.5cm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547" name="yt_shape_13547"/>
          <p:cNvSpPr txBox="1"/>
          <p:nvPr/>
        </p:nvSpPr>
        <p:spPr>
          <a:xfrm>
            <a:off x="540119" y="284632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上的三点，且四边形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是菱形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是圆上异于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的另一点，则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的度数是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551" name="yt_shape_13551"/>
          <p:cNvSpPr txBox="1"/>
          <p:nvPr/>
        </p:nvSpPr>
        <p:spPr>
          <a:xfrm>
            <a:off x="540000" y="570032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548" name="yt_shape_13548" title="H_145.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00546" y="3805762"/>
            <a:ext cx="1390906" cy="1844181"/>
            <a:chOff x="0" y="0"/>
            <a:chExt cx="1390906" cy="1844181"/>
          </a:xfrm>
        </p:grpSpPr>
        <p:pic>
          <p:nvPicPr>
            <p:cNvPr id="2" name="yt_image_13548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90906" cy="14481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50" name="yt_shape_13550"/>
            <p:cNvSpPr txBox="1"/>
            <p:nvPr/>
          </p:nvSpPr>
          <p:spPr>
            <a:xfrm>
              <a:off x="85989" y="148418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EB44F6-686F-B04D-B77C-4A82152FD7D8}"/>
              </a:ext>
            </a:extLst>
          </p:cNvPr>
          <p:cNvSpPr txBox="1"/>
          <p:nvPr/>
        </p:nvSpPr>
        <p:spPr>
          <a:xfrm>
            <a:off x="4499821" y="2315574"/>
            <a:ext cx="1989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6.5cm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2.5cm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D0AE2AC-EB32-65A8-33B7-5C32731A63F4}"/>
              </a:ext>
            </a:extLst>
          </p:cNvPr>
          <p:cNvSpPr txBox="1"/>
          <p:nvPr/>
        </p:nvSpPr>
        <p:spPr>
          <a:xfrm>
            <a:off x="5411046" y="3275009"/>
            <a:ext cx="1491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52" name="yt_shape_13552"/>
              <p:cNvSpPr txBox="1"/>
              <p:nvPr/>
            </p:nvSpPr>
            <p:spPr>
              <a:xfrm>
                <a:off x="540119" y="1450969"/>
                <a:ext cx="11111999" cy="183627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（菏泽市中考）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轴上一动点，以点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为圆心，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个单位长度为半径作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，当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相切时，点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的坐标是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</m:e>
                    </m: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17</m:t>
                            </m:r>
                          </m:num>
                          <m:den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</m:e>
                    </m:d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52" name="yt_shape_13552" descr="{&quot;rangeId&quot;:18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50969"/>
                <a:ext cx="11111999" cy="1836272"/>
              </a:xfrm>
              <a:prstGeom prst="rect">
                <a:avLst/>
              </a:prstGeom>
              <a:blipFill>
                <a:blip r:embed="rId2"/>
                <a:stretch>
                  <a:fillRect l="-1701" r="-1043" b="-43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557" name="yt_shape_13557"/>
          <p:cNvSpPr txBox="1"/>
          <p:nvPr/>
        </p:nvSpPr>
        <p:spPr>
          <a:xfrm>
            <a:off x="540000" y="544437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554" name="yt_shape_13554" title="H_149.8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76762" y="3490393"/>
            <a:ext cx="1638475" cy="1903617"/>
            <a:chOff x="0" y="0"/>
            <a:chExt cx="1638475" cy="1903617"/>
          </a:xfrm>
        </p:grpSpPr>
        <p:pic>
          <p:nvPicPr>
            <p:cNvPr id="2" name="yt_image_13554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38475" cy="15076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56" name="yt_shape_13556"/>
            <p:cNvSpPr txBox="1"/>
            <p:nvPr/>
          </p:nvSpPr>
          <p:spPr>
            <a:xfrm>
              <a:off x="209773" y="154361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766F437-4660-98D7-2C45-23487190EC05}"/>
                  </a:ext>
                </a:extLst>
              </p:cNvPr>
              <p:cNvSpPr txBox="1"/>
              <p:nvPr/>
            </p:nvSpPr>
            <p:spPr>
              <a:xfrm>
                <a:off x="1364508" y="2471166"/>
                <a:ext cx="3071686" cy="76417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17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8, 'hasSerialNum': 1, 'mathAnswerShape': 1, 'pageBreak': True}">
                <a:extLst>
                  <a:ext uri="{FF2B5EF4-FFF2-40B4-BE49-F238E27FC236}">
                    <a16:creationId xmlns:a16="http://schemas.microsoft.com/office/drawing/2014/main" id="{3766F437-4660-98D7-2C45-23487190EC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4508" y="2471166"/>
                <a:ext cx="3071686" cy="764172"/>
              </a:xfrm>
              <a:prstGeom prst="rect">
                <a:avLst/>
              </a:prstGeom>
              <a:blipFill>
                <a:blip r:embed="rId4"/>
                <a:stretch>
                  <a:fillRect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59" name="yt_shape_13559"/>
          <p:cNvSpPr txBox="1"/>
          <p:nvPr/>
        </p:nvSpPr>
        <p:spPr>
          <a:xfrm>
            <a:off x="540000" y="908720"/>
            <a:ext cx="2400978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150" b="0" i="0" u="none" spc="1801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558" name="yt_image_1355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8720"/>
            <a:ext cx="2385180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61" name="yt_shape_13561"/>
          <p:cNvSpPr txBox="1"/>
          <p:nvPr/>
        </p:nvSpPr>
        <p:spPr>
          <a:xfrm>
            <a:off x="540119" y="159487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（达州市中考）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为半圆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的直径，点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为半圆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上一点，连结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作半圆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的切线交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并延长交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562" name="yt_image_1356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66129" y="2852936"/>
            <a:ext cx="2599446" cy="1851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64" name="yt_shape_13564"/>
          <p:cNvSpPr txBox="1"/>
          <p:nvPr/>
        </p:nvSpPr>
        <p:spPr>
          <a:xfrm>
            <a:off x="540000" y="3108478"/>
            <a:ext cx="406681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6B50A74-6D63-EB84-B426-C80D5A02D299}"/>
              </a:ext>
            </a:extLst>
          </p:cNvPr>
          <p:cNvSpPr txBox="1"/>
          <p:nvPr/>
        </p:nvSpPr>
        <p:spPr>
          <a:xfrm>
            <a:off x="449989" y="3687058"/>
            <a:ext cx="3601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证明：（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32060E4-0517-68F5-EFE3-FD4399A5611C}"/>
              </a:ext>
            </a:extLst>
          </p:cNvPr>
          <p:cNvSpPr txBox="1"/>
          <p:nvPr/>
        </p:nvSpPr>
        <p:spPr>
          <a:xfrm>
            <a:off x="449989" y="4162546"/>
            <a:ext cx="3602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BF3866F-E674-EEBE-1D58-4699C050E32A}"/>
              </a:ext>
            </a:extLst>
          </p:cNvPr>
          <p:cNvSpPr txBox="1"/>
          <p:nvPr/>
        </p:nvSpPr>
        <p:spPr>
          <a:xfrm>
            <a:off x="449989" y="4638034"/>
            <a:ext cx="2697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BBCB5C8-2332-CC17-B04D-A72543990F4B}"/>
              </a:ext>
            </a:extLst>
          </p:cNvPr>
          <p:cNvSpPr txBox="1"/>
          <p:nvPr/>
        </p:nvSpPr>
        <p:spPr>
          <a:xfrm>
            <a:off x="449989" y="5113522"/>
            <a:ext cx="3767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是切线，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51A1291-209A-C9E2-3985-A0CE176215E3}"/>
              </a:ext>
            </a:extLst>
          </p:cNvPr>
          <p:cNvSpPr txBox="1"/>
          <p:nvPr/>
        </p:nvSpPr>
        <p:spPr>
          <a:xfrm>
            <a:off x="449989" y="5589010"/>
            <a:ext cx="32137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6C8839F-D41A-F2CB-D55E-F75196BB20B6}"/>
              </a:ext>
            </a:extLst>
          </p:cNvPr>
          <p:cNvSpPr txBox="1"/>
          <p:nvPr/>
        </p:nvSpPr>
        <p:spPr>
          <a:xfrm>
            <a:off x="4608531" y="4694025"/>
            <a:ext cx="5155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C4DD71D-94F1-97C8-DAA9-6FBD98910BE1}"/>
              </a:ext>
            </a:extLst>
          </p:cNvPr>
          <p:cNvSpPr txBox="1"/>
          <p:nvPr/>
        </p:nvSpPr>
        <p:spPr>
          <a:xfrm>
            <a:off x="4608531" y="5169513"/>
            <a:ext cx="32423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CDA1C0B-5523-4D7A-8BFE-D7A22DF02B36}"/>
              </a:ext>
            </a:extLst>
          </p:cNvPr>
          <p:cNvSpPr txBox="1"/>
          <p:nvPr/>
        </p:nvSpPr>
        <p:spPr>
          <a:xfrm>
            <a:off x="4608531" y="5645001"/>
            <a:ext cx="260737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568" name="yt_shape_13568"/>
              <p:cNvSpPr txBox="1"/>
              <p:nvPr/>
            </p:nvSpPr>
            <p:spPr>
              <a:xfrm>
                <a:off x="540000" y="1704746"/>
                <a:ext cx="5313634" cy="59007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）作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DM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半圆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的直径为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·sin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𝐷𝑀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𝑀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sz="2400" b="0" i="0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12</m:t>
                                    </m:r>
                                  </m:num>
                                  <m:den>
                                    <m:r>
                                      <a:rPr lang="en-US" altLang="zh-CN" sz="2400" b="0" i="0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5</m:t>
                                    </m:r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3568" name="yt_shape_135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04746"/>
                <a:ext cx="5313634" cy="5900718"/>
              </a:xfrm>
              <a:prstGeom prst="rect">
                <a:avLst/>
              </a:prstGeom>
              <a:blipFill>
                <a:blip r:embed="rId2"/>
                <a:stretch>
                  <a:fillRect l="-3559" t="-930" r="-26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5C280CC-3C4F-277E-FFB3-2E754FE4F365}"/>
              </a:ext>
            </a:extLst>
          </p:cNvPr>
          <p:cNvSpPr txBox="1"/>
          <p:nvPr/>
        </p:nvSpPr>
        <p:spPr>
          <a:xfrm>
            <a:off x="449989" y="1657940"/>
            <a:ext cx="4175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AC2FB22-0E85-0BB6-BFAD-A24C3F3D4C28}"/>
                  </a:ext>
                </a:extLst>
              </p:cNvPr>
              <p:cNvSpPr txBox="1"/>
              <p:nvPr/>
            </p:nvSpPr>
            <p:spPr>
              <a:xfrm>
                <a:off x="449989" y="2133428"/>
                <a:ext cx="5117211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半圆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的直径为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AC2FB22-0E85-0BB6-BFAD-A24C3F3D4C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33428"/>
                <a:ext cx="5117211" cy="769062"/>
              </a:xfrm>
              <a:prstGeom prst="rect">
                <a:avLst/>
              </a:prstGeom>
              <a:blipFill>
                <a:blip r:embed="rId3"/>
                <a:stretch>
                  <a:fillRect l="-1907" r="-154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7C9B71E8-6240-EB9D-ADB6-B0F071CA1DC6}"/>
              </a:ext>
            </a:extLst>
          </p:cNvPr>
          <p:cNvSpPr txBox="1"/>
          <p:nvPr/>
        </p:nvSpPr>
        <p:spPr>
          <a:xfrm>
            <a:off x="449989" y="2808878"/>
            <a:ext cx="3648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·sin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4B2860A-5BE2-58CA-F79C-AF730BED941C}"/>
                  </a:ext>
                </a:extLst>
              </p:cNvPr>
              <p:cNvSpPr txBox="1"/>
              <p:nvPr/>
            </p:nvSpPr>
            <p:spPr>
              <a:xfrm>
                <a:off x="449989" y="3284366"/>
                <a:ext cx="3370643" cy="63126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4B2860A-5BE2-58CA-F79C-AF730BED94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84366"/>
                <a:ext cx="3370643" cy="631266"/>
              </a:xfrm>
              <a:prstGeom prst="rect">
                <a:avLst/>
              </a:prstGeom>
              <a:blipFill>
                <a:blip r:embed="rId4"/>
                <a:stretch>
                  <a:fillRect l="-2893" r="-2893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CA0901A-15A1-6BEF-79F7-33338E498FF8}"/>
                  </a:ext>
                </a:extLst>
              </p:cNvPr>
              <p:cNvSpPr txBox="1"/>
              <p:nvPr/>
            </p:nvSpPr>
            <p:spPr>
              <a:xfrm>
                <a:off x="449989" y="3822020"/>
                <a:ext cx="41853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CA0901A-15A1-6BEF-79F7-33338E498F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22020"/>
                <a:ext cx="4185348" cy="765061"/>
              </a:xfrm>
              <a:prstGeom prst="rect">
                <a:avLst/>
              </a:prstGeom>
              <a:blipFill>
                <a:blip r:embed="rId5"/>
                <a:stretch>
                  <a:fillRect l="-2332" r="-2478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7E6E182-3207-C9EE-1BF8-00E0C5845849}"/>
                  </a:ext>
                </a:extLst>
              </p:cNvPr>
              <p:cNvSpPr txBox="1"/>
              <p:nvPr/>
            </p:nvSpPr>
            <p:spPr>
              <a:xfrm>
                <a:off x="449989" y="4493469"/>
                <a:ext cx="19771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7E6E182-3207-C9EE-1BF8-00E0C58458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93469"/>
                <a:ext cx="1977136" cy="765061"/>
              </a:xfrm>
              <a:prstGeom prst="rect">
                <a:avLst/>
              </a:prstGeom>
              <a:blipFill>
                <a:blip r:embed="rId6"/>
                <a:stretch>
                  <a:fillRect l="-4938" r="-493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1635D55-314A-F770-0EA7-AB068DC77480}"/>
                  </a:ext>
                </a:extLst>
              </p:cNvPr>
              <p:cNvSpPr txBox="1"/>
              <p:nvPr/>
            </p:nvSpPr>
            <p:spPr>
              <a:xfrm>
                <a:off x="449989" y="5164918"/>
                <a:ext cx="3208083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𝐷𝑀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1635D55-314A-F770-0EA7-AB068DC774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64918"/>
                <a:ext cx="3208083" cy="769062"/>
              </a:xfrm>
              <a:prstGeom prst="rect">
                <a:avLst/>
              </a:prstGeom>
              <a:blipFill>
                <a:blip r:embed="rId7"/>
                <a:stretch>
                  <a:fillRect l="-3042" r="-2471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B757FF8-F367-1A20-33D6-61F4018FB2AC}"/>
                  </a:ext>
                </a:extLst>
              </p:cNvPr>
              <p:cNvSpPr txBox="1"/>
              <p:nvPr/>
            </p:nvSpPr>
            <p:spPr>
              <a:xfrm>
                <a:off x="449989" y="5840368"/>
                <a:ext cx="1826324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B757FF8-F367-1A20-33D6-61F4018FB2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840368"/>
                <a:ext cx="1826324" cy="769061"/>
              </a:xfrm>
              <a:prstGeom prst="rect">
                <a:avLst/>
              </a:prstGeom>
              <a:blipFill>
                <a:blip r:embed="rId8"/>
                <a:stretch>
                  <a:fillRect l="-5351" r="-535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A2A13CA-64C2-B6D6-1393-C37ADBC6640E}"/>
                  </a:ext>
                </a:extLst>
              </p:cNvPr>
              <p:cNvSpPr txBox="1"/>
              <p:nvPr/>
            </p:nvSpPr>
            <p:spPr>
              <a:xfrm>
                <a:off x="5851030" y="3701877"/>
                <a:ext cx="5442331" cy="10053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𝑀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kumimoji="0" lang="en-US" altLang="zh-CN" sz="2400" b="0" i="0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12</m:t>
                                    </m:r>
                                  </m:num>
                                  <m:den>
                                    <m:r>
                                      <a:rPr kumimoji="0" lang="en-US" altLang="zh-CN" sz="2400" b="0" i="0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5</m:t>
                                    </m:r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A2A13CA-64C2-B6D6-1393-C37ADBC664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51030" y="3701877"/>
                <a:ext cx="5442331" cy="1005345"/>
              </a:xfrm>
              <a:prstGeom prst="rect">
                <a:avLst/>
              </a:prstGeom>
              <a:blipFill>
                <a:blip r:embed="rId9"/>
                <a:stretch>
                  <a:fillRect l="-1792" r="-1792" b="-12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2">
                <a:extLst>
                  <a:ext uri="{FF2B5EF4-FFF2-40B4-BE49-F238E27FC236}">
                    <a16:creationId xmlns:a16="http://schemas.microsoft.com/office/drawing/2014/main" id="{7E6D05D6-2219-0834-5B4D-DC12B7FDEA5B}"/>
                  </a:ext>
                </a:extLst>
              </p:cNvPr>
              <p:cNvSpPr txBox="1"/>
              <p:nvPr/>
            </p:nvSpPr>
            <p:spPr>
              <a:xfrm>
                <a:off x="5913781" y="4607471"/>
                <a:ext cx="3418885" cy="2001958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rtlCol="0">
                <a:sp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BM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34</m:t>
                        </m:r>
                      </m:num>
                      <m:den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>
                    <a:noFill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DM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𝐷𝑀</m:t>
                        </m:r>
                      </m:num>
                      <m:den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den>
                    </m:f>
                  </m:oMath>
                </a14:m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𝐵𝑀</m:t>
                        </m:r>
                      </m:num>
                      <m:den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𝐵𝐴</m:t>
                        </m:r>
                      </m:den>
                    </m:f>
                  </m:oMath>
                </a14:m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>
                    <a:noFill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num>
                      <m:den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>
                    <a:noFill/>
                    <a:latin typeface="白正"/>
                    <a:ea typeface="宋体"/>
                    <a:cs typeface="宋体"/>
                  </a:rPr>
                  <a:t>⁠</a:t>
                </a:r>
                <a:endParaRPr lang="zh-CN" altLang="en-US"/>
              </a:p>
            </p:txBody>
          </p:sp>
        </mc:Choice>
        <mc:Fallback>
          <p:sp>
            <p:nvSpPr>
              <p:cNvPr id="11" name="yt_shape_2">
                <a:extLst>
                  <a:ext uri="{FF2B5EF4-FFF2-40B4-BE49-F238E27FC236}">
                    <a16:creationId xmlns:a16="http://schemas.microsoft.com/office/drawing/2014/main" id="{7E6D05D6-2219-0834-5B4D-DC12B7FDEA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13781" y="4607471"/>
                <a:ext cx="3418885" cy="2001958"/>
              </a:xfrm>
              <a:prstGeom prst="rect">
                <a:avLst/>
              </a:prstGeom>
              <a:blipFill>
                <a:blip r:embed="rId10"/>
                <a:stretch>
                  <a:fillRect l="-5348" r="-4813" b="-4268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E04AB86F-13A0-64DB-C413-0D741ABD9720}"/>
                  </a:ext>
                </a:extLst>
              </p:cNvPr>
              <p:cNvSpPr txBox="1"/>
              <p:nvPr/>
            </p:nvSpPr>
            <p:spPr>
              <a:xfrm>
                <a:off x="5823770" y="4560665"/>
                <a:ext cx="2678811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E04AB86F-13A0-64DB-C413-0D741ABD97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3770" y="4560665"/>
                <a:ext cx="2678811" cy="769062"/>
              </a:xfrm>
              <a:prstGeom prst="rect">
                <a:avLst/>
              </a:prstGeom>
              <a:blipFill>
                <a:blip r:embed="rId11"/>
                <a:stretch>
                  <a:fillRect l="-3409" r="-431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8C908C0A-5FF8-8894-E0C9-F82F1498A78F}"/>
                  </a:ext>
                </a:extLst>
              </p:cNvPr>
              <p:cNvSpPr txBox="1"/>
              <p:nvPr/>
            </p:nvSpPr>
            <p:spPr>
              <a:xfrm>
                <a:off x="5823770" y="5236115"/>
                <a:ext cx="3565906" cy="7663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DM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𝐷𝑀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𝐵𝑀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𝐵𝐴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8C908C0A-5FF8-8894-E0C9-F82F1498A7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3770" y="5236115"/>
                <a:ext cx="3565906" cy="766331"/>
              </a:xfrm>
              <a:prstGeom prst="rect">
                <a:avLst/>
              </a:prstGeom>
              <a:blipFill>
                <a:blip r:embed="rId12"/>
                <a:stretch>
                  <a:fillRect l="-2564" r="-307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B9BCA540-2176-EB67-2573-B4B2FB40DBD6}"/>
                  </a:ext>
                </a:extLst>
              </p:cNvPr>
              <p:cNvSpPr txBox="1"/>
              <p:nvPr/>
            </p:nvSpPr>
            <p:spPr>
              <a:xfrm>
                <a:off x="5823770" y="5908834"/>
                <a:ext cx="1494537" cy="72804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B9BCA540-2176-EB67-2573-B4B2FB40DB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3770" y="5908834"/>
                <a:ext cx="1494537" cy="728040"/>
              </a:xfrm>
              <a:prstGeom prst="rect">
                <a:avLst/>
              </a:prstGeom>
              <a:blipFill>
                <a:blip r:embed="rId13"/>
                <a:stretch>
                  <a:fillRect l="-6098" r="-6504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yt_image_13570">
            <a:extLst>
              <a:ext uri="{FF2B5EF4-FFF2-40B4-BE49-F238E27FC236}">
                <a16:creationId xmlns:a16="http://schemas.microsoft.com/office/drawing/2014/main" id="{7E005C9A-C54D-78D0-8E84-8D5B2A350DE0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9840416" y="1984830"/>
            <a:ext cx="2012560" cy="140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yt_image_13562">
            <a:extLst>
              <a:ext uri="{FF2B5EF4-FFF2-40B4-BE49-F238E27FC236}">
                <a16:creationId xmlns:a16="http://schemas.microsoft.com/office/drawing/2014/main" id="{2CC86A4F-1490-74D5-D2C9-46BF2215381C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011392" y="1962492"/>
            <a:ext cx="2148303" cy="1530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7" name="yt_shape_13565">
                <a:extLst>
                  <a:ext uri="{FF2B5EF4-FFF2-40B4-BE49-F238E27FC236}">
                    <a16:creationId xmlns:a16="http://schemas.microsoft.com/office/drawing/2014/main" id="{7DB9734A-9467-0517-3A6A-3C8BCE094235}"/>
                  </a:ext>
                </a:extLst>
              </p:cNvPr>
              <p:cNvSpPr txBox="1"/>
              <p:nvPr/>
            </p:nvSpPr>
            <p:spPr>
              <a:xfrm>
                <a:off x="540000" y="908720"/>
                <a:ext cx="7130157" cy="7004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）若半圆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的直径为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endParaRPr lang="zh-CN" altLang="zh-CN" sz="100" b="0" i="0" u="none" dirty="0">
                  <a:noFill/>
                  <a:effectLst/>
                  <a:latin typeface="白正"/>
                  <a:ea typeface="宋体"/>
                  <a:cs typeface="宋体"/>
                </a:endParaRPr>
              </a:p>
            </p:txBody>
          </p:sp>
        </mc:Choice>
        <mc:Fallback>
          <p:sp>
            <p:nvSpPr>
              <p:cNvPr id="17" name="yt_shape_13565">
                <a:extLst>
                  <a:ext uri="{FF2B5EF4-FFF2-40B4-BE49-F238E27FC236}">
                    <a16:creationId xmlns:a16="http://schemas.microsoft.com/office/drawing/2014/main" id="{7DB9734A-9467-0517-3A6A-3C8BCE0942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8720"/>
                <a:ext cx="7130157" cy="700448"/>
              </a:xfrm>
              <a:prstGeom prst="rect">
                <a:avLst/>
              </a:prstGeom>
              <a:blipFill>
                <a:blip r:embed="rId16"/>
                <a:stretch>
                  <a:fillRect l="-2652" r="-1454" b="-60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2" grpId="0" build="allAtOnce"/>
      <p:bldP spid="13" grpId="0" build="allAtOnce"/>
      <p:bldP spid="14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73" name="yt_shape_13573"/>
          <p:cNvSpPr txBox="1"/>
          <p:nvPr/>
        </p:nvSpPr>
        <p:spPr>
          <a:xfrm>
            <a:off x="540119" y="9087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内接于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延长线上的一点，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574" name="yt_image_1357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16635" y="1799948"/>
            <a:ext cx="1948295" cy="2349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76" name="yt_shape_13576"/>
          <p:cNvSpPr txBox="1"/>
          <p:nvPr/>
        </p:nvSpPr>
        <p:spPr>
          <a:xfrm>
            <a:off x="540000" y="1955500"/>
            <a:ext cx="4089261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的切线；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7B74F06-6B8F-B927-1473-30D9DF96B2C4}"/>
              </a:ext>
            </a:extLst>
          </p:cNvPr>
          <p:cNvSpPr txBox="1"/>
          <p:nvPr/>
        </p:nvSpPr>
        <p:spPr>
          <a:xfrm>
            <a:off x="449989" y="2478731"/>
            <a:ext cx="4591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证明：（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）如图，连结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BA98A44-9A6C-C9E1-9169-0F8060222077}"/>
              </a:ext>
            </a:extLst>
          </p:cNvPr>
          <p:cNvSpPr txBox="1"/>
          <p:nvPr/>
        </p:nvSpPr>
        <p:spPr>
          <a:xfrm>
            <a:off x="449989" y="2954219"/>
            <a:ext cx="1854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DC77559-C635-A4A4-0E62-9D00C26118EA}"/>
                  </a:ext>
                </a:extLst>
              </p:cNvPr>
              <p:cNvSpPr txBox="1"/>
              <p:nvPr/>
            </p:nvSpPr>
            <p:spPr>
              <a:xfrm>
                <a:off x="449989" y="3429707"/>
                <a:ext cx="4618101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DC77559-C635-A4A4-0E62-9D00C26118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29707"/>
                <a:ext cx="4618101" cy="646189"/>
              </a:xfrm>
              <a:prstGeom prst="rect">
                <a:avLst/>
              </a:prstGeom>
              <a:blipFill>
                <a:blip r:embed="rId3"/>
                <a:stretch>
                  <a:fillRect l="-2114" r="-2246" b="-160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8521FFE0-5554-6707-60B8-81D132E1F6BE}"/>
              </a:ext>
            </a:extLst>
          </p:cNvPr>
          <p:cNvSpPr txBox="1"/>
          <p:nvPr/>
        </p:nvSpPr>
        <p:spPr>
          <a:xfrm>
            <a:off x="449989" y="3982284"/>
            <a:ext cx="6696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，由等边对等角可得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E7ED3F9-EDBC-BE53-0E95-835482344B7E}"/>
              </a:ext>
            </a:extLst>
          </p:cNvPr>
          <p:cNvSpPr txBox="1"/>
          <p:nvPr/>
        </p:nvSpPr>
        <p:spPr>
          <a:xfrm>
            <a:off x="449989" y="4457772"/>
            <a:ext cx="3602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ECE9440-2CB2-7B30-402C-8626870D05B2}"/>
              </a:ext>
            </a:extLst>
          </p:cNvPr>
          <p:cNvSpPr txBox="1"/>
          <p:nvPr/>
        </p:nvSpPr>
        <p:spPr>
          <a:xfrm>
            <a:off x="449989" y="4933260"/>
            <a:ext cx="3374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31658CC-D2C4-95FD-CC47-8A4E2A50CF55}"/>
              </a:ext>
            </a:extLst>
          </p:cNvPr>
          <p:cNvSpPr txBox="1"/>
          <p:nvPr/>
        </p:nvSpPr>
        <p:spPr>
          <a:xfrm>
            <a:off x="449989" y="5408748"/>
            <a:ext cx="5933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5D12DEA-19D4-86A6-12D0-EA993DF60C8D}"/>
              </a:ext>
            </a:extLst>
          </p:cNvPr>
          <p:cNvSpPr txBox="1"/>
          <p:nvPr/>
        </p:nvSpPr>
        <p:spPr>
          <a:xfrm>
            <a:off x="449989" y="5884236"/>
            <a:ext cx="4615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65C241B-5E85-5567-E5A0-B43DF117520A}"/>
              </a:ext>
            </a:extLst>
          </p:cNvPr>
          <p:cNvSpPr txBox="1"/>
          <p:nvPr/>
        </p:nvSpPr>
        <p:spPr>
          <a:xfrm>
            <a:off x="7183140" y="4457772"/>
            <a:ext cx="354596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7208213-0BAE-292D-E403-0FDCC301CAFD}"/>
              </a:ext>
            </a:extLst>
          </p:cNvPr>
          <p:cNvSpPr txBox="1"/>
          <p:nvPr/>
        </p:nvSpPr>
        <p:spPr>
          <a:xfrm>
            <a:off x="7183140" y="4933260"/>
            <a:ext cx="2189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A297638-2CEC-4956-E4D5-427CFC481D7D}"/>
              </a:ext>
            </a:extLst>
          </p:cNvPr>
          <p:cNvSpPr txBox="1"/>
          <p:nvPr/>
        </p:nvSpPr>
        <p:spPr>
          <a:xfrm>
            <a:off x="7183140" y="5408748"/>
            <a:ext cx="241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是半径，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AA47876-B26D-4B5C-B4B2-7C7AA381C9F7}"/>
              </a:ext>
            </a:extLst>
          </p:cNvPr>
          <p:cNvSpPr txBox="1"/>
          <p:nvPr/>
        </p:nvSpPr>
        <p:spPr>
          <a:xfrm>
            <a:off x="7183140" y="5884236"/>
            <a:ext cx="28581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的切线；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4" name="yt_image_13580">
            <a:extLst>
              <a:ext uri="{FF2B5EF4-FFF2-40B4-BE49-F238E27FC236}">
                <a16:creationId xmlns:a16="http://schemas.microsoft.com/office/drawing/2014/main" id="{360F497E-FDF6-88F4-14E4-D3920D06F99B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68888" y="1830067"/>
            <a:ext cx="1845746" cy="2292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577" name="yt_shape_13577"/>
              <p:cNvSpPr txBox="1"/>
              <p:nvPr/>
            </p:nvSpPr>
            <p:spPr>
              <a:xfrm>
                <a:off x="540000" y="900000"/>
                <a:ext cx="6580328" cy="483440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证明：（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）如图，连结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，由等边对等角可得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endParaRPr lang="zh-CN" altLang="zh-CN" sz="100" b="0" i="0" u="none" dirty="0">
                  <a:noFill/>
                  <a:effectLst/>
                  <a:latin typeface="白正"/>
                  <a:ea typeface="宋体"/>
                  <a:cs typeface="宋体"/>
                </a:endParaRPr>
              </a:p>
            </p:txBody>
          </p:sp>
        </mc:Choice>
        <mc:Fallback>
          <p:sp>
            <p:nvSpPr>
              <p:cNvPr id="13577" name="yt_shape_135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580328" cy="4834400"/>
              </a:xfrm>
              <a:prstGeom prst="rect">
                <a:avLst/>
              </a:prstGeom>
              <a:blipFill>
                <a:blip r:embed="rId2"/>
                <a:stretch>
                  <a:fillRect l="-2873" t="-1135" r="-2039" b="-22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14448374-8146-DD79-47AE-E2DF5268DDAD}"/>
              </a:ext>
            </a:extLst>
          </p:cNvPr>
          <p:cNvSpPr txBox="1"/>
          <p:nvPr/>
        </p:nvSpPr>
        <p:spPr>
          <a:xfrm>
            <a:off x="449989" y="1412776"/>
            <a:ext cx="924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）如图，记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交点为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，过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25AA341-56C4-9C66-7039-9C5163C10FF1}"/>
              </a:ext>
            </a:extLst>
          </p:cNvPr>
          <p:cNvSpPr txBox="1"/>
          <p:nvPr/>
        </p:nvSpPr>
        <p:spPr>
          <a:xfrm>
            <a:off x="449989" y="1888264"/>
            <a:ext cx="4250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3B15AA9-F0CD-E612-1C91-2261B75CB4B4}"/>
              </a:ext>
            </a:extLst>
          </p:cNvPr>
          <p:cNvSpPr txBox="1"/>
          <p:nvPr/>
        </p:nvSpPr>
        <p:spPr>
          <a:xfrm>
            <a:off x="449989" y="2363752"/>
            <a:ext cx="3515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是等边三角形，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16E0472-F574-A680-33B2-90057859074B}"/>
              </a:ext>
            </a:extLst>
          </p:cNvPr>
          <p:cNvSpPr txBox="1"/>
          <p:nvPr/>
        </p:nvSpPr>
        <p:spPr>
          <a:xfrm>
            <a:off x="449989" y="2839240"/>
            <a:ext cx="432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F56F2C1-6B0F-683A-4718-5C04A7F8A151}"/>
              </a:ext>
            </a:extLst>
          </p:cNvPr>
          <p:cNvSpPr txBox="1"/>
          <p:nvPr/>
        </p:nvSpPr>
        <p:spPr>
          <a:xfrm>
            <a:off x="449989" y="3314728"/>
            <a:ext cx="2300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半径为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6D41AC68-AFA6-511E-BE2B-70D35352EEC3}"/>
                  </a:ext>
                </a:extLst>
              </p:cNvPr>
              <p:cNvSpPr txBox="1"/>
              <p:nvPr/>
            </p:nvSpPr>
            <p:spPr>
              <a:xfrm>
                <a:off x="449989" y="3790216"/>
                <a:ext cx="54616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·cos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6D41AC68-AFA6-511E-BE2B-70D35352EE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90216"/>
                <a:ext cx="5461698" cy="765061"/>
              </a:xfrm>
              <a:prstGeom prst="rect">
                <a:avLst/>
              </a:prstGeom>
              <a:blipFill>
                <a:blip r:embed="rId3"/>
                <a:stretch>
                  <a:fillRect l="-1786" r="-2009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文本框 19">
            <a:extLst>
              <a:ext uri="{FF2B5EF4-FFF2-40B4-BE49-F238E27FC236}">
                <a16:creationId xmlns:a16="http://schemas.microsoft.com/office/drawing/2014/main" id="{D4AC24BE-5F82-A34F-7AB0-BA04FBC1B4A1}"/>
              </a:ext>
            </a:extLst>
          </p:cNvPr>
          <p:cNvSpPr txBox="1"/>
          <p:nvPr/>
        </p:nvSpPr>
        <p:spPr>
          <a:xfrm>
            <a:off x="449989" y="4461665"/>
            <a:ext cx="5083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是等腰三角形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D2669C0E-3C76-AB78-743B-E5225C0B334B}"/>
                  </a:ext>
                </a:extLst>
              </p:cNvPr>
              <p:cNvSpPr txBox="1"/>
              <p:nvPr/>
            </p:nvSpPr>
            <p:spPr>
              <a:xfrm>
                <a:off x="449989" y="5013176"/>
                <a:ext cx="5510085" cy="8741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D2669C0E-3C76-AB78-743B-E5225C0B33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13176"/>
                <a:ext cx="5510085" cy="874154"/>
              </a:xfrm>
              <a:prstGeom prst="rect">
                <a:avLst/>
              </a:prstGeom>
              <a:blipFill>
                <a:blip r:embed="rId4"/>
                <a:stretch>
                  <a:fillRect l="-1770" r="-1770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文本框 21">
            <a:extLst>
              <a:ext uri="{FF2B5EF4-FFF2-40B4-BE49-F238E27FC236}">
                <a16:creationId xmlns:a16="http://schemas.microsoft.com/office/drawing/2014/main" id="{0BF7FC66-67FE-213A-9FA3-268413ED9121}"/>
              </a:ext>
            </a:extLst>
          </p:cNvPr>
          <p:cNvSpPr txBox="1"/>
          <p:nvPr/>
        </p:nvSpPr>
        <p:spPr>
          <a:xfrm>
            <a:off x="5960074" y="2120489"/>
            <a:ext cx="6125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BME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BNO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EBM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43EE1C4-E369-75EF-14DC-FC1F6FE77A5F}"/>
              </a:ext>
            </a:extLst>
          </p:cNvPr>
          <p:cNvSpPr txBox="1"/>
          <p:nvPr/>
        </p:nvSpPr>
        <p:spPr>
          <a:xfrm>
            <a:off x="5960074" y="2595977"/>
            <a:ext cx="2939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BME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BNO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4A73A36E-AFFF-5E2B-ED15-AA7E33DB193A}"/>
                  </a:ext>
                </a:extLst>
              </p:cNvPr>
              <p:cNvSpPr txBox="1"/>
              <p:nvPr/>
            </p:nvSpPr>
            <p:spPr>
              <a:xfrm>
                <a:off x="5960074" y="3071466"/>
                <a:ext cx="1757743" cy="7303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𝐵𝑀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𝐵𝑁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𝐵𝑂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4A73A36E-AFFF-5E2B-ED15-AA7E33DB19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60074" y="3071466"/>
                <a:ext cx="1757743" cy="730390"/>
              </a:xfrm>
              <a:prstGeom prst="rect">
                <a:avLst/>
              </a:prstGeom>
              <a:blipFill>
                <a:blip r:embed="rId5"/>
                <a:stretch>
                  <a:fillRect l="-5556" r="-5556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yt_shape_2">
                <a:extLst>
                  <a:ext uri="{FF2B5EF4-FFF2-40B4-BE49-F238E27FC236}">
                    <a16:creationId xmlns:a16="http://schemas.microsoft.com/office/drawing/2014/main" id="{642C289E-9663-25C2-C5AA-5FADCE9EBE55}"/>
                  </a:ext>
                </a:extLst>
              </p:cNvPr>
              <p:cNvSpPr txBox="1"/>
              <p:nvPr/>
            </p:nvSpPr>
            <p:spPr>
              <a:xfrm>
                <a:off x="5977762" y="3721651"/>
                <a:ext cx="1058688" cy="814582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𝑟</m:t>
                        </m:r>
                      </m:num>
                      <m:den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𝑟</m:t>
                        </m:r>
                      </m:den>
                    </m:f>
                  </m:oMath>
                </a14:m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>
                    <a:noFill/>
                    <a:latin typeface="白正"/>
                    <a:ea typeface="宋体"/>
                    <a:cs typeface="宋体"/>
                  </a:rPr>
                  <a:t>⁠</a:t>
                </a:r>
                <a:endParaRPr lang="zh-CN" altLang="en-US"/>
              </a:p>
            </p:txBody>
          </p:sp>
        </mc:Choice>
        <mc:Fallback>
          <p:sp>
            <p:nvSpPr>
              <p:cNvPr id="25" name="yt_shape_2">
                <a:extLst>
                  <a:ext uri="{FF2B5EF4-FFF2-40B4-BE49-F238E27FC236}">
                    <a16:creationId xmlns:a16="http://schemas.microsoft.com/office/drawing/2014/main" id="{642C289E-9663-25C2-C5AA-5FADCE9EBE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77762" y="3721651"/>
                <a:ext cx="1058688" cy="814582"/>
              </a:xfrm>
              <a:prstGeom prst="rect">
                <a:avLst/>
              </a:prstGeom>
              <a:blipFill>
                <a:blip r:embed="rId6"/>
                <a:stretch>
                  <a:fillRect l="-17919" r="-16763" b="-12030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6" name="yt_shape_13585">
                <a:extLst>
                  <a:ext uri="{FF2B5EF4-FFF2-40B4-BE49-F238E27FC236}">
                    <a16:creationId xmlns:a16="http://schemas.microsoft.com/office/drawing/2014/main" id="{66231DD9-29C0-97C1-1119-3020CA395616}"/>
                  </a:ext>
                </a:extLst>
              </p:cNvPr>
              <p:cNvSpPr txBox="1"/>
              <p:nvPr/>
            </p:nvSpPr>
            <p:spPr>
              <a:xfrm>
                <a:off x="5977762" y="4587021"/>
                <a:ext cx="6537431" cy="197926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（舍去），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𝑂𝐴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∠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6" name="yt_shape_13585">
                <a:extLst>
                  <a:ext uri="{FF2B5EF4-FFF2-40B4-BE49-F238E27FC236}">
                    <a16:creationId xmlns:a16="http://schemas.microsoft.com/office/drawing/2014/main" id="{66231DD9-29C0-97C1-1119-3020CA3956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77762" y="4587021"/>
                <a:ext cx="6537431" cy="1979260"/>
              </a:xfrm>
              <a:prstGeom prst="rect">
                <a:avLst/>
              </a:prstGeom>
              <a:blipFill>
                <a:blip r:embed="rId7"/>
                <a:stretch>
                  <a:fillRect l="-2892" t="-923" r="-1679" b="-86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97BFD360-161F-273E-85C0-B72DF3B0B53B}"/>
                  </a:ext>
                </a:extLst>
              </p:cNvPr>
              <p:cNvSpPr txBox="1"/>
              <p:nvPr/>
            </p:nvSpPr>
            <p:spPr>
              <a:xfrm>
                <a:off x="5887751" y="3674845"/>
                <a:ext cx="1228535" cy="900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𝑟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𝑟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97BFD360-161F-273E-85C0-B72DF3B0B5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7751" y="3674845"/>
                <a:ext cx="1228535" cy="900316"/>
              </a:xfrm>
              <a:prstGeom prst="rect">
                <a:avLst/>
              </a:prstGeom>
              <a:blipFill>
                <a:blip r:embed="rId8"/>
                <a:stretch>
                  <a:fillRect l="-7960" r="-7960" b="-60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1EA0D6B8-6DDC-5D1F-0F92-272BAF32C47D}"/>
                  </a:ext>
                </a:extLst>
              </p:cNvPr>
              <p:cNvSpPr txBox="1"/>
              <p:nvPr/>
            </p:nvSpPr>
            <p:spPr>
              <a:xfrm>
                <a:off x="5887751" y="4540215"/>
                <a:ext cx="5608849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（舍去），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1EA0D6B8-6DDC-5D1F-0F92-272BAF32C4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7751" y="4540215"/>
                <a:ext cx="5608849" cy="613931"/>
              </a:xfrm>
              <a:prstGeom prst="rect">
                <a:avLst/>
              </a:prstGeom>
              <a:blipFill>
                <a:blip r:embed="rId9"/>
                <a:stretch>
                  <a:fillRect l="-1739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50658DCE-AAF1-28AC-42F2-5910FC77D053}"/>
                  </a:ext>
                </a:extLst>
              </p:cNvPr>
              <p:cNvSpPr txBox="1"/>
              <p:nvPr/>
            </p:nvSpPr>
            <p:spPr>
              <a:xfrm>
                <a:off x="5887751" y="5060534"/>
                <a:ext cx="3276219" cy="11090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黑体" pitchFamily="24"/>
                    <a:cs typeface="宋体" pitchFamily="24"/>
                  </a:rPr>
                  <a:t>，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𝑂𝐴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∠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e>
                            </m:rad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50658DCE-AAF1-28AC-42F2-5910FC77D0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7751" y="5060534"/>
                <a:ext cx="3276219" cy="1109041"/>
              </a:xfrm>
              <a:prstGeom prst="rect">
                <a:avLst/>
              </a:prstGeom>
              <a:blipFill>
                <a:blip r:embed="rId10"/>
                <a:stretch>
                  <a:fillRect l="-2980" r="-612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文本框 29">
            <a:extLst>
              <a:ext uri="{FF2B5EF4-FFF2-40B4-BE49-F238E27FC236}">
                <a16:creationId xmlns:a16="http://schemas.microsoft.com/office/drawing/2014/main" id="{F1263B0E-7D59-E2F1-FA13-4E061F0C8054}"/>
              </a:ext>
            </a:extLst>
          </p:cNvPr>
          <p:cNvSpPr txBox="1"/>
          <p:nvPr/>
        </p:nvSpPr>
        <p:spPr>
          <a:xfrm>
            <a:off x="5887751" y="6075963"/>
            <a:ext cx="199936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31" name="yt_image_13587">
            <a:extLst>
              <a:ext uri="{FF2B5EF4-FFF2-40B4-BE49-F238E27FC236}">
                <a16:creationId xmlns:a16="http://schemas.microsoft.com/office/drawing/2014/main" id="{6C790ADD-A4DA-08D4-D8CB-DE20741404AF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0463753" y="2860522"/>
            <a:ext cx="1386736" cy="1722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  <p:bldP spid="22" grpId="0" build="allAtOnce"/>
      <p:bldP spid="23" grpId="0" build="allAtOnce"/>
      <p:bldP spid="24" grpId="0" build="allAtOnce"/>
      <p:bldP spid="27" grpId="0" build="allAtOnce"/>
      <p:bldP spid="28" grpId="0" build="allAtOnce"/>
      <p:bldP spid="29" grpId="0" build="allAtOnce"/>
      <p:bldP spid="30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57" name="yt_shape_13457"/>
          <p:cNvSpPr txBox="1"/>
          <p:nvPr/>
        </p:nvSpPr>
        <p:spPr>
          <a:xfrm>
            <a:off x="540000" y="1631016"/>
            <a:ext cx="2432269" cy="56085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050" b="0" i="0" u="none" spc="-3050">
                <a:solidFill>
                  <a:srgbClr val="1EE3CF"/>
                </a:solidFill>
                <a:effectLst/>
                <a:latin typeface="白正" pitchFamily="30"/>
                <a:ea typeface="宋体" pitchFamily="30"/>
                <a:cs typeface="宋体" pitchFamily="30"/>
              </a:rPr>
              <a:t> </a:t>
            </a:r>
            <a:r>
              <a:rPr lang="en-US" altLang="zh-CN" sz="3050" b="0" i="0" u="none" spc="18279">
                <a:solidFill>
                  <a:srgbClr val="1EE3CF"/>
                </a:solidFill>
                <a:effectLst/>
                <a:latin typeface="白正" pitchFamily="30"/>
                <a:ea typeface="宋体" pitchFamily="30"/>
                <a:cs typeface="宋体" pitchFamily="30"/>
              </a:rPr>
              <a:t> </a:t>
            </a:r>
          </a:p>
        </p:txBody>
      </p:sp>
      <p:pic>
        <p:nvPicPr>
          <p:cNvPr id="13456" name="yt_image_13456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31016"/>
            <a:ext cx="2416091" cy="60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59" name="yt_shape_13459"/>
          <p:cNvSpPr txBox="1"/>
          <p:nvPr/>
        </p:nvSpPr>
        <p:spPr>
          <a:xfrm>
            <a:off x="540000" y="2289746"/>
            <a:ext cx="3340658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圆的有关性质</a:t>
            </a:r>
          </a:p>
        </p:txBody>
      </p:sp>
      <p:sp>
        <p:nvSpPr>
          <p:cNvPr id="13460" name="yt_shape_13460"/>
          <p:cNvSpPr txBox="1"/>
          <p:nvPr/>
        </p:nvSpPr>
        <p:spPr>
          <a:xfrm>
            <a:off x="540119" y="2794056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（黔东南州中考）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的直径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的弦，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，垂足为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的长为（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464" name="yt_table_13464_skip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58300719"/>
                  </p:ext>
                </p:extLst>
              </p:nvPr>
            </p:nvGraphicFramePr>
            <p:xfrm>
              <a:off x="540000" y="3760351"/>
              <a:ext cx="7736968" cy="461074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497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498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499"/>
                        </a:ext>
                      </a:extLst>
                    </a:gridCol>
                    <a:gridCol w="1570165">
                      <a:extLst>
                        <a:ext uri="{9D8B030D-6E8A-4147-A177-3AD203B41FA5}">
                          <a16:colId xmlns:a16="http://schemas.microsoft.com/office/drawing/2014/main" val="1050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B.12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C.16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91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3464" name="yt_table_13464_skip" descr="{&quot;rangeId&quot;:3,&quot;type&quot;:&quot;Option&quot;,&quot;drawing&quot;:[&quot;yt_shape_13461&quot;]}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58300719"/>
                  </p:ext>
                </p:extLst>
              </p:nvPr>
            </p:nvGraphicFramePr>
            <p:xfrm>
              <a:off x="540000" y="3029335"/>
              <a:ext cx="7736968" cy="461074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497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498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499"/>
                        </a:ext>
                      </a:extLst>
                    </a:gridCol>
                    <a:gridCol w="1570165">
                      <a:extLst>
                        <a:ext uri="{9D8B030D-6E8A-4147-A177-3AD203B41FA5}">
                          <a16:colId xmlns:a16="http://schemas.microsoft.com/office/drawing/2014/main" val="10500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B.12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C.16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392248" t="-1299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58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461" name="yt_shape_13461_skip" title="H_143.8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25277" y="3760351"/>
            <a:ext cx="1624564" cy="1827036"/>
            <a:chOff x="0" y="0"/>
            <a:chExt cx="1624564" cy="1827036"/>
          </a:xfrm>
        </p:grpSpPr>
        <p:pic>
          <p:nvPicPr>
            <p:cNvPr id="2" name="yt_image_13461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624564" cy="14310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63" name="yt_shape_13463"/>
            <p:cNvSpPr txBox="1"/>
            <p:nvPr/>
          </p:nvSpPr>
          <p:spPr>
            <a:xfrm>
              <a:off x="279001" y="146703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7868651">
            <a:extLst>
              <a:ext uri="{FF2B5EF4-FFF2-40B4-BE49-F238E27FC236}">
                <a16:creationId xmlns:a16="http://schemas.microsoft.com/office/drawing/2014/main" id="{919172FE-1500-745A-3D17-1A80044BD95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331124"/>
            <a:ext cx="1174942" cy="36638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F17464E-8750-A142-4508-9FCDBB16B59E}"/>
              </a:ext>
            </a:extLst>
          </p:cNvPr>
          <p:cNvSpPr txBox="1"/>
          <p:nvPr/>
        </p:nvSpPr>
        <p:spPr>
          <a:xfrm>
            <a:off x="5631708" y="3222738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65" name="yt_shape_13465"/>
              <p:cNvSpPr txBox="1"/>
              <p:nvPr/>
            </p:nvSpPr>
            <p:spPr>
              <a:xfrm>
                <a:off x="540119" y="2242180"/>
                <a:ext cx="11111999" cy="9933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如图，圆的两条弦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相交于点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，且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的度数为（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465" name="yt_shape_13465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42180"/>
                <a:ext cx="11111999" cy="993349"/>
              </a:xfrm>
              <a:prstGeom prst="rect">
                <a:avLst/>
              </a:prstGeom>
              <a:blipFill>
                <a:blip r:embed="rId2"/>
                <a:stretch>
                  <a:fillRect l="-1701" b="-171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470" name="yt_table_1347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5674110"/>
              </p:ext>
            </p:extLst>
          </p:nvPr>
        </p:nvGraphicFramePr>
        <p:xfrm>
          <a:off x="540000" y="3286317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501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502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503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5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C.70°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9"/>
                  </a:ext>
                </a:extLst>
              </a:tr>
            </a:tbl>
          </a:graphicData>
        </a:graphic>
      </p:graphicFrame>
      <p:grpSp>
        <p:nvGrpSpPr>
          <p:cNvPr id="13467" name="yt_shape_13467_skip" title="H_133.0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410476" y="3286317"/>
            <a:ext cx="1239280" cy="1689876"/>
            <a:chOff x="0" y="0"/>
            <a:chExt cx="1239280" cy="1689876"/>
          </a:xfrm>
        </p:grpSpPr>
        <p:pic>
          <p:nvPicPr>
            <p:cNvPr id="2" name="yt_image_13467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239280" cy="1293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69" name="yt_shape_13469"/>
            <p:cNvSpPr txBox="1"/>
            <p:nvPr/>
          </p:nvSpPr>
          <p:spPr>
            <a:xfrm>
              <a:off x="86359" y="13298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C8CE230-BC4C-6191-A18A-1226019FE0F1}"/>
              </a:ext>
            </a:extLst>
          </p:cNvPr>
          <p:cNvSpPr txBox="1"/>
          <p:nvPr/>
        </p:nvSpPr>
        <p:spPr>
          <a:xfrm>
            <a:off x="1212108" y="2747951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72" name="yt_shape_13472"/>
              <p:cNvSpPr txBox="1"/>
              <p:nvPr/>
            </p:nvSpPr>
            <p:spPr>
              <a:xfrm>
                <a:off x="540119" y="900000"/>
                <a:ext cx="11111999" cy="95404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（泸州市中考）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的直径，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垂直于弦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的延长线交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的长是（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　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3472" name="yt_shape_13472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54044"/>
              </a:xfrm>
              <a:prstGeom prst="rect">
                <a:avLst/>
              </a:prstGeom>
              <a:blipFill>
                <a:blip r:embed="rId2"/>
                <a:stretch>
                  <a:fillRect l="-1701" t="-5769" b="-179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477" name="yt_table_13477_skip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56260530"/>
                  </p:ext>
                </p:extLst>
              </p:nvPr>
            </p:nvGraphicFramePr>
            <p:xfrm>
              <a:off x="540000" y="1904832"/>
              <a:ext cx="7719379" cy="462153"/>
            </p:xfrm>
            <a:graphic>
              <a:graphicData uri="http://schemas.openxmlformats.org/drawingml/2006/table">
                <a:tbl>
                  <a:tblPr/>
                  <a:tblGrid>
                    <a:gridCol w="2240280">
                      <a:extLst>
                        <a:ext uri="{9D8B030D-6E8A-4147-A177-3AD203B41FA5}">
                          <a16:colId xmlns:a16="http://schemas.microsoft.com/office/drawing/2014/main" val="10505"/>
                        </a:ext>
                      </a:extLst>
                    </a:gridCol>
                    <a:gridCol w="2222818">
                      <a:extLst>
                        <a:ext uri="{9D8B030D-6E8A-4147-A177-3AD203B41FA5}">
                          <a16:colId xmlns:a16="http://schemas.microsoft.com/office/drawing/2014/main" val="10506"/>
                        </a:ext>
                      </a:extLst>
                    </a:gridCol>
                    <a:gridCol w="2222818">
                      <a:extLst>
                        <a:ext uri="{9D8B030D-6E8A-4147-A177-3AD203B41FA5}">
                          <a16:colId xmlns:a16="http://schemas.microsoft.com/office/drawing/2014/main" val="10507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50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6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3477" name="yt_table_13477_skip" descr="{&quot;rangeId&quot;:5,&quot;type&quot;:&quot;Option&quot;,&quot;drawing&quot;:[&quot;yt_shape_13474&quot;]}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56260530"/>
                  </p:ext>
                </p:extLst>
              </p:nvPr>
            </p:nvGraphicFramePr>
            <p:xfrm>
              <a:off x="540000" y="1904832"/>
              <a:ext cx="7719379" cy="462153"/>
            </p:xfrm>
            <a:graphic>
              <a:graphicData uri="http://schemas.openxmlformats.org/drawingml/2006/table">
                <a:tbl>
                  <a:tblPr/>
                  <a:tblGrid>
                    <a:gridCol w="2240280">
                      <a:extLst>
                        <a:ext uri="{9D8B030D-6E8A-4147-A177-3AD203B41FA5}">
                          <a16:colId xmlns:a16="http://schemas.microsoft.com/office/drawing/2014/main" val="10505"/>
                        </a:ext>
                      </a:extLst>
                    </a:gridCol>
                    <a:gridCol w="2222818">
                      <a:extLst>
                        <a:ext uri="{9D8B030D-6E8A-4147-A177-3AD203B41FA5}">
                          <a16:colId xmlns:a16="http://schemas.microsoft.com/office/drawing/2014/main" val="10506"/>
                        </a:ext>
                      </a:extLst>
                    </a:gridCol>
                    <a:gridCol w="2222818">
                      <a:extLst>
                        <a:ext uri="{9D8B030D-6E8A-4147-A177-3AD203B41FA5}">
                          <a16:colId xmlns:a16="http://schemas.microsoft.com/office/drawing/2014/main" val="10507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508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822" t="-1299" r="-146301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60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474" name="yt_shape_13474_skip" title="H_156.37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16296" y="1904832"/>
            <a:ext cx="1633546" cy="1985913"/>
            <a:chOff x="0" y="0"/>
            <a:chExt cx="1633546" cy="1985913"/>
          </a:xfrm>
        </p:grpSpPr>
        <p:pic>
          <p:nvPicPr>
            <p:cNvPr id="3" name="yt_image_13474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633546" cy="15899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76" name="yt_shape_13476"/>
            <p:cNvSpPr txBox="1"/>
            <p:nvPr/>
          </p:nvSpPr>
          <p:spPr>
            <a:xfrm>
              <a:off x="283492" y="162591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3478" name="yt_shape_13478"/>
              <p:cNvSpPr txBox="1"/>
              <p:nvPr/>
            </p:nvSpPr>
            <p:spPr>
              <a:xfrm>
                <a:off x="540119" y="3941095"/>
                <a:ext cx="11111999" cy="9775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（赤峰市中考）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为直径的半圆上，且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上任意一点，连结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的度数为（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3478" name="yt_shape_13478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941095"/>
                <a:ext cx="11111999" cy="977512"/>
              </a:xfrm>
              <a:prstGeom prst="rect">
                <a:avLst/>
              </a:prstGeom>
              <a:blipFill>
                <a:blip r:embed="rId5"/>
                <a:stretch>
                  <a:fillRect l="-1701" t="-5625" r="-110" b="-1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483" name="yt_table_1348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804549"/>
              </p:ext>
            </p:extLst>
          </p:nvPr>
        </p:nvGraphicFramePr>
        <p:xfrm>
          <a:off x="540000" y="4969395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509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510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511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5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1"/>
                  </a:ext>
                </a:extLst>
              </a:tr>
            </a:tbl>
          </a:graphicData>
        </a:graphic>
      </p:graphicFrame>
      <p:grpSp>
        <p:nvGrpSpPr>
          <p:cNvPr id="13480" name="yt_shape_13480_skip" title="H_114.9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87230" y="4969395"/>
            <a:ext cx="1762641" cy="1460133"/>
            <a:chOff x="0" y="0"/>
            <a:chExt cx="1762641" cy="1460133"/>
          </a:xfrm>
        </p:grpSpPr>
        <p:pic>
          <p:nvPicPr>
            <p:cNvPr id="2" name="yt_image_13480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0"/>
              <a:ext cx="1762641" cy="1064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82" name="yt_shape_13482"/>
            <p:cNvSpPr txBox="1"/>
            <p:nvPr/>
          </p:nvSpPr>
          <p:spPr>
            <a:xfrm>
              <a:off x="348039" y="110013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F059EF03-28F6-F0A9-B7CD-7171611ED93D}"/>
              </a:ext>
            </a:extLst>
          </p:cNvPr>
          <p:cNvSpPr txBox="1"/>
          <p:nvPr/>
        </p:nvSpPr>
        <p:spPr>
          <a:xfrm>
            <a:off x="7009785" y="1328682"/>
            <a:ext cx="383286" cy="56294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9928DEB-D206-C0F5-9CBC-6B62BDB3C0C7}"/>
              </a:ext>
            </a:extLst>
          </p:cNvPr>
          <p:cNvSpPr txBox="1"/>
          <p:nvPr/>
        </p:nvSpPr>
        <p:spPr>
          <a:xfrm>
            <a:off x="7304361" y="4369777"/>
            <a:ext cx="383285" cy="58618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85" name="yt_shape_13485"/>
          <p:cNvSpPr txBox="1"/>
          <p:nvPr/>
        </p:nvSpPr>
        <p:spPr>
          <a:xfrm>
            <a:off x="540119" y="16288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交底边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486" name="yt_image_1348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4152" y="3284984"/>
            <a:ext cx="1783080" cy="1933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yt_image_13490">
            <a:extLst>
              <a:ext uri="{FF2B5EF4-FFF2-40B4-BE49-F238E27FC236}">
                <a16:creationId xmlns:a16="http://schemas.microsoft.com/office/drawing/2014/main" id="{621B6491-11BC-986F-7FAF-2B625DF79776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96400" y="3140968"/>
            <a:ext cx="1647366" cy="189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3488">
                <a:extLst>
                  <a:ext uri="{FF2B5EF4-FFF2-40B4-BE49-F238E27FC236}">
                    <a16:creationId xmlns:a16="http://schemas.microsoft.com/office/drawing/2014/main" id="{C6442C1F-44BA-6E2B-7D85-9D8692E775D7}"/>
                  </a:ext>
                </a:extLst>
              </p:cNvPr>
              <p:cNvSpPr txBox="1"/>
              <p:nvPr/>
            </p:nvSpPr>
            <p:spPr>
              <a:xfrm>
                <a:off x="540000" y="2728449"/>
                <a:ext cx="5758243" cy="288829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证明：连结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的直径，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3" name="yt_shape_13488">
                <a:extLst>
                  <a:ext uri="{FF2B5EF4-FFF2-40B4-BE49-F238E27FC236}">
                    <a16:creationId xmlns:a16="http://schemas.microsoft.com/office/drawing/2014/main" id="{C6442C1F-44BA-6E2B-7D85-9D8692E775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28449"/>
                <a:ext cx="5758243" cy="2888291"/>
              </a:xfrm>
              <a:prstGeom prst="rect">
                <a:avLst/>
              </a:prstGeom>
              <a:blipFill>
                <a:blip r:embed="rId4"/>
                <a:stretch>
                  <a:fillRect l="-3284" t="-1903" r="-2436" b="-57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04CD05E2-7BE6-F67D-0EA8-CC9D362A93A1}"/>
              </a:ext>
            </a:extLst>
          </p:cNvPr>
          <p:cNvSpPr txBox="1"/>
          <p:nvPr/>
        </p:nvSpPr>
        <p:spPr>
          <a:xfrm>
            <a:off x="449989" y="2681643"/>
            <a:ext cx="241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证明：连结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FFC4DEB-E328-7C4B-ACA4-249E94EA5BBD}"/>
              </a:ext>
            </a:extLst>
          </p:cNvPr>
          <p:cNvSpPr txBox="1"/>
          <p:nvPr/>
        </p:nvSpPr>
        <p:spPr>
          <a:xfrm>
            <a:off x="449989" y="3157131"/>
            <a:ext cx="2858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7FD5C06-365C-458B-FE6F-4030DB9EF7EB}"/>
              </a:ext>
            </a:extLst>
          </p:cNvPr>
          <p:cNvSpPr txBox="1"/>
          <p:nvPr/>
        </p:nvSpPr>
        <p:spPr>
          <a:xfrm>
            <a:off x="449989" y="3632619"/>
            <a:ext cx="241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1D87474-655E-E9D6-7FA9-9715C566A888}"/>
              </a:ext>
            </a:extLst>
          </p:cNvPr>
          <p:cNvSpPr txBox="1"/>
          <p:nvPr/>
        </p:nvSpPr>
        <p:spPr>
          <a:xfrm>
            <a:off x="449989" y="4108107"/>
            <a:ext cx="3564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6B80BD9-8438-8B33-8366-2D4BED38D455}"/>
              </a:ext>
            </a:extLst>
          </p:cNvPr>
          <p:cNvSpPr txBox="1"/>
          <p:nvPr/>
        </p:nvSpPr>
        <p:spPr>
          <a:xfrm>
            <a:off x="449989" y="4583595"/>
            <a:ext cx="434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5109672-FC7D-D712-1040-D6027C4F7183}"/>
                  </a:ext>
                </a:extLst>
              </p:cNvPr>
              <p:cNvSpPr txBox="1"/>
              <p:nvPr/>
            </p:nvSpPr>
            <p:spPr>
              <a:xfrm>
                <a:off x="449989" y="5059083"/>
                <a:ext cx="5882640" cy="5765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5109672-FC7D-D712-1040-D6027C4F71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59083"/>
                <a:ext cx="5882640" cy="576530"/>
              </a:xfrm>
              <a:prstGeom prst="rect">
                <a:avLst/>
              </a:prstGeom>
              <a:blipFill>
                <a:blip r:embed="rId5"/>
                <a:stretch>
                  <a:fillRect l="-1658" r="-1762" b="-255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493" name="yt_shape_13493"/>
              <p:cNvSpPr txBox="1"/>
              <p:nvPr/>
            </p:nvSpPr>
            <p:spPr>
              <a:xfrm>
                <a:off x="540000" y="1196752"/>
                <a:ext cx="10204140" cy="4876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的直径，点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的中点，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493" name="yt_shape_134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96752"/>
                <a:ext cx="10204140" cy="487634"/>
              </a:xfrm>
              <a:prstGeom prst="rect">
                <a:avLst/>
              </a:prstGeom>
              <a:blipFill>
                <a:blip r:embed="rId2"/>
                <a:stretch>
                  <a:fillRect l="-1853" r="-1076" b="-38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495" name="yt_image_1349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04312" y="2093800"/>
            <a:ext cx="2074545" cy="1678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97" name="yt_shape_13497"/>
          <p:cNvSpPr txBox="1"/>
          <p:nvPr/>
        </p:nvSpPr>
        <p:spPr>
          <a:xfrm>
            <a:off x="540000" y="1794671"/>
            <a:ext cx="307616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2B7B1B5-CB3F-8EFF-4577-00298AE079B1}"/>
              </a:ext>
            </a:extLst>
          </p:cNvPr>
          <p:cNvSpPr txBox="1"/>
          <p:nvPr/>
        </p:nvSpPr>
        <p:spPr>
          <a:xfrm>
            <a:off x="449989" y="2276872"/>
            <a:ext cx="2931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证明：（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D8B78FB-FE17-5A22-C636-1083D82D5EC3}"/>
              </a:ext>
            </a:extLst>
          </p:cNvPr>
          <p:cNvSpPr txBox="1"/>
          <p:nvPr/>
        </p:nvSpPr>
        <p:spPr>
          <a:xfrm>
            <a:off x="449989" y="2752360"/>
            <a:ext cx="2858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9419B53-7D5B-DD04-C6A5-16AE3AFE4DA4}"/>
              </a:ext>
            </a:extLst>
          </p:cNvPr>
          <p:cNvSpPr txBox="1"/>
          <p:nvPr/>
        </p:nvSpPr>
        <p:spPr>
          <a:xfrm>
            <a:off x="449989" y="3227848"/>
            <a:ext cx="2400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9109631-FD20-991C-5408-93DFE563BE9F}"/>
              </a:ext>
            </a:extLst>
          </p:cNvPr>
          <p:cNvSpPr txBox="1"/>
          <p:nvPr/>
        </p:nvSpPr>
        <p:spPr>
          <a:xfrm>
            <a:off x="449989" y="3703336"/>
            <a:ext cx="2967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E106394-507D-0B39-67C0-597185C8C9B9}"/>
              </a:ext>
            </a:extLst>
          </p:cNvPr>
          <p:cNvSpPr txBox="1"/>
          <p:nvPr/>
        </p:nvSpPr>
        <p:spPr>
          <a:xfrm>
            <a:off x="449989" y="4178824"/>
            <a:ext cx="526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B27A0B1-8A2C-B973-5C45-08D9DCEBC34D}"/>
              </a:ext>
            </a:extLst>
          </p:cNvPr>
          <p:cNvSpPr txBox="1"/>
          <p:nvPr/>
        </p:nvSpPr>
        <p:spPr>
          <a:xfrm>
            <a:off x="449989" y="4654312"/>
            <a:ext cx="2235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B07B5A0-E3A0-2006-8C00-E04BEC9B1438}"/>
                  </a:ext>
                </a:extLst>
              </p:cNvPr>
              <p:cNvSpPr txBox="1"/>
              <p:nvPr/>
            </p:nvSpPr>
            <p:spPr>
              <a:xfrm>
                <a:off x="449989" y="5129800"/>
                <a:ext cx="4181983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CBF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B07B5A0-E3A0-2006-8C00-E04BEC9B14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29800"/>
                <a:ext cx="4181983" cy="646189"/>
              </a:xfrm>
              <a:prstGeom prst="rect">
                <a:avLst/>
              </a:prstGeom>
              <a:blipFill>
                <a:blip r:embed="rId4"/>
                <a:stretch>
                  <a:fillRect l="-2332" r="-2332" b="-160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2D9757BC-6C71-2C87-5E2E-0880B12DFEAC}"/>
              </a:ext>
            </a:extLst>
          </p:cNvPr>
          <p:cNvSpPr txBox="1"/>
          <p:nvPr/>
        </p:nvSpPr>
        <p:spPr>
          <a:xfrm>
            <a:off x="449989" y="5682377"/>
            <a:ext cx="2853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BBFF8D0-CFCC-D8FF-849B-BD38C777F98F}"/>
              </a:ext>
            </a:extLst>
          </p:cNvPr>
          <p:cNvSpPr txBox="1"/>
          <p:nvPr/>
        </p:nvSpPr>
        <p:spPr>
          <a:xfrm>
            <a:off x="449989" y="6157865"/>
            <a:ext cx="16262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1" name="yt_image_13501">
            <a:extLst>
              <a:ext uri="{FF2B5EF4-FFF2-40B4-BE49-F238E27FC236}">
                <a16:creationId xmlns:a16="http://schemas.microsoft.com/office/drawing/2014/main" id="{44BCA200-2C09-21C2-5140-26B12A56D8A6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77819" y="4057375"/>
            <a:ext cx="1823922" cy="1538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98" name="yt_shape_13498"/>
              <p:cNvSpPr txBox="1"/>
              <p:nvPr/>
            </p:nvSpPr>
            <p:spPr>
              <a:xfrm>
                <a:off x="540000" y="1195230"/>
                <a:ext cx="6543458" cy="48275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的半径和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证明：（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）连结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的直径，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498" name="yt_shape_13498" descr="{&quot;rangeId&quot;:3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95230"/>
                <a:ext cx="6543458" cy="4827540"/>
              </a:xfrm>
              <a:prstGeom prst="rect">
                <a:avLst/>
              </a:prstGeom>
              <a:blipFill>
                <a:blip r:embed="rId2"/>
                <a:stretch>
                  <a:fillRect l="-2889" t="-1010" r="-1864" b="-30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13504">
                <a:extLst>
                  <a:ext uri="{FF2B5EF4-FFF2-40B4-BE49-F238E27FC236}">
                    <a16:creationId xmlns:a16="http://schemas.microsoft.com/office/drawing/2014/main" id="{D8BE3F76-62A1-F9BE-B96C-CB4BB37C664A}"/>
                  </a:ext>
                </a:extLst>
              </p:cNvPr>
              <p:cNvSpPr txBox="1"/>
              <p:nvPr/>
            </p:nvSpPr>
            <p:spPr>
              <a:xfrm>
                <a:off x="540000" y="1891630"/>
                <a:ext cx="5324984" cy="242079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的半径为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1" name="yt_shape_13504">
                <a:extLst>
                  <a:ext uri="{FF2B5EF4-FFF2-40B4-BE49-F238E27FC236}">
                    <a16:creationId xmlns:a16="http://schemas.microsoft.com/office/drawing/2014/main" id="{D8BE3F76-62A1-F9BE-B96C-CB4BB37C66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91630"/>
                <a:ext cx="5324984" cy="2420791"/>
              </a:xfrm>
              <a:prstGeom prst="rect">
                <a:avLst/>
              </a:prstGeom>
              <a:blipFill>
                <a:blip r:embed="rId3"/>
                <a:stretch>
                  <a:fillRect l="-3551" r="-2520" b="-35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257D96D0-E9A5-020D-364C-9D095F7CD04C}"/>
                  </a:ext>
                </a:extLst>
              </p:cNvPr>
              <p:cNvSpPr txBox="1"/>
              <p:nvPr/>
            </p:nvSpPr>
            <p:spPr>
              <a:xfrm>
                <a:off x="449989" y="1844824"/>
                <a:ext cx="5453570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257D96D0-E9A5-020D-364C-9D095F7CD0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44824"/>
                <a:ext cx="5453570" cy="646189"/>
              </a:xfrm>
              <a:prstGeom prst="rect">
                <a:avLst/>
              </a:prstGeom>
              <a:blipFill>
                <a:blip r:embed="rId4"/>
                <a:stretch>
                  <a:fillRect l="-1790" r="-1790" b="-160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630AE1F7-AAB7-7547-D2D6-F420A022B499}"/>
                  </a:ext>
                </a:extLst>
              </p:cNvPr>
              <p:cNvSpPr txBox="1"/>
              <p:nvPr/>
            </p:nvSpPr>
            <p:spPr>
              <a:xfrm>
                <a:off x="449989" y="2397401"/>
                <a:ext cx="5429948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的半径为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630AE1F7-AAB7-7547-D2D6-F420A022B4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97401"/>
                <a:ext cx="5429948" cy="630441"/>
              </a:xfrm>
              <a:prstGeom prst="rect">
                <a:avLst/>
              </a:prstGeom>
              <a:blipFill>
                <a:blip r:embed="rId5"/>
                <a:stretch>
                  <a:fillRect l="-1796" r="-1796" b="-17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DB3FEB90-73B4-E9E3-0FAD-90F84ED3EA13}"/>
                  </a:ext>
                </a:extLst>
              </p:cNvPr>
              <p:cNvSpPr txBox="1"/>
              <p:nvPr/>
            </p:nvSpPr>
            <p:spPr>
              <a:xfrm>
                <a:off x="449989" y="2934230"/>
                <a:ext cx="41361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DB3FEB90-73B4-E9E3-0FAD-90F84ED3EA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34230"/>
                <a:ext cx="4136136" cy="765061"/>
              </a:xfrm>
              <a:prstGeom prst="rect">
                <a:avLst/>
              </a:prstGeom>
              <a:blipFill>
                <a:blip r:embed="rId6"/>
                <a:stretch>
                  <a:fillRect l="-2360" r="-250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95EAEFA6-1C87-1B37-1632-7AEBE35EEBF8}"/>
                  </a:ext>
                </a:extLst>
              </p:cNvPr>
              <p:cNvSpPr txBox="1"/>
              <p:nvPr/>
            </p:nvSpPr>
            <p:spPr>
              <a:xfrm>
                <a:off x="449989" y="3605679"/>
                <a:ext cx="2496502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95EAEFA6-1C87-1B37-1632-7AEBE35EEB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05679"/>
                <a:ext cx="2496502" cy="730136"/>
              </a:xfrm>
              <a:prstGeom prst="rect">
                <a:avLst/>
              </a:prstGeom>
              <a:blipFill>
                <a:blip r:embed="rId7"/>
                <a:stretch>
                  <a:fillRect l="-3912" r="-4156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yt_image_13495">
            <a:extLst>
              <a:ext uri="{FF2B5EF4-FFF2-40B4-BE49-F238E27FC236}">
                <a16:creationId xmlns:a16="http://schemas.microsoft.com/office/drawing/2014/main" id="{0BBCD854-5039-CDC9-2178-2B3FA07072A2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976320" y="2292107"/>
            <a:ext cx="2074545" cy="1678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6" name="yt_shape_13506"/>
          <p:cNvSpPr txBox="1"/>
          <p:nvPr/>
        </p:nvSpPr>
        <p:spPr>
          <a:xfrm>
            <a:off x="540000" y="1784398"/>
            <a:ext cx="4263988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与圆有关的位置关系</a:t>
            </a:r>
          </a:p>
        </p:txBody>
      </p:sp>
      <p:sp>
        <p:nvSpPr>
          <p:cNvPr id="13507" name="yt_shape_13507"/>
          <p:cNvSpPr txBox="1"/>
          <p:nvPr/>
        </p:nvSpPr>
        <p:spPr>
          <a:xfrm>
            <a:off x="540119" y="2288708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，延长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作直线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的垂线记为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，则下列说法正确的是（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3511" name="yt_table_13511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8104673"/>
              </p:ext>
            </p:extLst>
          </p:nvPr>
        </p:nvGraphicFramePr>
        <p:xfrm>
          <a:off x="540000" y="3255003"/>
          <a:ext cx="4719638" cy="1901952"/>
        </p:xfrm>
        <a:graphic>
          <a:graphicData uri="http://schemas.openxmlformats.org/drawingml/2006/table">
            <a:tbl>
              <a:tblPr/>
              <a:tblGrid>
                <a:gridCol w="4719638">
                  <a:extLst>
                    <a:ext uri="{9D8B030D-6E8A-4147-A177-3AD203B41FA5}">
                      <a16:colId xmlns:a16="http://schemas.microsoft.com/office/drawing/2014/main" val="105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当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等于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时，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l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☉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相离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当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等于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时，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l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☉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相切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当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等于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时，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l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☉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相交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当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不为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时，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l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☉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不相切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5"/>
                  </a:ext>
                </a:extLst>
              </a:tr>
            </a:tbl>
          </a:graphicData>
        </a:graphic>
      </p:graphicFrame>
      <p:grpSp>
        <p:nvGrpSpPr>
          <p:cNvPr id="13508" name="yt_shape_13508_skip" title="H_171.5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64777" y="3255003"/>
            <a:ext cx="1985144" cy="2179080"/>
            <a:chOff x="0" y="0"/>
            <a:chExt cx="1985144" cy="2179080"/>
          </a:xfrm>
        </p:grpSpPr>
        <p:pic>
          <p:nvPicPr>
            <p:cNvPr id="2" name="yt_image_13508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85144" cy="17830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10" name="yt_shape_13510"/>
            <p:cNvSpPr txBox="1"/>
            <p:nvPr/>
          </p:nvSpPr>
          <p:spPr>
            <a:xfrm>
              <a:off x="459291" y="181908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7868743">
            <a:extLst>
              <a:ext uri="{FF2B5EF4-FFF2-40B4-BE49-F238E27FC236}">
                <a16:creationId xmlns:a16="http://schemas.microsoft.com/office/drawing/2014/main" id="{193C3971-7CB8-3516-6F8F-47642B9EF3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25776"/>
            <a:ext cx="1174942" cy="36638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82AF9EF-AD4C-64D7-8459-AC1535BBFF3B}"/>
              </a:ext>
            </a:extLst>
          </p:cNvPr>
          <p:cNvSpPr txBox="1"/>
          <p:nvPr/>
        </p:nvSpPr>
        <p:spPr>
          <a:xfrm>
            <a:off x="6122246" y="2717390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3" name="yt_shape_13513"/>
          <p:cNvSpPr txBox="1"/>
          <p:nvPr/>
        </p:nvSpPr>
        <p:spPr>
          <a:xfrm>
            <a:off x="540119" y="2226248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（贺州市中考）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为半径的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相切于点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517" name="yt_table_13517_skip" title="H_56.2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8751933"/>
                  </p:ext>
                </p:extLst>
              </p:nvPr>
            </p:nvGraphicFramePr>
            <p:xfrm>
              <a:off x="540000" y="3192543"/>
              <a:ext cx="6970142" cy="713931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514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515"/>
                        </a:ext>
                      </a:extLst>
                    </a:gridCol>
                    <a:gridCol w="2070481">
                      <a:extLst>
                        <a:ext uri="{9D8B030D-6E8A-4147-A177-3AD203B41FA5}">
                          <a16:colId xmlns:a16="http://schemas.microsoft.com/office/drawing/2014/main" val="10516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51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6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3517" name="yt_table_13517_skip" descr="{&quot;rangeId&quot;:11,&quot;type&quot;:&quot;Option&quot;,&quot;drawing&quot;:[&quot;yt_shape_13514&quot;]}" title="H_56.2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8751933"/>
                  </p:ext>
                </p:extLst>
              </p:nvPr>
            </p:nvGraphicFramePr>
            <p:xfrm>
              <a:off x="540000" y="1866295"/>
              <a:ext cx="6970142" cy="713931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514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515"/>
                        </a:ext>
                      </a:extLst>
                    </a:gridCol>
                    <a:gridCol w="2070481">
                      <a:extLst>
                        <a:ext uri="{9D8B030D-6E8A-4147-A177-3AD203B41FA5}">
                          <a16:colId xmlns:a16="http://schemas.microsoft.com/office/drawing/2014/main" val="10516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517"/>
                        </a:ext>
                      </a:extLst>
                    </a:gridCol>
                  </a:tblGrid>
                  <a:tr h="71393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8621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949" r="-161076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7316" r="-50147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66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514" name="yt_shape_13514_skip" title="H_141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04766" y="3192543"/>
            <a:ext cx="1845124" cy="1799604"/>
            <a:chOff x="0" y="0"/>
            <a:chExt cx="1845124" cy="1799604"/>
          </a:xfrm>
        </p:grpSpPr>
        <p:pic>
          <p:nvPicPr>
            <p:cNvPr id="2" name="yt_image_13514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45124" cy="14036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16" name="yt_shape_13516"/>
            <p:cNvSpPr txBox="1"/>
            <p:nvPr/>
          </p:nvSpPr>
          <p:spPr>
            <a:xfrm>
              <a:off x="389281" y="143960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5629638-1677-4D77-E2B3-80CCBEB948FA}"/>
              </a:ext>
            </a:extLst>
          </p:cNvPr>
          <p:cNvSpPr txBox="1"/>
          <p:nvPr/>
        </p:nvSpPr>
        <p:spPr>
          <a:xfrm>
            <a:off x="9155957" y="2654930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2761</Words>
  <Application>Microsoft Office PowerPoint</Application>
  <PresentationFormat>宽屏</PresentationFormat>
  <Paragraphs>229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3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课 件</cp:lastModifiedBy>
  <cp:revision>45</cp:revision>
  <dcterms:created xsi:type="dcterms:W3CDTF">2023-05-05T05:33:04Z</dcterms:created>
  <dcterms:modified xsi:type="dcterms:W3CDTF">2023-10-21T12:13:49Z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