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74" r:id="rId7"/>
    <p:sldId id="378" r:id="rId8"/>
    <p:sldId id="380" r:id="rId9"/>
    <p:sldId id="383" r:id="rId10"/>
    <p:sldId id="385" r:id="rId11"/>
    <p:sldId id="386" r:id="rId12"/>
    <p:sldId id="387" r:id="rId13"/>
    <p:sldId id="390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bin"/><Relationship Id="rId7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2" name="yt_shape_10002"/>
          <p:cNvSpPr txBox="1"/>
          <p:nvPr/>
        </p:nvSpPr>
        <p:spPr>
          <a:xfrm>
            <a:off x="540119" y="35034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形如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）的函数叫做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二次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函数，其中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自变量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分别是二次项系数、一次项系数和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常数项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白正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2B3279-5321-C71D-41F8-E5697690608C}"/>
              </a:ext>
            </a:extLst>
          </p:cNvPr>
          <p:cNvSpPr txBox="1"/>
          <p:nvPr/>
        </p:nvSpPr>
        <p:spPr>
          <a:xfrm>
            <a:off x="6560396" y="345666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5A1D73-ACCF-B3F9-2AA0-EB08BDD2C90A}"/>
              </a:ext>
            </a:extLst>
          </p:cNvPr>
          <p:cNvSpPr txBox="1"/>
          <p:nvPr/>
        </p:nvSpPr>
        <p:spPr>
          <a:xfrm>
            <a:off x="9455996" y="345666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二次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287A2B-311D-1C96-A27D-274178966800}"/>
              </a:ext>
            </a:extLst>
          </p:cNvPr>
          <p:cNvSpPr txBox="1"/>
          <p:nvPr/>
        </p:nvSpPr>
        <p:spPr>
          <a:xfrm>
            <a:off x="1804246" y="393215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自变量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1E6B61-0EA3-D1B8-0E24-976513F98A97}"/>
              </a:ext>
            </a:extLst>
          </p:cNvPr>
          <p:cNvSpPr txBox="1"/>
          <p:nvPr/>
        </p:nvSpPr>
        <p:spPr>
          <a:xfrm>
            <a:off x="9254382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常数项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7" name="yt_shape_10057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页问题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某商人如果将进货单价为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元的商品按每件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元出售，每天可销售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现在他采用提高售价，减少进货量的办法增加利润，已知这种商品每提高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元，其销售量就要减少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若他将售价定为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元，每天所赚利润为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）请你写出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之间的函数表达式；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）当利润等于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元时，求每件商品的售价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化简得：（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即当利润为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元时每件商品售价为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3B364E-32E5-B0AE-E25E-5C165508BF11}"/>
              </a:ext>
            </a:extLst>
          </p:cNvPr>
          <p:cNvSpPr txBox="1"/>
          <p:nvPr/>
        </p:nvSpPr>
        <p:spPr>
          <a:xfrm>
            <a:off x="450108" y="3564784"/>
            <a:ext cx="6917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8623BB-6B07-76BC-B3D5-A031C93033EA}"/>
              </a:ext>
            </a:extLst>
          </p:cNvPr>
          <p:cNvSpPr txBox="1"/>
          <p:nvPr/>
        </p:nvSpPr>
        <p:spPr>
          <a:xfrm>
            <a:off x="450108" y="4040272"/>
            <a:ext cx="6782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4CB889-F48E-5F47-82BF-E946EE8FA932}"/>
              </a:ext>
            </a:extLst>
          </p:cNvPr>
          <p:cNvSpPr txBox="1"/>
          <p:nvPr/>
        </p:nvSpPr>
        <p:spPr>
          <a:xfrm>
            <a:off x="450108" y="4515760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化简得：（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0E5491-104C-123A-A936-89BA1F1D015D}"/>
              </a:ext>
            </a:extLst>
          </p:cNvPr>
          <p:cNvSpPr txBox="1"/>
          <p:nvPr/>
        </p:nvSpPr>
        <p:spPr>
          <a:xfrm>
            <a:off x="450108" y="4991248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EB56F5-61E5-E4B6-9B73-CF4B909BAA6F}"/>
              </a:ext>
            </a:extLst>
          </p:cNvPr>
          <p:cNvSpPr txBox="1"/>
          <p:nvPr/>
        </p:nvSpPr>
        <p:spPr>
          <a:xfrm>
            <a:off x="450108" y="5466736"/>
            <a:ext cx="559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即当利润为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元时每件商品售价为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4" name="yt_shape_10064"/>
          <p:cNvSpPr txBox="1"/>
          <p:nvPr/>
        </p:nvSpPr>
        <p:spPr>
          <a:xfrm>
            <a:off x="540000" y="1595505"/>
            <a:ext cx="4125681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63" name="yt_image_100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550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6" name="yt_shape_10066"/>
          <p:cNvSpPr txBox="1"/>
          <p:nvPr/>
        </p:nvSpPr>
        <p:spPr>
          <a:xfrm>
            <a:off x="540119" y="2293088"/>
            <a:ext cx="11111999" cy="13956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是两个全等的等腰直角三角形，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在同一条直线上，将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方向平移，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求：</a:t>
            </a:r>
          </a:p>
        </p:txBody>
      </p:sp>
      <p:pic>
        <p:nvPicPr>
          <p:cNvPr id="10067" name="yt_image_100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727" y="3891878"/>
            <a:ext cx="193654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0" name="yt_shape_10070"/>
          <p:cNvSpPr txBox="1"/>
          <p:nvPr/>
        </p:nvSpPr>
        <p:spPr>
          <a:xfrm>
            <a:off x="448253" y="5733256"/>
            <a:ext cx="446917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71" name="yt_shape_10071"/>
              <p:cNvSpPr txBox="1"/>
              <p:nvPr/>
            </p:nvSpPr>
            <p:spPr>
              <a:xfrm>
                <a:off x="540000" y="1392083"/>
                <a:ext cx="9738372" cy="42282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是两个全等的等腰直角三角形，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是等腰直角三角形，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71" name="yt_shape_10071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2083"/>
                <a:ext cx="9738372" cy="4228273"/>
              </a:xfrm>
              <a:prstGeom prst="rect">
                <a:avLst/>
              </a:prstGeom>
              <a:blipFill>
                <a:blip r:embed="rId2"/>
                <a:stretch>
                  <a:fillRect l="-1941" t="-1873" r="-939" b="-1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33330A1-55F1-C202-EBB2-50C0AD4069B7}"/>
              </a:ext>
            </a:extLst>
          </p:cNvPr>
          <p:cNvSpPr txBox="1"/>
          <p:nvPr/>
        </p:nvSpPr>
        <p:spPr>
          <a:xfrm>
            <a:off x="449989" y="1345277"/>
            <a:ext cx="41408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D9E783-7BA5-6184-CCAE-52BA2C100D4A}"/>
              </a:ext>
            </a:extLst>
          </p:cNvPr>
          <p:cNvSpPr txBox="1"/>
          <p:nvPr/>
        </p:nvSpPr>
        <p:spPr>
          <a:xfrm>
            <a:off x="449989" y="1784189"/>
            <a:ext cx="182949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F52CE-6B69-F9CC-67B1-93F32879B145}"/>
              </a:ext>
            </a:extLst>
          </p:cNvPr>
          <p:cNvSpPr txBox="1"/>
          <p:nvPr/>
        </p:nvSpPr>
        <p:spPr>
          <a:xfrm>
            <a:off x="449989" y="2223101"/>
            <a:ext cx="6833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是两个全等的等腰直角三角形，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0DBAC2-6B38-C921-5557-8A65522A6DEB}"/>
              </a:ext>
            </a:extLst>
          </p:cNvPr>
          <p:cNvSpPr txBox="1"/>
          <p:nvPr/>
        </p:nvSpPr>
        <p:spPr>
          <a:xfrm>
            <a:off x="449989" y="2662013"/>
            <a:ext cx="36027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CF3ACA-DF9C-66E2-E49C-13543E2BF446}"/>
              </a:ext>
            </a:extLst>
          </p:cNvPr>
          <p:cNvSpPr txBox="1"/>
          <p:nvPr/>
        </p:nvSpPr>
        <p:spPr>
          <a:xfrm>
            <a:off x="449989" y="3100925"/>
            <a:ext cx="40900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6BD9DC-6E3C-CEB2-B0D6-1AC860467B9C}"/>
                  </a:ext>
                </a:extLst>
              </p:cNvPr>
              <p:cNvSpPr txBox="1"/>
              <p:nvPr/>
            </p:nvSpPr>
            <p:spPr>
              <a:xfrm>
                <a:off x="449989" y="3539837"/>
                <a:ext cx="4569651" cy="7930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6, 'mathAnswerShape': 1}">
                <a:extLst>
                  <a:ext uri="{FF2B5EF4-FFF2-40B4-BE49-F238E27FC236}">
                    <a16:creationId xmlns:a16="http://schemas.microsoft.com/office/drawing/2014/main" id="{BA6BD9DC-6E3C-CEB2-B0D6-1AC860467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9837"/>
                <a:ext cx="4569651" cy="793001"/>
              </a:xfrm>
              <a:prstGeom prst="rect">
                <a:avLst/>
              </a:prstGeom>
              <a:blipFill>
                <a:blip r:embed="rId4"/>
                <a:stretch>
                  <a:fillRect l="-2136" r="-2270" b="-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531691C-6009-C4A1-C572-1B868DF96A91}"/>
                  </a:ext>
                </a:extLst>
              </p:cNvPr>
              <p:cNvSpPr txBox="1"/>
              <p:nvPr/>
            </p:nvSpPr>
            <p:spPr>
              <a:xfrm>
                <a:off x="449989" y="4239227"/>
                <a:ext cx="9824276" cy="7930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6, 'mathAnswerShape': 1}">
                <a:extLst>
                  <a:ext uri="{FF2B5EF4-FFF2-40B4-BE49-F238E27FC236}">
                    <a16:creationId xmlns:a16="http://schemas.microsoft.com/office/drawing/2014/main" id="{E531691C-6009-C4A1-C572-1B868DF96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9227"/>
                <a:ext cx="9824276" cy="793001"/>
              </a:xfrm>
              <a:prstGeom prst="rect">
                <a:avLst/>
              </a:prstGeom>
              <a:blipFill>
                <a:blip r:embed="rId5"/>
                <a:stretch>
                  <a:fillRect l="-993" r="-993" b="-6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1E2C446-7F5B-BEC8-D30E-86E9CC0C19BE}"/>
                  </a:ext>
                </a:extLst>
              </p:cNvPr>
              <p:cNvSpPr txBox="1"/>
              <p:nvPr/>
            </p:nvSpPr>
            <p:spPr>
              <a:xfrm>
                <a:off x="449989" y="4938615"/>
                <a:ext cx="4244086" cy="687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6, 'mathAnswerShape': 1}">
                <a:extLst>
                  <a:ext uri="{FF2B5EF4-FFF2-40B4-BE49-F238E27FC236}">
                    <a16:creationId xmlns:a16="http://schemas.microsoft.com/office/drawing/2014/main" id="{31E2C446-7F5B-BEC8-D30E-86E9CC0C1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8615"/>
                <a:ext cx="4244086" cy="687655"/>
              </a:xfrm>
              <a:prstGeom prst="rect">
                <a:avLst/>
              </a:prstGeom>
              <a:blipFill>
                <a:blip r:embed="rId6"/>
                <a:stretch>
                  <a:fillRect l="-2299" r="-2299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8B38A8-199F-CEE1-9897-1E82F87B5E78}"/>
                  </a:ext>
                </a:extLst>
              </p:cNvPr>
              <p:cNvSpPr txBox="1"/>
              <p:nvPr/>
            </p:nvSpPr>
            <p:spPr>
              <a:xfrm>
                <a:off x="450108" y="6138568"/>
                <a:ext cx="7609587" cy="6945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8B38A8-199F-CEE1-9897-1E82F87B5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38568"/>
                <a:ext cx="7609587" cy="694513"/>
              </a:xfrm>
              <a:prstGeom prst="rect">
                <a:avLst/>
              </a:prstGeom>
              <a:blipFill>
                <a:blip r:embed="rId7"/>
                <a:stretch>
                  <a:fillRect l="-1282" r="-1122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069">
            <a:extLst>
              <a:ext uri="{FF2B5EF4-FFF2-40B4-BE49-F238E27FC236}">
                <a16:creationId xmlns:a16="http://schemas.microsoft.com/office/drawing/2014/main" id="{C4C95333-3626-55C0-3FA5-E528CD4C356F}"/>
              </a:ext>
            </a:extLst>
          </p:cNvPr>
          <p:cNvSpPr txBox="1"/>
          <p:nvPr/>
        </p:nvSpPr>
        <p:spPr>
          <a:xfrm>
            <a:off x="540000" y="836712"/>
            <a:ext cx="783067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之间的函数关系式，并指出自变量的取值范围；</a:t>
            </a:r>
          </a:p>
        </p:txBody>
      </p:sp>
      <p:pic>
        <p:nvPicPr>
          <p:cNvPr id="13" name="yt_image_10067">
            <a:extLst>
              <a:ext uri="{FF2B5EF4-FFF2-40B4-BE49-F238E27FC236}">
                <a16:creationId xmlns:a16="http://schemas.microsoft.com/office/drawing/2014/main" id="{7AF8B744-551B-9F34-FFB4-F327F8C1667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67017" y="2348734"/>
            <a:ext cx="193654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4" name="yt_shape_10004"/>
          <p:cNvSpPr txBox="1"/>
          <p:nvPr/>
        </p:nvSpPr>
        <p:spPr>
          <a:xfrm>
            <a:off x="540000" y="1248940"/>
            <a:ext cx="4146713" cy="597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3" name="yt_image_1000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894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6" name="yt_shape_10006"/>
          <p:cNvSpPr txBox="1"/>
          <p:nvPr/>
        </p:nvSpPr>
        <p:spPr>
          <a:xfrm>
            <a:off x="540000" y="1952237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二次函数的有关概念</a:t>
            </a:r>
          </a:p>
        </p:txBody>
      </p:sp>
      <p:sp>
        <p:nvSpPr>
          <p:cNvPr id="10007" name="yt_shape_10007"/>
          <p:cNvSpPr txBox="1"/>
          <p:nvPr/>
        </p:nvSpPr>
        <p:spPr>
          <a:xfrm>
            <a:off x="540000" y="2456547"/>
            <a:ext cx="505266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下列函数为二次函数的是（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8" name="yt_table_10008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4668188"/>
                  </p:ext>
                </p:extLst>
              </p:nvPr>
            </p:nvGraphicFramePr>
            <p:xfrm>
              <a:off x="540000" y="2942711"/>
              <a:ext cx="6128068" cy="1059562"/>
            </p:xfrm>
            <a:graphic>
              <a:graphicData uri="http://schemas.openxmlformats.org/drawingml/2006/table">
                <a:tbl>
                  <a:tblPr/>
                  <a:tblGrid>
                    <a:gridCol w="34039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008" name="yt_table_10008" descr="{&quot;rangeId&quot;:3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4668188"/>
                  </p:ext>
                </p:extLst>
              </p:nvPr>
            </p:nvGraphicFramePr>
            <p:xfrm>
              <a:off x="540000" y="2593771"/>
              <a:ext cx="6128068" cy="1059562"/>
            </p:xfrm>
            <a:graphic>
              <a:graphicData uri="http://schemas.openxmlformats.org/drawingml/2006/table">
                <a:tbl>
                  <a:tblPr/>
                  <a:tblGrid>
                    <a:gridCol w="34039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72415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t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5056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9" name="yt_shape_10009"/>
          <p:cNvSpPr txBox="1"/>
          <p:nvPr/>
        </p:nvSpPr>
        <p:spPr>
          <a:xfrm>
            <a:off x="540000" y="4052827"/>
            <a:ext cx="1077859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的二次函数，那么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010" name="yt_table_100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712670"/>
              </p:ext>
            </p:extLst>
          </p:nvPr>
        </p:nvGraphicFramePr>
        <p:xfrm>
          <a:off x="540000" y="4538991"/>
          <a:ext cx="5496243" cy="950976"/>
        </p:xfrm>
        <a:graphic>
          <a:graphicData uri="http://schemas.openxmlformats.org/drawingml/2006/table">
            <a:tbl>
              <a:tblPr/>
              <a:tblGrid>
                <a:gridCol w="3403918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092325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12" name="yt_shape_10012"/>
          <p:cNvSpPr txBox="1"/>
          <p:nvPr/>
        </p:nvSpPr>
        <p:spPr>
          <a:xfrm>
            <a:off x="540000" y="5540545"/>
            <a:ext cx="864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的二次函数，则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02607">
            <a:extLst>
              <a:ext uri="{FF2B5EF4-FFF2-40B4-BE49-F238E27FC236}">
                <a16:creationId xmlns:a16="http://schemas.microsoft.com/office/drawing/2014/main" id="{5F4C4060-04C7-03BE-3B92-10775479FB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391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289928-00FF-C5C6-26B9-A05B988667FD}"/>
              </a:ext>
            </a:extLst>
          </p:cNvPr>
          <p:cNvSpPr txBox="1"/>
          <p:nvPr/>
        </p:nvSpPr>
        <p:spPr>
          <a:xfrm>
            <a:off x="4640989" y="240974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5CC7E9-A36B-CA16-14C5-380016421BEB}"/>
              </a:ext>
            </a:extLst>
          </p:cNvPr>
          <p:cNvSpPr txBox="1"/>
          <p:nvPr/>
        </p:nvSpPr>
        <p:spPr>
          <a:xfrm>
            <a:off x="10311539" y="4006021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567C6B-4A3E-B01C-F09F-81CFF96DF692}"/>
              </a:ext>
            </a:extLst>
          </p:cNvPr>
          <p:cNvSpPr txBox="1"/>
          <p:nvPr/>
        </p:nvSpPr>
        <p:spPr>
          <a:xfrm>
            <a:off x="8477976" y="549373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2158662"/>
            <a:ext cx="4446730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二次函数的一般形式</a:t>
            </a:r>
          </a:p>
        </p:txBody>
      </p:sp>
      <p:sp>
        <p:nvSpPr>
          <p:cNvPr id="10014" name="yt_shape_10014"/>
          <p:cNvSpPr txBox="1"/>
          <p:nvPr/>
        </p:nvSpPr>
        <p:spPr>
          <a:xfrm>
            <a:off x="540000" y="2662972"/>
            <a:ext cx="9956252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的形式是（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015" name="yt_table_10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39809"/>
              </p:ext>
            </p:extLst>
          </p:nvPr>
        </p:nvGraphicFramePr>
        <p:xfrm>
          <a:off x="540000" y="3149136"/>
          <a:ext cx="6720206" cy="950976"/>
        </p:xfrm>
        <a:graphic>
          <a:graphicData uri="http://schemas.openxmlformats.org/drawingml/2006/table">
            <a:tbl>
              <a:tblPr/>
              <a:tblGrid>
                <a:gridCol w="397859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74161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17" name="yt_shape_10017"/>
          <p:cNvSpPr txBox="1"/>
          <p:nvPr/>
        </p:nvSpPr>
        <p:spPr>
          <a:xfrm>
            <a:off x="540119" y="41506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，其中二次项系数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，一次项系数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白正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，常数项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02667">
            <a:extLst>
              <a:ext uri="{FF2B5EF4-FFF2-40B4-BE49-F238E27FC236}">
                <a16:creationId xmlns:a16="http://schemas.microsoft.com/office/drawing/2014/main" id="{C81ADD42-218E-4DAC-5146-9E27A20ADA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03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CB441E-229D-2E17-C197-D8B8427112DD}"/>
              </a:ext>
            </a:extLst>
          </p:cNvPr>
          <p:cNvSpPr txBox="1"/>
          <p:nvPr/>
        </p:nvSpPr>
        <p:spPr>
          <a:xfrm>
            <a:off x="9497151" y="2616166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0881A5-B5D7-FA45-CD35-4C738EFA3B95}"/>
              </a:ext>
            </a:extLst>
          </p:cNvPr>
          <p:cNvSpPr txBox="1"/>
          <p:nvPr/>
        </p:nvSpPr>
        <p:spPr>
          <a:xfrm>
            <a:off x="7433521" y="410388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255721-E858-99CD-09BD-488020AEF8C8}"/>
              </a:ext>
            </a:extLst>
          </p:cNvPr>
          <p:cNvSpPr txBox="1"/>
          <p:nvPr/>
        </p:nvSpPr>
        <p:spPr>
          <a:xfrm>
            <a:off x="733072" y="456036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D69450-7B5D-1EFA-638D-67ED85FD0BEC}"/>
              </a:ext>
            </a:extLst>
          </p:cNvPr>
          <p:cNvSpPr txBox="1"/>
          <p:nvPr/>
        </p:nvSpPr>
        <p:spPr>
          <a:xfrm>
            <a:off x="1051715" y="456036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3CEEC2-5C98-335B-F2A4-576BEE63DBFA}"/>
              </a:ext>
            </a:extLst>
          </p:cNvPr>
          <p:cNvSpPr txBox="1"/>
          <p:nvPr/>
        </p:nvSpPr>
        <p:spPr>
          <a:xfrm>
            <a:off x="3531267" y="457937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000" y="2158662"/>
            <a:ext cx="6601166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二次函数自变量的取值范围与函数值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540119" y="266297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为矩形的一边长，矩形的面积为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020" name="yt_table_100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30059"/>
              </p:ext>
            </p:extLst>
          </p:nvPr>
        </p:nvGraphicFramePr>
        <p:xfrm>
          <a:off x="540000" y="3629267"/>
          <a:ext cx="4758056" cy="950976"/>
        </p:xfrm>
        <a:graphic>
          <a:graphicData uri="http://schemas.openxmlformats.org/drawingml/2006/table">
            <a:tbl>
              <a:tblPr/>
              <a:tblGrid>
                <a:gridCol w="2845118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912938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022" name="yt_shape_10022"/>
          <p:cNvSpPr txBox="1"/>
          <p:nvPr/>
        </p:nvSpPr>
        <p:spPr>
          <a:xfrm>
            <a:off x="540000" y="4630821"/>
            <a:ext cx="94192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，那么对应的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7502727">
            <a:extLst>
              <a:ext uri="{FF2B5EF4-FFF2-40B4-BE49-F238E27FC236}">
                <a16:creationId xmlns:a16="http://schemas.microsoft.com/office/drawing/2014/main" id="{90C29191-72CC-E517-9533-CD70A5B64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03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706416-2215-EC17-2054-7BE7F161E02A}"/>
              </a:ext>
            </a:extLst>
          </p:cNvPr>
          <p:cNvSpPr txBox="1"/>
          <p:nvPr/>
        </p:nvSpPr>
        <p:spPr>
          <a:xfrm>
            <a:off x="1364508" y="309165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9BCB87-AE4C-CC9D-6635-E4AFBA38D10D}"/>
              </a:ext>
            </a:extLst>
          </p:cNvPr>
          <p:cNvSpPr txBox="1"/>
          <p:nvPr/>
        </p:nvSpPr>
        <p:spPr>
          <a:xfrm>
            <a:off x="8482739" y="45840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3" name="yt_shape_10023"/>
          <p:cNvSpPr txBox="1"/>
          <p:nvPr/>
        </p:nvSpPr>
        <p:spPr>
          <a:xfrm>
            <a:off x="540000" y="900000"/>
            <a:ext cx="413895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建立二次函数模型</a:t>
            </a:r>
          </a:p>
        </p:txBody>
      </p:sp>
      <p:sp>
        <p:nvSpPr>
          <p:cNvPr id="10024" name="yt_shape_10024"/>
          <p:cNvSpPr txBox="1"/>
          <p:nvPr/>
        </p:nvSpPr>
        <p:spPr>
          <a:xfrm>
            <a:off x="540119" y="140431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国家决定对某药品价格分两次降价，若设平均每次降价的百分率为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，该药品原价为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元，降价后的价格为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025" name="yt_table_100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24580"/>
              </p:ext>
            </p:extLst>
          </p:nvPr>
        </p:nvGraphicFramePr>
        <p:xfrm>
          <a:off x="540000" y="2370605"/>
          <a:ext cx="6756718" cy="950976"/>
        </p:xfrm>
        <a:graphic>
          <a:graphicData uri="http://schemas.openxmlformats.org/drawingml/2006/table">
            <a:tbl>
              <a:tblPr/>
              <a:tblGrid>
                <a:gridCol w="3835718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92100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27" name="yt_shape_10027"/>
              <p:cNvSpPr txBox="1"/>
              <p:nvPr/>
            </p:nvSpPr>
            <p:spPr>
              <a:xfrm>
                <a:off x="540119" y="3372159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菱形的两条对角线的长度之和为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，则菱形的面积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）与其中一条对角线的长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）之间的函数关系式为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7" name="yt_shape_10027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72159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077" r="-933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7502786">
            <a:extLst>
              <a:ext uri="{FF2B5EF4-FFF2-40B4-BE49-F238E27FC236}">
                <a16:creationId xmlns:a16="http://schemas.microsoft.com/office/drawing/2014/main" id="{18A46D4A-7DCE-DAF0-5822-EFE6EFCDE3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167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5B2DD3-11CA-8526-ABB1-66CA1ACEA739}"/>
              </a:ext>
            </a:extLst>
          </p:cNvPr>
          <p:cNvSpPr txBox="1"/>
          <p:nvPr/>
        </p:nvSpPr>
        <p:spPr>
          <a:xfrm>
            <a:off x="7865321" y="1832992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DF4939-C8D5-128B-88EE-52C5D101B197}"/>
                  </a:ext>
                </a:extLst>
              </p:cNvPr>
              <p:cNvSpPr txBox="1"/>
              <p:nvPr/>
            </p:nvSpPr>
            <p:spPr>
              <a:xfrm>
                <a:off x="5223721" y="3719891"/>
                <a:ext cx="2051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14, 'hasSerialNum': 1, 'mathAnswerShape': 1}">
                <a:extLst>
                  <a:ext uri="{FF2B5EF4-FFF2-40B4-BE49-F238E27FC236}">
                    <a16:creationId xmlns:a16="http://schemas.microsoft.com/office/drawing/2014/main" id="{40DF4939-C8D5-128B-88EE-52C5D101B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721" y="3719891"/>
                <a:ext cx="2051749" cy="765061"/>
              </a:xfrm>
              <a:prstGeom prst="rect">
                <a:avLst/>
              </a:prstGeom>
              <a:blipFill>
                <a:blip r:embed="rId4"/>
                <a:stretch>
                  <a:fillRect l="-4762" r="-47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ED2C78-E480-819C-63A4-F52F05A60A64}"/>
              </a:ext>
            </a:extLst>
          </p:cNvPr>
          <p:cNvSpPr txBox="1"/>
          <p:nvPr/>
        </p:nvSpPr>
        <p:spPr>
          <a:xfrm>
            <a:off x="10887921" y="3800841"/>
            <a:ext cx="7722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625F46-B735-EB05-AFC5-3EB8A8E8719F}"/>
              </a:ext>
            </a:extLst>
          </p:cNvPr>
          <p:cNvSpPr txBox="1"/>
          <p:nvPr/>
        </p:nvSpPr>
        <p:spPr>
          <a:xfrm>
            <a:off x="450108" y="447229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0" name="yt_image_10030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2553" y="2348880"/>
            <a:ext cx="2045647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2" name="yt_shape_10032"/>
          <p:cNvSpPr txBox="1"/>
          <p:nvPr/>
        </p:nvSpPr>
        <p:spPr>
          <a:xfrm>
            <a:off x="540000" y="2445411"/>
            <a:ext cx="883895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）如果要围成面积为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平方米的花圃，那么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的长为多少米？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1FF146-F948-BC69-ACAF-16EABAE1A8B7}"/>
              </a:ext>
            </a:extLst>
          </p:cNvPr>
          <p:cNvSpPr txBox="1"/>
          <p:nvPr/>
        </p:nvSpPr>
        <p:spPr>
          <a:xfrm>
            <a:off x="449989" y="3349581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7257CD-1578-9772-CE39-B597AF3649AE}"/>
              </a:ext>
            </a:extLst>
          </p:cNvPr>
          <p:cNvSpPr txBox="1"/>
          <p:nvPr/>
        </p:nvSpPr>
        <p:spPr>
          <a:xfrm>
            <a:off x="449989" y="3825070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29">
            <a:extLst>
              <a:ext uri="{FF2B5EF4-FFF2-40B4-BE49-F238E27FC236}">
                <a16:creationId xmlns:a16="http://schemas.microsoft.com/office/drawing/2014/main" id="{C1091367-1436-AC5E-9D67-2D33772CE7E0}"/>
              </a:ext>
            </a:extLst>
          </p:cNvPr>
          <p:cNvSpPr txBox="1"/>
          <p:nvPr/>
        </p:nvSpPr>
        <p:spPr>
          <a:xfrm>
            <a:off x="540119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（郑州八中单元卷）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如图，有一个长为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米的篱笆，一面利用墙（墙的最大长度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米）围成中间隔有一道篱笆的长方形花圃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设花圃的宽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米，面积为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平方米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0035">
            <a:extLst>
              <a:ext uri="{FF2B5EF4-FFF2-40B4-BE49-F238E27FC236}">
                <a16:creationId xmlns:a16="http://schemas.microsoft.com/office/drawing/2014/main" id="{736E4274-C1D1-0D12-916A-FE29B40626BA}"/>
              </a:ext>
            </a:extLst>
          </p:cNvPr>
          <p:cNvSpPr txBox="1"/>
          <p:nvPr/>
        </p:nvSpPr>
        <p:spPr>
          <a:xfrm>
            <a:off x="540000" y="4411910"/>
            <a:ext cx="246221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C82B9E-8424-E212-5D8D-3808E78B0C15}"/>
              </a:ext>
            </a:extLst>
          </p:cNvPr>
          <p:cNvSpPr txBox="1"/>
          <p:nvPr/>
        </p:nvSpPr>
        <p:spPr>
          <a:xfrm>
            <a:off x="5303912" y="338082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E2B146-B8A3-5361-100E-64FB3E8ECE73}"/>
              </a:ext>
            </a:extLst>
          </p:cNvPr>
          <p:cNvSpPr txBox="1"/>
          <p:nvPr/>
        </p:nvSpPr>
        <p:spPr>
          <a:xfrm>
            <a:off x="5303912" y="3856314"/>
            <a:ext cx="230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738AC3-81F7-DA89-7E34-FBBB871BB04B}"/>
              </a:ext>
            </a:extLst>
          </p:cNvPr>
          <p:cNvSpPr txBox="1"/>
          <p:nvPr/>
        </p:nvSpPr>
        <p:spPr>
          <a:xfrm>
            <a:off x="5303912" y="4340261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817973-86C7-299C-495F-6B018D19741A}"/>
              </a:ext>
            </a:extLst>
          </p:cNvPr>
          <p:cNvSpPr txBox="1"/>
          <p:nvPr/>
        </p:nvSpPr>
        <p:spPr>
          <a:xfrm>
            <a:off x="5303912" y="4815749"/>
            <a:ext cx="663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（舍去），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0F0109C-6A19-748E-1C52-83246DDB6AB4}"/>
              </a:ext>
            </a:extLst>
          </p:cNvPr>
          <p:cNvSpPr txBox="1"/>
          <p:nvPr/>
        </p:nvSpPr>
        <p:spPr>
          <a:xfrm>
            <a:off x="5303912" y="5291238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753EBBA-53B0-3068-6ED3-092FA5C85AF4}"/>
              </a:ext>
            </a:extLst>
          </p:cNvPr>
          <p:cNvSpPr txBox="1"/>
          <p:nvPr/>
        </p:nvSpPr>
        <p:spPr>
          <a:xfrm>
            <a:off x="5303912" y="5766725"/>
            <a:ext cx="230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40000" y="1198944"/>
            <a:ext cx="396672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37" name="yt_image_10037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9894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040" name="yt_shape_10040"/>
              <p:cNvSpPr txBox="1"/>
              <p:nvPr/>
            </p:nvSpPr>
            <p:spPr>
              <a:xfrm>
                <a:off x="540119" y="1890813"/>
                <a:ext cx="11388529" cy="11160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下列函数中：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二次函数的个数是（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　）</a:t>
                </a:r>
              </a:p>
            </p:txBody>
          </p:sp>
        </mc:Choice>
        <mc:Fallback>
          <p:sp>
            <p:nvSpPr>
              <p:cNvPr id="10040" name="yt_shape_10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0813"/>
                <a:ext cx="11388529" cy="1116011"/>
              </a:xfrm>
              <a:prstGeom prst="rect">
                <a:avLst/>
              </a:prstGeom>
              <a:blipFill>
                <a:blip r:embed="rId3"/>
                <a:stretch>
                  <a:fillRect l="-1660" r="-964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42" name="yt_table_100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255993"/>
              </p:ext>
            </p:extLst>
          </p:nvPr>
        </p:nvGraphicFramePr>
        <p:xfrm>
          <a:off x="540000" y="3105189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044" name="yt_shape_10044"/>
          <p:cNvSpPr txBox="1"/>
          <p:nvPr/>
        </p:nvSpPr>
        <p:spPr>
          <a:xfrm>
            <a:off x="540000" y="3631360"/>
            <a:ext cx="676307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下列函数关系中，不是二次函数的是（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0045" name="yt_table_100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42764"/>
              </p:ext>
            </p:extLst>
          </p:nvPr>
        </p:nvGraphicFramePr>
        <p:xfrm>
          <a:off x="540000" y="4117524"/>
          <a:ext cx="6477000" cy="1901952"/>
        </p:xfrm>
        <a:graphic>
          <a:graphicData uri="http://schemas.openxmlformats.org/drawingml/2006/table">
            <a:tbl>
              <a:tblPr/>
              <a:tblGrid>
                <a:gridCol w="6477000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正方形面积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与边长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半圆的面积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与半径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正三角形的面积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与边长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矩形的面积是常数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，它的长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与宽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27BE777-4040-7758-4F5C-E3DA105C7D50}"/>
              </a:ext>
            </a:extLst>
          </p:cNvPr>
          <p:cNvSpPr txBox="1"/>
          <p:nvPr/>
        </p:nvSpPr>
        <p:spPr>
          <a:xfrm>
            <a:off x="7260828" y="2492660"/>
            <a:ext cx="383285" cy="5718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2013E-9133-8384-9551-70982618C422}"/>
              </a:ext>
            </a:extLst>
          </p:cNvPr>
          <p:cNvSpPr txBox="1"/>
          <p:nvPr/>
        </p:nvSpPr>
        <p:spPr>
          <a:xfrm>
            <a:off x="6317389" y="3584554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的顶点在边长为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边上，若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48" name="yt_image_1004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5350" y="2011799"/>
            <a:ext cx="134129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50" name="yt_shape_10050"/>
              <p:cNvSpPr txBox="1"/>
              <p:nvPr/>
            </p:nvSpPr>
            <p:spPr>
              <a:xfrm>
                <a:off x="540119" y="3428170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如图，矩形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上的一点（点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不与点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重合），点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上一点，且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之间的函数关系式为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050" name="yt_shape_1005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28170"/>
                <a:ext cx="11111999" cy="1603003"/>
              </a:xfrm>
              <a:prstGeom prst="rect">
                <a:avLst/>
              </a:prstGeom>
              <a:blipFill>
                <a:blip r:embed="rId3"/>
                <a:stretch>
                  <a:fillRect l="-1701" t="-3042" r="-439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2" name="yt_image_1005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3662" y="5234325"/>
            <a:ext cx="1604674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8F8562-D6AE-4940-70B3-59B31ACF6AB6}"/>
              </a:ext>
            </a:extLst>
          </p:cNvPr>
          <p:cNvSpPr txBox="1"/>
          <p:nvPr/>
        </p:nvSpPr>
        <p:spPr>
          <a:xfrm>
            <a:off x="4817321" y="1300935"/>
            <a:ext cx="371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白正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7D3D78-6902-23D5-1078-0733C1AE59AC}"/>
                  </a:ext>
                </a:extLst>
              </p:cNvPr>
              <p:cNvSpPr txBox="1"/>
              <p:nvPr/>
            </p:nvSpPr>
            <p:spPr>
              <a:xfrm>
                <a:off x="2583708" y="4221088"/>
                <a:ext cx="36694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7D3D78-6902-23D5-1078-0733C1AE5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4221088"/>
                <a:ext cx="3669411" cy="730136"/>
              </a:xfrm>
              <a:prstGeom prst="rect">
                <a:avLst/>
              </a:prstGeom>
              <a:blipFill>
                <a:blip r:embed="rId5"/>
                <a:stretch>
                  <a:fillRect l="-2658" r="-249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5" name="yt_shape_10055"/>
              <p:cNvSpPr txBox="1"/>
              <p:nvPr/>
            </p:nvSpPr>
            <p:spPr>
              <a:xfrm>
                <a:off x="540119" y="2148182"/>
                <a:ext cx="11111999" cy="29216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，求这个二次函数的表达式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5" name="yt_shape_1005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48182"/>
                <a:ext cx="11111999" cy="2921634"/>
              </a:xfrm>
              <a:prstGeom prst="rect">
                <a:avLst/>
              </a:prstGeom>
              <a:blipFill>
                <a:blip r:embed="rId2"/>
                <a:stretch>
                  <a:fillRect l="-1701" t="-1667" b="-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AF6044-4D85-692F-5DB6-2A84CA31451F}"/>
                  </a:ext>
                </a:extLst>
              </p:cNvPr>
              <p:cNvSpPr txBox="1"/>
              <p:nvPr/>
            </p:nvSpPr>
            <p:spPr>
              <a:xfrm>
                <a:off x="450108" y="3052352"/>
                <a:ext cx="670236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E1AF6044-4D85-692F-5DB6-2A84CA3145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52352"/>
                <a:ext cx="6702361" cy="1611643"/>
              </a:xfrm>
              <a:prstGeom prst="rect">
                <a:avLst/>
              </a:prstGeom>
              <a:blipFill>
                <a:blip r:embed="rId3"/>
                <a:stretch>
                  <a:fillRect l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4CBC8A-35A9-2D66-83A3-9FFD72FF6238}"/>
              </a:ext>
            </a:extLst>
          </p:cNvPr>
          <p:cNvSpPr txBox="1"/>
          <p:nvPr/>
        </p:nvSpPr>
        <p:spPr>
          <a:xfrm>
            <a:off x="450108" y="4570383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1971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46</cp:revision>
  <dcterms:created xsi:type="dcterms:W3CDTF">2023-05-05T05:33:04Z</dcterms:created>
  <dcterms:modified xsi:type="dcterms:W3CDTF">2023-10-21T09:41:54Z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