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3" r:id="rId7"/>
    <p:sldId id="376" r:id="rId8"/>
    <p:sldId id="377" r:id="rId9"/>
    <p:sldId id="378" r:id="rId10"/>
    <p:sldId id="381" r:id="rId11"/>
    <p:sldId id="384" r:id="rId12"/>
    <p:sldId id="386" r:id="rId13"/>
    <p:sldId id="388" r:id="rId14"/>
    <p:sldId id="389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bin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82" name="yt_image_1248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4" name="yt_shape_12484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直线和圆有两个公共点，称这条直线和圆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；直线和圆只有一个公共点，称这条直线和圆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，这条直线叫做圆的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切线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，这个点叫做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切点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；直线和圆没有公共点，称这条直线和圆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相离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A9B347-3D84-A8FA-53EC-34C33197DA3E}"/>
              </a:ext>
            </a:extLst>
          </p:cNvPr>
          <p:cNvSpPr txBox="1"/>
          <p:nvPr/>
        </p:nvSpPr>
        <p:spPr>
          <a:xfrm>
            <a:off x="6469908" y="27110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5F5D3A-B64C-435C-CC6D-EEA72AED6B2A}"/>
              </a:ext>
            </a:extLst>
          </p:cNvPr>
          <p:cNvSpPr txBox="1"/>
          <p:nvPr/>
        </p:nvSpPr>
        <p:spPr>
          <a:xfrm>
            <a:off x="2888508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3CD0BF-E564-FED4-9050-88AB0F933A82}"/>
              </a:ext>
            </a:extLst>
          </p:cNvPr>
          <p:cNvSpPr txBox="1"/>
          <p:nvPr/>
        </p:nvSpPr>
        <p:spPr>
          <a:xfrm>
            <a:off x="6850907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切线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57695E-03E6-E01B-2A1D-1E2BF6B60605}"/>
              </a:ext>
            </a:extLst>
          </p:cNvPr>
          <p:cNvSpPr txBox="1"/>
          <p:nvPr/>
        </p:nvSpPr>
        <p:spPr>
          <a:xfrm>
            <a:off x="9898907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切点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BC9D65-F822-BF8C-458E-BDC83205D3E5}"/>
              </a:ext>
            </a:extLst>
          </p:cNvPr>
          <p:cNvSpPr txBox="1"/>
          <p:nvPr/>
        </p:nvSpPr>
        <p:spPr>
          <a:xfrm>
            <a:off x="5631708" y="36620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85C2C7-0561-6431-812B-5F9E0ACC5A92}"/>
              </a:ext>
            </a:extLst>
          </p:cNvPr>
          <p:cNvSpPr txBox="1"/>
          <p:nvPr/>
        </p:nvSpPr>
        <p:spPr>
          <a:xfrm>
            <a:off x="9087696" y="4137535"/>
            <a:ext cx="7563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34AFA6-2706-7321-225D-4ED40AC6F335}"/>
              </a:ext>
            </a:extLst>
          </p:cNvPr>
          <p:cNvSpPr txBox="1"/>
          <p:nvPr/>
        </p:nvSpPr>
        <p:spPr>
          <a:xfrm>
            <a:off x="2158258" y="4613023"/>
            <a:ext cx="75634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DBB65F-F664-D735-B7C7-721D493F40AA}"/>
              </a:ext>
            </a:extLst>
          </p:cNvPr>
          <p:cNvSpPr txBox="1"/>
          <p:nvPr/>
        </p:nvSpPr>
        <p:spPr>
          <a:xfrm>
            <a:off x="6050808" y="4613023"/>
            <a:ext cx="75634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39" name="yt_image_125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3074564"/>
            <a:ext cx="1843747" cy="105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541" name="yt_shape_12541"/>
              <p:cNvSpPr txBox="1"/>
              <p:nvPr/>
            </p:nvSpPr>
            <p:spPr>
              <a:xfrm>
                <a:off x="540000" y="2910742"/>
                <a:ext cx="7221657" cy="24766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，易知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为圆心，以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为半径的圆与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相交，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为半径的圆与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相离，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与圆相切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541" name="yt_shape_12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0742"/>
                <a:ext cx="7221657" cy="2476640"/>
              </a:xfrm>
              <a:prstGeom prst="rect">
                <a:avLst/>
              </a:prstGeom>
              <a:blipFill>
                <a:blip r:embed="rId3"/>
                <a:stretch>
                  <a:fillRect l="-2618" t="-737" r="-1689" b="-6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43" name="yt_image_125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27043" y="4473675"/>
            <a:ext cx="1957566" cy="86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43A133-5881-41DF-C81C-4053CD582149}"/>
                  </a:ext>
                </a:extLst>
              </p:cNvPr>
              <p:cNvSpPr txBox="1"/>
              <p:nvPr/>
            </p:nvSpPr>
            <p:spPr>
              <a:xfrm>
                <a:off x="449989" y="2863936"/>
                <a:ext cx="73319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解：连结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，易知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43A133-5881-41DF-C81C-4053CD5821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3936"/>
                <a:ext cx="7331901" cy="613931"/>
              </a:xfrm>
              <a:prstGeom prst="rect">
                <a:avLst/>
              </a:prstGeom>
              <a:blipFill>
                <a:blip r:embed="rId5"/>
                <a:stretch>
                  <a:fillRect l="-1330" r="-133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25039B-88D3-685A-35FB-6F7CF6C9DE6D}"/>
                  </a:ext>
                </a:extLst>
              </p:cNvPr>
              <p:cNvSpPr txBox="1"/>
              <p:nvPr/>
            </p:nvSpPr>
            <p:spPr>
              <a:xfrm>
                <a:off x="449989" y="3384255"/>
                <a:ext cx="20725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25039B-88D3-685A-35FB-6F7CF6C9DE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4255"/>
                <a:ext cx="2072514" cy="613931"/>
              </a:xfrm>
              <a:prstGeom prst="rect">
                <a:avLst/>
              </a:prstGeom>
              <a:blipFill>
                <a:blip r:embed="rId6"/>
                <a:stretch>
                  <a:fillRect l="-4706" r="-441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0286879-5BBA-206C-EAFD-8AD4A4C04B56}"/>
              </a:ext>
            </a:extLst>
          </p:cNvPr>
          <p:cNvSpPr txBox="1"/>
          <p:nvPr/>
        </p:nvSpPr>
        <p:spPr>
          <a:xfrm>
            <a:off x="449989" y="3904575"/>
            <a:ext cx="617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为圆心，以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为半径的圆与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相交，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092341-E7FB-46B5-01EA-099679D1F90E}"/>
              </a:ext>
            </a:extLst>
          </p:cNvPr>
          <p:cNvSpPr txBox="1"/>
          <p:nvPr/>
        </p:nvSpPr>
        <p:spPr>
          <a:xfrm>
            <a:off x="449989" y="4380062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为半径的圆与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相离，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F19AAB-E597-7BEE-A887-250392A34C90}"/>
                  </a:ext>
                </a:extLst>
              </p:cNvPr>
              <p:cNvSpPr txBox="1"/>
              <p:nvPr/>
            </p:nvSpPr>
            <p:spPr>
              <a:xfrm>
                <a:off x="449989" y="4855550"/>
                <a:ext cx="44156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与圆相切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F19AAB-E597-7BEE-A887-250392A34C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5550"/>
                <a:ext cx="4415663" cy="554686"/>
              </a:xfrm>
              <a:prstGeom prst="rect">
                <a:avLst/>
              </a:prstGeom>
              <a:blipFill>
                <a:blip r:embed="rId7"/>
                <a:stretch>
                  <a:fillRect l="-2210" r="-207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2538">
            <a:extLst>
              <a:ext uri="{FF2B5EF4-FFF2-40B4-BE49-F238E27FC236}">
                <a16:creationId xmlns:a16="http://schemas.microsoft.com/office/drawing/2014/main" id="{6BEEC6FC-4C6B-2373-3C7D-BBBE13361E3C}"/>
              </a:ext>
            </a:extLst>
          </p:cNvPr>
          <p:cNvSpPr txBox="1"/>
          <p:nvPr/>
        </p:nvSpPr>
        <p:spPr>
          <a:xfrm>
            <a:off x="540119" y="1428043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，以底边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为圆心，分别以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为半径的两个圆与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有怎样的位置关系？半径为多少时，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与圆相切？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7" name="yt_shape_12547"/>
          <p:cNvSpPr txBox="1"/>
          <p:nvPr/>
        </p:nvSpPr>
        <p:spPr>
          <a:xfrm>
            <a:off x="540000" y="986822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546" name="yt_image_1254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682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49" name="yt_shape_12549"/>
              <p:cNvSpPr txBox="1"/>
              <p:nvPr/>
            </p:nvSpPr>
            <p:spPr>
              <a:xfrm>
                <a:off x="540119" y="1684405"/>
                <a:ext cx="11111999" cy="11133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上一点，以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长为半径作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当射线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沿顺时针方向旋转多少度时：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549" name="yt_shape_12549" descr="{&quot;rangeId&quot;:2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1113382"/>
              </a:xfrm>
              <a:prstGeom prst="rect">
                <a:avLst/>
              </a:prstGeom>
              <a:blipFill>
                <a:blip r:embed="rId3"/>
                <a:stretch>
                  <a:fillRect l="-1701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51" name="yt_image_1255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7721" y="3000939"/>
            <a:ext cx="1856557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3" name="yt_shape_12553"/>
          <p:cNvSpPr txBox="1"/>
          <p:nvPr/>
        </p:nvSpPr>
        <p:spPr>
          <a:xfrm>
            <a:off x="540000" y="4351031"/>
            <a:ext cx="24830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相切？</a:t>
            </a:r>
          </a:p>
        </p:txBody>
      </p:sp>
      <p:sp>
        <p:nvSpPr>
          <p:cNvPr id="12554" name="yt_shape_12554"/>
          <p:cNvSpPr txBox="1"/>
          <p:nvPr/>
        </p:nvSpPr>
        <p:spPr>
          <a:xfrm>
            <a:off x="540000" y="4837195"/>
            <a:ext cx="24830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相交？</a:t>
            </a:r>
          </a:p>
        </p:txBody>
      </p:sp>
      <p:sp>
        <p:nvSpPr>
          <p:cNvPr id="12555" name="yt_shape_12555"/>
          <p:cNvSpPr txBox="1"/>
          <p:nvPr/>
        </p:nvSpPr>
        <p:spPr>
          <a:xfrm>
            <a:off x="540000" y="5323359"/>
            <a:ext cx="85680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）当射线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沿顺时针方向旋转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2556" name="yt_shape_12556"/>
          <p:cNvSpPr txBox="1"/>
          <p:nvPr/>
        </p:nvSpPr>
        <p:spPr>
          <a:xfrm>
            <a:off x="540000" y="5802662"/>
            <a:ext cx="80502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）设相交时，射线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应顺时针旋转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度，有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650940-9ABA-C0EF-B303-1076A24F16FE}"/>
              </a:ext>
            </a:extLst>
          </p:cNvPr>
          <p:cNvSpPr txBox="1"/>
          <p:nvPr/>
        </p:nvSpPr>
        <p:spPr>
          <a:xfrm>
            <a:off x="449989" y="5276554"/>
            <a:ext cx="866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）当射线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沿顺时针方向旋转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6060C6-7B09-6359-0D33-E59BFD1DF89E}"/>
              </a:ext>
            </a:extLst>
          </p:cNvPr>
          <p:cNvSpPr txBox="1"/>
          <p:nvPr/>
        </p:nvSpPr>
        <p:spPr>
          <a:xfrm>
            <a:off x="449989" y="5755856"/>
            <a:ext cx="8152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）设相交时，射线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应顺时针旋转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度，有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8" name="yt_shape_12558"/>
          <p:cNvSpPr txBox="1"/>
          <p:nvPr/>
        </p:nvSpPr>
        <p:spPr>
          <a:xfrm>
            <a:off x="3369962" y="1377870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557" name="yt_image_125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42726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0" name="yt_shape_12560"/>
          <p:cNvSpPr txBox="1"/>
          <p:nvPr/>
        </p:nvSpPr>
        <p:spPr>
          <a:xfrm>
            <a:off x="3941564" y="1856295"/>
            <a:ext cx="430887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利用函数求直线与圆的位置关系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61" name="yt_shape_12561"/>
              <p:cNvSpPr txBox="1"/>
              <p:nvPr/>
            </p:nvSpPr>
            <p:spPr>
              <a:xfrm>
                <a:off x="540119" y="2342459"/>
                <a:ext cx="11111999" cy="1143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上运动，当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轴相切时，圆心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61" name="yt_shape_12561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2459"/>
                <a:ext cx="11111999" cy="1143583"/>
              </a:xfrm>
              <a:prstGeom prst="rect">
                <a:avLst/>
              </a:prstGeom>
              <a:blipFill>
                <a:blip r:embed="rId3"/>
                <a:stretch>
                  <a:fillRect l="-1701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66" name="yt_shape_12566"/>
          <p:cNvSpPr txBox="1"/>
          <p:nvPr/>
        </p:nvSpPr>
        <p:spPr>
          <a:xfrm>
            <a:off x="540000" y="551747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63" name="yt_shape_12563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6879" y="3689194"/>
            <a:ext cx="1398240" cy="1777887"/>
            <a:chOff x="0" y="0"/>
            <a:chExt cx="1398240" cy="1777887"/>
          </a:xfrm>
        </p:grpSpPr>
        <p:pic>
          <p:nvPicPr>
            <p:cNvPr id="2" name="yt_image_12563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98240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5" name="yt_shape_12565"/>
            <p:cNvSpPr txBox="1"/>
            <p:nvPr/>
          </p:nvSpPr>
          <p:spPr>
            <a:xfrm>
              <a:off x="89656" y="141788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BCC0A5-103D-BE46-5B8C-223D2A0152D5}"/>
                  </a:ext>
                </a:extLst>
              </p:cNvPr>
              <p:cNvSpPr txBox="1"/>
              <p:nvPr/>
            </p:nvSpPr>
            <p:spPr>
              <a:xfrm>
                <a:off x="3379046" y="2886153"/>
                <a:ext cx="36601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96BCC0A5-103D-BE46-5B8C-223D2A015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046" y="2886153"/>
                <a:ext cx="3660139" cy="554686"/>
              </a:xfrm>
              <a:prstGeom prst="rect">
                <a:avLst/>
              </a:prstGeom>
              <a:blipFill>
                <a:blip r:embed="rId5"/>
                <a:stretch>
                  <a:fillRect l="-2496" r="-249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67" name="yt_shape_12567"/>
              <p:cNvSpPr txBox="1"/>
              <p:nvPr/>
            </p:nvSpPr>
            <p:spPr>
              <a:xfrm>
                <a:off x="540119" y="1617408"/>
                <a:ext cx="11111999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）的图象上运动，当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轴相切时，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轴相交时，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轴相离时，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67" name="yt_shape_12567" descr="{&quot;rangeId&quot;:2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7408"/>
                <a:ext cx="11111999" cy="1590244"/>
              </a:xfrm>
              <a:prstGeom prst="rect">
                <a:avLst/>
              </a:prstGeom>
              <a:blipFill>
                <a:blip r:embed="rId2"/>
                <a:stretch>
                  <a:fillRect l="-1701" r="-714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72" name="yt_shape_12572"/>
          <p:cNvSpPr txBox="1"/>
          <p:nvPr/>
        </p:nvSpPr>
        <p:spPr>
          <a:xfrm>
            <a:off x="540000" y="52779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69" name="yt_shape_12569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7266" y="3410804"/>
            <a:ext cx="1617467" cy="1816749"/>
            <a:chOff x="0" y="0"/>
            <a:chExt cx="1617467" cy="1816749"/>
          </a:xfrm>
        </p:grpSpPr>
        <p:pic>
          <p:nvPicPr>
            <p:cNvPr id="2" name="yt_image_1256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7467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71" name="yt_shape_12571"/>
            <p:cNvSpPr txBox="1"/>
            <p:nvPr/>
          </p:nvSpPr>
          <p:spPr>
            <a:xfrm>
              <a:off x="199269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AE213E-CB6B-18DD-D93D-C8B8528F1332}"/>
              </a:ext>
            </a:extLst>
          </p:cNvPr>
          <p:cNvSpPr txBox="1"/>
          <p:nvPr/>
        </p:nvSpPr>
        <p:spPr>
          <a:xfrm>
            <a:off x="3328246" y="2245607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DDAD0D-983B-9423-4C85-7FF0123E6CC9}"/>
              </a:ext>
            </a:extLst>
          </p:cNvPr>
          <p:cNvSpPr txBox="1"/>
          <p:nvPr/>
        </p:nvSpPr>
        <p:spPr>
          <a:xfrm>
            <a:off x="9509971" y="2245607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7220C2-4615-996C-8877-4EE2AEA202D3}"/>
              </a:ext>
            </a:extLst>
          </p:cNvPr>
          <p:cNvSpPr txBox="1"/>
          <p:nvPr/>
        </p:nvSpPr>
        <p:spPr>
          <a:xfrm>
            <a:off x="4682383" y="2721095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3" name="yt_shape_12573"/>
              <p:cNvSpPr txBox="1"/>
              <p:nvPr/>
            </p:nvSpPr>
            <p:spPr>
              <a:xfrm>
                <a:off x="540000" y="957252"/>
                <a:ext cx="1073050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图象上的一个动点，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73" name="yt_shape_12573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30502" cy="639855"/>
              </a:xfrm>
              <a:prstGeom prst="rect">
                <a:avLst/>
              </a:prstGeom>
              <a:blipFill>
                <a:blip r:embed="rId2"/>
                <a:stretch>
                  <a:fillRect l="-1761" r="-68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75" name="yt_image_1257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684342"/>
            <a:ext cx="1803524" cy="160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7" name="yt_shape_12577"/>
          <p:cNvSpPr txBox="1"/>
          <p:nvPr/>
        </p:nvSpPr>
        <p:spPr>
          <a:xfrm>
            <a:off x="540000" y="1700808"/>
            <a:ext cx="569547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2578" name="yt_shape_12578"/>
          <p:cNvSpPr txBox="1"/>
          <p:nvPr/>
        </p:nvSpPr>
        <p:spPr>
          <a:xfrm>
            <a:off x="540000" y="2186972"/>
            <a:ext cx="75677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相交、相离时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79" name="yt_shape_12579"/>
              <p:cNvSpPr txBox="1"/>
              <p:nvPr/>
            </p:nvSpPr>
            <p:spPr>
              <a:xfrm>
                <a:off x="540000" y="2666275"/>
                <a:ext cx="5013937" cy="21175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相切，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579" name="yt_shape_12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66275"/>
                <a:ext cx="5013937" cy="2117503"/>
              </a:xfrm>
              <a:prstGeom prst="rect">
                <a:avLst/>
              </a:prstGeom>
              <a:blipFill>
                <a:blip r:embed="rId4"/>
                <a:stretch>
                  <a:fillRect l="-3771" t="-2299" r="-2676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21107C-B746-59A6-7235-BD3D52B14FFF}"/>
              </a:ext>
            </a:extLst>
          </p:cNvPr>
          <p:cNvSpPr txBox="1"/>
          <p:nvPr/>
        </p:nvSpPr>
        <p:spPr>
          <a:xfrm>
            <a:off x="449989" y="2619469"/>
            <a:ext cx="472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246DAB-6E2C-5715-4199-23086922BD1E}"/>
              </a:ext>
            </a:extLst>
          </p:cNvPr>
          <p:cNvSpPr txBox="1"/>
          <p:nvPr/>
        </p:nvSpPr>
        <p:spPr>
          <a:xfrm>
            <a:off x="449989" y="3094957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EB77DC-A8FA-A506-4F56-58F3B97E7203}"/>
              </a:ext>
            </a:extLst>
          </p:cNvPr>
          <p:cNvSpPr txBox="1"/>
          <p:nvPr/>
        </p:nvSpPr>
        <p:spPr>
          <a:xfrm>
            <a:off x="449989" y="3570445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010022-A683-E19C-4C8E-40038C7450B5}"/>
                  </a:ext>
                </a:extLst>
              </p:cNvPr>
              <p:cNvSpPr txBox="1"/>
              <p:nvPr/>
            </p:nvSpPr>
            <p:spPr>
              <a:xfrm>
                <a:off x="449989" y="4045933"/>
                <a:ext cx="514553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1010022-A683-E19C-4C8E-40038C745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5933"/>
                <a:ext cx="5145532" cy="764172"/>
              </a:xfrm>
              <a:prstGeom prst="rect">
                <a:avLst/>
              </a:prstGeom>
              <a:blipFill>
                <a:blip r:embed="rId5"/>
                <a:stretch>
                  <a:fillRect l="-1896" r="-1777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581">
            <a:extLst>
              <a:ext uri="{FF2B5EF4-FFF2-40B4-BE49-F238E27FC236}">
                <a16:creationId xmlns:a16="http://schemas.microsoft.com/office/drawing/2014/main" id="{B92BBE32-2867-4266-7275-F8159A706FA1}"/>
              </a:ext>
            </a:extLst>
          </p:cNvPr>
          <p:cNvSpPr txBox="1"/>
          <p:nvPr/>
        </p:nvSpPr>
        <p:spPr>
          <a:xfrm>
            <a:off x="540000" y="4987974"/>
            <a:ext cx="793486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相交时，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相离时，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2582">
            <a:extLst>
              <a:ext uri="{FF2B5EF4-FFF2-40B4-BE49-F238E27FC236}">
                <a16:creationId xmlns:a16="http://schemas.microsoft.com/office/drawing/2014/main" id="{28451EA6-67B3-2196-0FFC-1B19DD18A26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74004" y="6099773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B14733B-6678-1773-7821-92C0E5816F0E}"/>
              </a:ext>
            </a:extLst>
          </p:cNvPr>
          <p:cNvSpPr txBox="1"/>
          <p:nvPr/>
        </p:nvSpPr>
        <p:spPr>
          <a:xfrm>
            <a:off x="449989" y="4941168"/>
            <a:ext cx="8038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相交时，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23B269-C2E2-2BE2-E1B3-6103CA590E01}"/>
              </a:ext>
            </a:extLst>
          </p:cNvPr>
          <p:cNvSpPr txBox="1"/>
          <p:nvPr/>
        </p:nvSpPr>
        <p:spPr>
          <a:xfrm>
            <a:off x="449989" y="5416656"/>
            <a:ext cx="7487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相离时，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7" name="yt_shape_12487"/>
          <p:cNvSpPr txBox="1"/>
          <p:nvPr/>
        </p:nvSpPr>
        <p:spPr>
          <a:xfrm>
            <a:off x="540000" y="1206055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86" name="yt_image_1248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06055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9" name="yt_shape_12489"/>
          <p:cNvSpPr txBox="1"/>
          <p:nvPr/>
        </p:nvSpPr>
        <p:spPr>
          <a:xfrm>
            <a:off x="540000" y="1909352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直线与圆的三种位置关系的判定</a:t>
            </a:r>
          </a:p>
        </p:txBody>
      </p:sp>
      <p:sp>
        <p:nvSpPr>
          <p:cNvPr id="12490" name="yt_shape_12490"/>
          <p:cNvSpPr txBox="1"/>
          <p:nvPr/>
        </p:nvSpPr>
        <p:spPr>
          <a:xfrm>
            <a:off x="540119" y="241366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，则反映直线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位置关系的是（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2491" name="yt_image_1249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472" y="3532321"/>
            <a:ext cx="4667054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3" name="yt_shape_12493"/>
          <p:cNvSpPr txBox="1"/>
          <p:nvPr/>
        </p:nvSpPr>
        <p:spPr>
          <a:xfrm>
            <a:off x="540000" y="4575014"/>
            <a:ext cx="968694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已知一条直线与圆有公共点，则这条直线与圆的位置关系是（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494" name="yt_table_124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524547"/>
              </p:ext>
            </p:extLst>
          </p:nvPr>
        </p:nvGraphicFramePr>
        <p:xfrm>
          <a:off x="540000" y="5061178"/>
          <a:ext cx="4812030" cy="950976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相切或相交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pic>
        <p:nvPicPr>
          <p:cNvPr id="3" name="yt_shape_1697707774324">
            <a:extLst>
              <a:ext uri="{FF2B5EF4-FFF2-40B4-BE49-F238E27FC236}">
                <a16:creationId xmlns:a16="http://schemas.microsoft.com/office/drawing/2014/main" id="{0E306189-1135-0997-5B12-ED9C487987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102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FEAF25-C305-27CC-AD0E-4EA8FC639665}"/>
              </a:ext>
            </a:extLst>
          </p:cNvPr>
          <p:cNvSpPr txBox="1"/>
          <p:nvPr/>
        </p:nvSpPr>
        <p:spPr>
          <a:xfrm>
            <a:off x="1059708" y="284234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5B389A-B6AB-ED99-7CC5-B12290724EC2}"/>
              </a:ext>
            </a:extLst>
          </p:cNvPr>
          <p:cNvSpPr txBox="1"/>
          <p:nvPr/>
        </p:nvSpPr>
        <p:spPr>
          <a:xfrm>
            <a:off x="9212989" y="452820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6" name="yt_shape_12496"/>
          <p:cNvSpPr txBox="1"/>
          <p:nvPr/>
        </p:nvSpPr>
        <p:spPr>
          <a:xfrm>
            <a:off x="540000" y="1431227"/>
            <a:ext cx="103185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中，以点（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）为圆心，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为半径的圆（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497" name="yt_table_124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040809"/>
              </p:ext>
            </p:extLst>
          </p:nvPr>
        </p:nvGraphicFramePr>
        <p:xfrm>
          <a:off x="540000" y="1917391"/>
          <a:ext cx="3886200" cy="1901952"/>
        </p:xfrm>
        <a:graphic>
          <a:graphicData uri="http://schemas.openxmlformats.org/drawingml/2006/table">
            <a:tbl>
              <a:tblPr/>
              <a:tblGrid>
                <a:gridCol w="3886200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轴相交，与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轴相离，与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轴相切，与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轴相切，与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sp>
        <p:nvSpPr>
          <p:cNvPr id="12499" name="yt_shape_12499"/>
          <p:cNvSpPr txBox="1"/>
          <p:nvPr/>
        </p:nvSpPr>
        <p:spPr>
          <a:xfrm>
            <a:off x="540119" y="386971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的位置关系为（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500" name="yt_table_125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465797"/>
              </p:ext>
            </p:extLst>
          </p:nvPr>
        </p:nvGraphicFramePr>
        <p:xfrm>
          <a:off x="540000" y="4836006"/>
          <a:ext cx="4507230" cy="950976"/>
        </p:xfrm>
        <a:graphic>
          <a:graphicData uri="http://schemas.openxmlformats.org/drawingml/2006/table">
            <a:tbl>
              <a:tblPr/>
              <a:tblGrid>
                <a:gridCol w="2414905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24906F7-F1FD-9C1A-88D1-D31EF75D2B25}"/>
              </a:ext>
            </a:extLst>
          </p:cNvPr>
          <p:cNvSpPr txBox="1"/>
          <p:nvPr/>
        </p:nvSpPr>
        <p:spPr>
          <a:xfrm>
            <a:off x="9855926" y="1384421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BC4A26-36B9-B6BA-8000-27B0E8E9CF1E}"/>
              </a:ext>
            </a:extLst>
          </p:cNvPr>
          <p:cNvSpPr txBox="1"/>
          <p:nvPr/>
        </p:nvSpPr>
        <p:spPr>
          <a:xfrm>
            <a:off x="1669308" y="429839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2" name="yt_shape_12502"/>
          <p:cNvSpPr txBox="1"/>
          <p:nvPr/>
        </p:nvSpPr>
        <p:spPr>
          <a:xfrm>
            <a:off x="540119" y="25210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03" name="yt_image_125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8281" y="3632833"/>
            <a:ext cx="1915437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AF1161-34D2-0AD8-E2E1-CC454CA34AA0}"/>
              </a:ext>
            </a:extLst>
          </p:cNvPr>
          <p:cNvSpPr txBox="1"/>
          <p:nvPr/>
        </p:nvSpPr>
        <p:spPr>
          <a:xfrm>
            <a:off x="2583708" y="29497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5" name="yt_shape_12505"/>
          <p:cNvSpPr txBox="1"/>
          <p:nvPr/>
        </p:nvSpPr>
        <p:spPr>
          <a:xfrm>
            <a:off x="540000" y="1194657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直线与圆的位置关系的性质</a:t>
            </a:r>
          </a:p>
        </p:txBody>
      </p:sp>
      <p:sp>
        <p:nvSpPr>
          <p:cNvPr id="12506" name="yt_shape_12506"/>
          <p:cNvSpPr txBox="1"/>
          <p:nvPr/>
        </p:nvSpPr>
        <p:spPr>
          <a:xfrm>
            <a:off x="540119" y="1698967"/>
            <a:ext cx="11388529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与半径为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的取值范围是（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507" name="yt_table_125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621540"/>
              </p:ext>
            </p:extLst>
          </p:nvPr>
        </p:nvGraphicFramePr>
        <p:xfrm>
          <a:off x="540000" y="2276872"/>
          <a:ext cx="4743768" cy="950976"/>
        </p:xfrm>
        <a:graphic>
          <a:graphicData uri="http://schemas.openxmlformats.org/drawingml/2006/table">
            <a:tbl>
              <a:tblPr/>
              <a:tblGrid>
                <a:gridCol w="2829243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sp>
        <p:nvSpPr>
          <p:cNvPr id="12509" name="yt_shape_12509"/>
          <p:cNvSpPr txBox="1"/>
          <p:nvPr/>
        </p:nvSpPr>
        <p:spPr>
          <a:xfrm>
            <a:off x="540119" y="32784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（益阳市中考）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轴正方向平移，使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轴相切，则平移的距离为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10" name="yt_image_1251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5004" y="4390225"/>
            <a:ext cx="1941991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74394">
            <a:extLst>
              <a:ext uri="{FF2B5EF4-FFF2-40B4-BE49-F238E27FC236}">
                <a16:creationId xmlns:a16="http://schemas.microsoft.com/office/drawing/2014/main" id="{67BE169A-2582-D06C-8750-00028C8C60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3633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D38EAB-7E3A-E530-2FCD-1526E7076931}"/>
              </a:ext>
            </a:extLst>
          </p:cNvPr>
          <p:cNvSpPr txBox="1"/>
          <p:nvPr/>
        </p:nvSpPr>
        <p:spPr>
          <a:xfrm>
            <a:off x="10805719" y="165426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521039-857A-4BAC-551C-4F9C583AA5C0}"/>
              </a:ext>
            </a:extLst>
          </p:cNvPr>
          <p:cNvSpPr txBox="1"/>
          <p:nvPr/>
        </p:nvSpPr>
        <p:spPr>
          <a:xfrm>
            <a:off x="10216407" y="370710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2" name="yt_shape_12512"/>
          <p:cNvSpPr txBox="1"/>
          <p:nvPr/>
        </p:nvSpPr>
        <p:spPr>
          <a:xfrm>
            <a:off x="540119" y="141277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在什么范围内取值时，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所在的直线与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相交、相切、相离？</a:t>
            </a:r>
          </a:p>
        </p:txBody>
      </p:sp>
      <p:pic>
        <p:nvPicPr>
          <p:cNvPr id="12513" name="yt_image_1251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303503"/>
            <a:ext cx="1541539" cy="166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2517">
            <a:extLst>
              <a:ext uri="{FF2B5EF4-FFF2-40B4-BE49-F238E27FC236}">
                <a16:creationId xmlns:a16="http://schemas.microsoft.com/office/drawing/2014/main" id="{8983D9DC-8209-0D68-ACBC-10438559D3F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2836" y="4365104"/>
            <a:ext cx="1313095" cy="168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515">
                <a:extLst>
                  <a:ext uri="{FF2B5EF4-FFF2-40B4-BE49-F238E27FC236}">
                    <a16:creationId xmlns:a16="http://schemas.microsoft.com/office/drawing/2014/main" id="{ADAEA163-E1B3-EC92-B025-978962E7AEEB}"/>
                  </a:ext>
                </a:extLst>
              </p:cNvPr>
              <p:cNvSpPr txBox="1"/>
              <p:nvPr/>
            </p:nvSpPr>
            <p:spPr>
              <a:xfrm>
                <a:off x="540000" y="2544662"/>
                <a:ext cx="6949018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所在的直线与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相切时，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时，相交；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时，相切；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时，相离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2515">
                <a:extLst>
                  <a:ext uri="{FF2B5EF4-FFF2-40B4-BE49-F238E27FC236}">
                    <a16:creationId xmlns:a16="http://schemas.microsoft.com/office/drawing/2014/main" id="{ADAEA163-E1B3-EC92-B025-978962E7AE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4662"/>
                <a:ext cx="6949018" cy="3027047"/>
              </a:xfrm>
              <a:prstGeom prst="rect">
                <a:avLst/>
              </a:prstGeom>
              <a:blipFill>
                <a:blip r:embed="rId4"/>
                <a:stretch>
                  <a:fillRect l="-2719" t="-1610" r="-1667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24EC95B-A84E-1DAA-6496-D4A06B24C752}"/>
              </a:ext>
            </a:extLst>
          </p:cNvPr>
          <p:cNvSpPr txBox="1"/>
          <p:nvPr/>
        </p:nvSpPr>
        <p:spPr>
          <a:xfrm>
            <a:off x="449989" y="2497856"/>
            <a:ext cx="3118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B68FD2-13F5-4A28-6A65-C7FF56EA91A0}"/>
              </a:ext>
            </a:extLst>
          </p:cNvPr>
          <p:cNvSpPr txBox="1"/>
          <p:nvPr/>
        </p:nvSpPr>
        <p:spPr>
          <a:xfrm>
            <a:off x="449989" y="2973344"/>
            <a:ext cx="3556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68993A-E922-10C3-2AB2-E9B552F3BFD1}"/>
                  </a:ext>
                </a:extLst>
              </p:cNvPr>
              <p:cNvSpPr txBox="1"/>
              <p:nvPr/>
            </p:nvSpPr>
            <p:spPr>
              <a:xfrm>
                <a:off x="449989" y="3448832"/>
                <a:ext cx="4242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68993A-E922-10C3-2AB2-E9B552F3B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8832"/>
                <a:ext cx="4242498" cy="765061"/>
              </a:xfrm>
              <a:prstGeom prst="rect">
                <a:avLst/>
              </a:prstGeom>
              <a:blipFill>
                <a:blip r:embed="rId5"/>
                <a:stretch>
                  <a:fillRect l="-2299" r="-215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7FEB04B-5651-B5C1-97DD-134276FF5F9E}"/>
              </a:ext>
            </a:extLst>
          </p:cNvPr>
          <p:cNvSpPr txBox="1"/>
          <p:nvPr/>
        </p:nvSpPr>
        <p:spPr>
          <a:xfrm>
            <a:off x="449989" y="4120281"/>
            <a:ext cx="578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所在的直线与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84C4637-B4DB-0455-B022-25C593E10569}"/>
              </a:ext>
            </a:extLst>
          </p:cNvPr>
          <p:cNvSpPr txBox="1"/>
          <p:nvPr/>
        </p:nvSpPr>
        <p:spPr>
          <a:xfrm>
            <a:off x="449989" y="4595769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52455A-6857-4B9F-3093-B0AB8E96EAA4}"/>
              </a:ext>
            </a:extLst>
          </p:cNvPr>
          <p:cNvSpPr txBox="1"/>
          <p:nvPr/>
        </p:nvSpPr>
        <p:spPr>
          <a:xfrm>
            <a:off x="449989" y="5071257"/>
            <a:ext cx="7061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时，相交；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时，相切；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时，相离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1" name="yt_shape_12521"/>
          <p:cNvSpPr txBox="1"/>
          <p:nvPr/>
        </p:nvSpPr>
        <p:spPr>
          <a:xfrm>
            <a:off x="540119" y="3154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边只有一个公共点，则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应满足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71A435-CE68-23D8-0197-63594FFEC0A1}"/>
              </a:ext>
            </a:extLst>
          </p:cNvPr>
          <p:cNvSpPr txBox="1"/>
          <p:nvPr/>
        </p:nvSpPr>
        <p:spPr>
          <a:xfrm>
            <a:off x="6887421" y="3583358"/>
            <a:ext cx="1213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2520">
            <a:extLst>
              <a:ext uri="{FF2B5EF4-FFF2-40B4-BE49-F238E27FC236}">
                <a16:creationId xmlns:a16="http://schemas.microsoft.com/office/drawing/2014/main" id="{9D205ACE-A7A2-B1AB-60E0-FE80C62D3E8F}"/>
              </a:ext>
            </a:extLst>
          </p:cNvPr>
          <p:cNvSpPr txBox="1"/>
          <p:nvPr/>
        </p:nvSpPr>
        <p:spPr>
          <a:xfrm>
            <a:off x="540000" y="2615438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只考虑了一种位置关系而出错</a:t>
            </a:r>
          </a:p>
        </p:txBody>
      </p:sp>
      <p:pic>
        <p:nvPicPr>
          <p:cNvPr id="4" name="yt_shape_1697707774457">
            <a:extLst>
              <a:ext uri="{FF2B5EF4-FFF2-40B4-BE49-F238E27FC236}">
                <a16:creationId xmlns:a16="http://schemas.microsoft.com/office/drawing/2014/main" id="{85733883-D849-5B6E-E1B3-10EB77CD9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57115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3" name="yt_shape_12523"/>
          <p:cNvSpPr txBox="1"/>
          <p:nvPr/>
        </p:nvSpPr>
        <p:spPr>
          <a:xfrm>
            <a:off x="540000" y="989968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522" name="yt_image_1252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996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5" name="yt_shape_12525"/>
          <p:cNvSpPr txBox="1"/>
          <p:nvPr/>
        </p:nvSpPr>
        <p:spPr>
          <a:xfrm>
            <a:off x="540119" y="168183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为半径的圆与边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有公共点，则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29" name="yt_table_12529_skip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163857"/>
                  </p:ext>
                </p:extLst>
              </p:nvPr>
            </p:nvGraphicFramePr>
            <p:xfrm>
              <a:off x="540000" y="2648132"/>
              <a:ext cx="5704332" cy="1273048"/>
            </p:xfrm>
            <a:graphic>
              <a:graphicData uri="http://schemas.openxmlformats.org/drawingml/2006/table">
                <a:tbl>
                  <a:tblPr/>
                  <a:tblGrid>
                    <a:gridCol w="3383407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2320925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29" name="yt_table_12529_skip" descr="{&quot;rangeId&quot;:15,&quot;type&quot;:&quot;Option&quot;,&quot;drawing&quot;:[&quot;yt_shape_12526&quot;]}" title="H_100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163857"/>
                  </p:ext>
                </p:extLst>
              </p:nvPr>
            </p:nvGraphicFramePr>
            <p:xfrm>
              <a:off x="540000" y="2558164"/>
              <a:ext cx="5704332" cy="1273048"/>
            </p:xfrm>
            <a:graphic>
              <a:graphicData uri="http://schemas.openxmlformats.org/drawingml/2006/table">
                <a:tbl>
                  <a:tblPr/>
                  <a:tblGrid>
                    <a:gridCol w="3383407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2320925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8525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3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852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5932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526" name="yt_shape_12526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05655" y="2648132"/>
            <a:ext cx="1144080" cy="1624725"/>
            <a:chOff x="0" y="0"/>
            <a:chExt cx="1144080" cy="1624725"/>
          </a:xfrm>
        </p:grpSpPr>
        <p:pic>
          <p:nvPicPr>
            <p:cNvPr id="2" name="yt_image_1252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44080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28" name="yt_shape_12528"/>
            <p:cNvSpPr txBox="1"/>
            <p:nvPr/>
          </p:nvSpPr>
          <p:spPr>
            <a:xfrm>
              <a:off x="-37424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530" name="yt_shape_12530"/>
          <p:cNvSpPr txBox="1"/>
          <p:nvPr/>
        </p:nvSpPr>
        <p:spPr>
          <a:xfrm>
            <a:off x="540119" y="43232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（南阳市十三中月考）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为半径作圆，若直线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31" name="yt_table_12531" title="H_73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3806830"/>
                  </p:ext>
                </p:extLst>
              </p:nvPr>
            </p:nvGraphicFramePr>
            <p:xfrm>
              <a:off x="540000" y="5289581"/>
              <a:ext cx="6042724" cy="938658"/>
            </p:xfrm>
            <a:graphic>
              <a:graphicData uri="http://schemas.openxmlformats.org/drawingml/2006/table">
                <a:tbl>
                  <a:tblPr/>
                  <a:tblGrid>
                    <a:gridCol w="3383407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2659317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31" name="yt_table_12531" descr="{&quot;rangeId&quot;:16,&quot;type&quot;:&quot;Option&quot;}" title="H_73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3806830"/>
                  </p:ext>
                </p:extLst>
              </p:nvPr>
            </p:nvGraphicFramePr>
            <p:xfrm>
              <a:off x="540000" y="5199613"/>
              <a:ext cx="6042724" cy="938658"/>
            </p:xfrm>
            <a:graphic>
              <a:graphicData uri="http://schemas.openxmlformats.org/drawingml/2006/table">
                <a:tbl>
                  <a:tblPr/>
                  <a:tblGrid>
                    <a:gridCol w="3383407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2659317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</a:tblGrid>
                  <a:tr h="46932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27002" t="-5128" b="-1371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  <a:tr h="4693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6494" r="-7873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27002" t="-106494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696F350-CB72-5155-CD74-CAA4342F6B15}"/>
              </a:ext>
            </a:extLst>
          </p:cNvPr>
          <p:cNvSpPr txBox="1"/>
          <p:nvPr/>
        </p:nvSpPr>
        <p:spPr>
          <a:xfrm>
            <a:off x="6122246" y="211051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9E29B-B774-366C-5DEB-71DE41CAC2DD}"/>
              </a:ext>
            </a:extLst>
          </p:cNvPr>
          <p:cNvSpPr txBox="1"/>
          <p:nvPr/>
        </p:nvSpPr>
        <p:spPr>
          <a:xfrm>
            <a:off x="4737946" y="4751968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2" name="yt_shape_1253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如图，两个同心圆，大圆半径为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，小圆半径为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，若大圆的弦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与小圆相交，则弦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536" name="yt_shape_12536"/>
          <p:cNvSpPr txBox="1"/>
          <p:nvPr/>
        </p:nvSpPr>
        <p:spPr>
          <a:xfrm>
            <a:off x="540000" y="36538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33" name="yt_shape_12533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4679" y="2011799"/>
            <a:ext cx="1342641" cy="1591578"/>
            <a:chOff x="0" y="0"/>
            <a:chExt cx="1342641" cy="1591578"/>
          </a:xfrm>
        </p:grpSpPr>
        <p:pic>
          <p:nvPicPr>
            <p:cNvPr id="2" name="yt_image_1253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2641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35" name="yt_shape_12535"/>
            <p:cNvSpPr txBox="1"/>
            <p:nvPr/>
          </p:nvSpPr>
          <p:spPr>
            <a:xfrm>
              <a:off x="61856" y="12315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537" name="yt_shape_12537"/>
          <p:cNvSpPr txBox="1"/>
          <p:nvPr/>
        </p:nvSpPr>
        <p:spPr>
          <a:xfrm>
            <a:off x="540119" y="40272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在直角坐标系中，半径为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，圆心为（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）的圆向上平移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个单位时，它与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52E2C9-704C-0CFC-03E7-D9F33878FE35}"/>
              </a:ext>
            </a:extLst>
          </p:cNvPr>
          <p:cNvSpPr txBox="1"/>
          <p:nvPr/>
        </p:nvSpPr>
        <p:spPr>
          <a:xfrm>
            <a:off x="3564783" y="1328682"/>
            <a:ext cx="1618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8C7240-7BFC-0F58-C79E-7DD08C1A28BB}"/>
              </a:ext>
            </a:extLst>
          </p:cNvPr>
          <p:cNvSpPr txBox="1"/>
          <p:nvPr/>
        </p:nvSpPr>
        <p:spPr>
          <a:xfrm>
            <a:off x="9213107" y="398044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2026</Words>
  <Application>Microsoft Office PowerPoint</Application>
  <PresentationFormat>宽屏</PresentationFormat>
  <Paragraphs>128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2023-10-21T11:00:25Z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