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73" r:id="rId9"/>
    <p:sldId id="374" r:id="rId10"/>
    <p:sldId id="381" r:id="rId11"/>
    <p:sldId id="375" r:id="rId12"/>
    <p:sldId id="383" r:id="rId13"/>
    <p:sldId id="376" r:id="rId14"/>
    <p:sldId id="385" r:id="rId15"/>
    <p:sldId id="377" r:id="rId16"/>
    <p:sldId id="378" r:id="rId17"/>
    <p:sldId id="379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bin"/><Relationship Id="rId4" Type="http://schemas.openxmlformats.org/officeDocument/2006/relationships/image" Target="../media/image33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3" name="yt_shape_10413"/>
          <p:cNvSpPr txBox="1"/>
          <p:nvPr/>
        </p:nvSpPr>
        <p:spPr>
          <a:xfrm>
            <a:off x="540000" y="1932004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0414" name="yt_shape_10414"/>
          <p:cNvSpPr txBox="1"/>
          <p:nvPr/>
        </p:nvSpPr>
        <p:spPr>
          <a:xfrm>
            <a:off x="540119" y="241816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的图象平移后经过点（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），则下列平移方法正确的是（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415" name="yt_table_104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093497"/>
              </p:ext>
            </p:extLst>
          </p:nvPr>
        </p:nvGraphicFramePr>
        <p:xfrm>
          <a:off x="540000" y="3384463"/>
          <a:ext cx="5749925" cy="1901952"/>
        </p:xfrm>
        <a:graphic>
          <a:graphicData uri="http://schemas.openxmlformats.org/drawingml/2006/table">
            <a:tbl>
              <a:tblPr/>
              <a:tblGrid>
                <a:gridCol w="5749925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个单位，向上平移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E5F5CC-1741-7AC0-3416-983575417777}"/>
              </a:ext>
            </a:extLst>
          </p:cNvPr>
          <p:cNvSpPr txBox="1"/>
          <p:nvPr/>
        </p:nvSpPr>
        <p:spPr>
          <a:xfrm>
            <a:off x="1974108" y="284685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60" name="yt_shape_10460"/>
              <p:cNvSpPr txBox="1"/>
              <p:nvPr/>
            </p:nvSpPr>
            <p:spPr>
              <a:xfrm>
                <a:off x="540119" y="1052736"/>
                <a:ext cx="1153254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（巴东中学月考）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60" name="yt_shape_104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532545" cy="953915"/>
              </a:xfrm>
              <a:prstGeom prst="rect">
                <a:avLst/>
              </a:prstGeom>
              <a:blipFill>
                <a:blip r:embed="rId2"/>
                <a:stretch>
                  <a:fillRect l="-1639" t="-2564" r="-476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62" name="yt_image_1046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9156" y="2510131"/>
            <a:ext cx="2151653" cy="168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4" name="yt_shape_10464"/>
          <p:cNvSpPr txBox="1"/>
          <p:nvPr/>
        </p:nvSpPr>
        <p:spPr>
          <a:xfrm>
            <a:off x="540000" y="2212596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）求该二次函数的表达式；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5A49C2-D146-7DCE-89CF-FEF6E757FBE9}"/>
              </a:ext>
            </a:extLst>
          </p:cNvPr>
          <p:cNvSpPr txBox="1"/>
          <p:nvPr/>
        </p:nvSpPr>
        <p:spPr>
          <a:xfrm>
            <a:off x="450108" y="2783476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两点，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D43388-0D21-9C8F-0C3B-F90D813503C4}"/>
              </a:ext>
            </a:extLst>
          </p:cNvPr>
          <p:cNvSpPr txBox="1"/>
          <p:nvPr/>
        </p:nvSpPr>
        <p:spPr>
          <a:xfrm>
            <a:off x="450108" y="3258964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6CC5D-9AC3-8A9A-A93B-AD3E8BD5399E}"/>
              </a:ext>
            </a:extLst>
          </p:cNvPr>
          <p:cNvSpPr txBox="1"/>
          <p:nvPr/>
        </p:nvSpPr>
        <p:spPr>
          <a:xfrm>
            <a:off x="450108" y="373445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A51CD0-E60E-845A-4B02-AFFFD89A897D}"/>
                  </a:ext>
                </a:extLst>
              </p:cNvPr>
              <p:cNvSpPr txBox="1"/>
              <p:nvPr/>
            </p:nvSpPr>
            <p:spPr>
              <a:xfrm>
                <a:off x="450108" y="4209940"/>
                <a:ext cx="33583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A51CD0-E60E-845A-4B02-AFFFD89A8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09940"/>
                <a:ext cx="3358388" cy="613931"/>
              </a:xfrm>
              <a:prstGeom prst="rect">
                <a:avLst/>
              </a:prstGeom>
              <a:blipFill>
                <a:blip r:embed="rId4"/>
                <a:stretch>
                  <a:fillRect l="-2904" r="-2722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938906-E03F-8F23-DB0E-1DD6E8A08D58}"/>
                  </a:ext>
                </a:extLst>
              </p:cNvPr>
              <p:cNvSpPr txBox="1"/>
              <p:nvPr/>
            </p:nvSpPr>
            <p:spPr>
              <a:xfrm>
                <a:off x="450108" y="4730259"/>
                <a:ext cx="4358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938906-E03F-8F23-DB0E-1DD6E8A08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30259"/>
                <a:ext cx="4358513" cy="613931"/>
              </a:xfrm>
              <a:prstGeom prst="rect">
                <a:avLst/>
              </a:prstGeom>
              <a:blipFill>
                <a:blip r:embed="rId5"/>
                <a:stretch>
                  <a:fillRect l="-2238" r="-209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01B0F3-54DD-C277-5B06-F3ABC8BD6E3B}"/>
                  </a:ext>
                </a:extLst>
              </p:cNvPr>
              <p:cNvSpPr txBox="1"/>
              <p:nvPr/>
            </p:nvSpPr>
            <p:spPr>
              <a:xfrm>
                <a:off x="450108" y="5250578"/>
                <a:ext cx="365061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01B0F3-54DD-C277-5B06-F3ABC8BD6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0578"/>
                <a:ext cx="3650615" cy="554686"/>
              </a:xfrm>
              <a:prstGeom prst="rect">
                <a:avLst/>
              </a:prstGeom>
              <a:blipFill>
                <a:blip r:embed="rId6"/>
                <a:stretch>
                  <a:fillRect l="-2671" r="-250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6" name="yt_shape_10466"/>
              <p:cNvSpPr txBox="1"/>
              <p:nvPr/>
            </p:nvSpPr>
            <p:spPr>
              <a:xfrm>
                <a:off x="540119" y="1650482"/>
                <a:ext cx="11111999" cy="3917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）若将线段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，试判断点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是否为该函数图象的顶点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66" name="yt_shape_10466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0482"/>
                <a:ext cx="11111999" cy="3917034"/>
              </a:xfrm>
              <a:prstGeom prst="rect">
                <a:avLst/>
              </a:prstGeom>
              <a:blipFill>
                <a:blip r:embed="rId2"/>
                <a:stretch>
                  <a:fillRect l="-1701" t="-1402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0462">
            <a:extLst>
              <a:ext uri="{FF2B5EF4-FFF2-40B4-BE49-F238E27FC236}">
                <a16:creationId xmlns:a16="http://schemas.microsoft.com/office/drawing/2014/main" id="{EE649254-A44A-1088-CC6E-1648ABFC869D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0228" y="2924944"/>
            <a:ext cx="2151653" cy="168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0470">
            <a:extLst>
              <a:ext uri="{FF2B5EF4-FFF2-40B4-BE49-F238E27FC236}">
                <a16:creationId xmlns:a16="http://schemas.microsoft.com/office/drawing/2014/main" id="{0A8865B8-6195-AA60-121B-A6E42974888C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59732" y="4838282"/>
            <a:ext cx="1832643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468">
                <a:extLst>
                  <a:ext uri="{FF2B5EF4-FFF2-40B4-BE49-F238E27FC236}">
                    <a16:creationId xmlns:a16="http://schemas.microsoft.com/office/drawing/2014/main" id="{817AC32A-42E1-A174-922F-846B99C2DB92}"/>
                  </a:ext>
                </a:extLst>
              </p:cNvPr>
              <p:cNvSpPr txBox="1"/>
              <p:nvPr/>
            </p:nvSpPr>
            <p:spPr>
              <a:xfrm>
                <a:off x="540000" y="2755726"/>
                <a:ext cx="5330690" cy="31175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）抛物线顶点坐标为（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为该函数图象的顶点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0468">
                <a:extLst>
                  <a:ext uri="{FF2B5EF4-FFF2-40B4-BE49-F238E27FC236}">
                    <a16:creationId xmlns:a16="http://schemas.microsoft.com/office/drawing/2014/main" id="{817AC32A-42E1-A174-922F-846B99C2DB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5726"/>
                <a:ext cx="5330690" cy="3117585"/>
              </a:xfrm>
              <a:prstGeom prst="rect">
                <a:avLst/>
              </a:prstGeom>
              <a:blipFill>
                <a:blip r:embed="rId5"/>
                <a:stretch>
                  <a:fillRect l="-3547" t="-587" r="-2746" b="-5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B6B5052-DB96-8ABB-C368-6F5D63F777D3}"/>
                  </a:ext>
                </a:extLst>
              </p:cNvPr>
              <p:cNvSpPr txBox="1"/>
              <p:nvPr/>
            </p:nvSpPr>
            <p:spPr>
              <a:xfrm>
                <a:off x="449989" y="2708920"/>
                <a:ext cx="51205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）抛物线顶点坐标为（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B6B5052-DB96-8ABB-C368-6F5D63F77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8920"/>
                <a:ext cx="5120513" cy="613931"/>
              </a:xfrm>
              <a:prstGeom prst="rect">
                <a:avLst/>
              </a:prstGeom>
              <a:blipFill>
                <a:blip r:embed="rId6"/>
                <a:stretch>
                  <a:fillRect l="-1905" r="-178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278A729-544C-E195-6BA6-79EF5A098991}"/>
              </a:ext>
            </a:extLst>
          </p:cNvPr>
          <p:cNvSpPr txBox="1"/>
          <p:nvPr/>
        </p:nvSpPr>
        <p:spPr>
          <a:xfrm>
            <a:off x="449989" y="3229239"/>
            <a:ext cx="362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49D644-EC67-7307-BD82-2A6D7B33D9A4}"/>
              </a:ext>
            </a:extLst>
          </p:cNvPr>
          <p:cNvSpPr txBox="1"/>
          <p:nvPr/>
        </p:nvSpPr>
        <p:spPr>
          <a:xfrm>
            <a:off x="449989" y="3704727"/>
            <a:ext cx="394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82E4032-0748-46EC-D8B3-A0C71C1A0F6D}"/>
                  </a:ext>
                </a:extLst>
              </p:cNvPr>
              <p:cNvSpPr txBox="1"/>
              <p:nvPr/>
            </p:nvSpPr>
            <p:spPr>
              <a:xfrm>
                <a:off x="449989" y="4180215"/>
                <a:ext cx="54592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82E4032-0748-46EC-D8B3-A0C71C1A0F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0215"/>
                <a:ext cx="5459222" cy="765061"/>
              </a:xfrm>
              <a:prstGeom prst="rect">
                <a:avLst/>
              </a:prstGeom>
              <a:blipFill>
                <a:blip r:embed="rId7"/>
                <a:stretch>
                  <a:fillRect l="-1788" r="-201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E0127A-CEB3-D961-B964-BAD829BEDD4C}"/>
                  </a:ext>
                </a:extLst>
              </p:cNvPr>
              <p:cNvSpPr txBox="1"/>
              <p:nvPr/>
            </p:nvSpPr>
            <p:spPr>
              <a:xfrm>
                <a:off x="449989" y="4851664"/>
                <a:ext cx="39997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FE0127A-CEB3-D961-B964-BAD829BED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1664"/>
                <a:ext cx="3999738" cy="613931"/>
              </a:xfrm>
              <a:prstGeom prst="rect">
                <a:avLst/>
              </a:prstGeom>
              <a:blipFill>
                <a:blip r:embed="rId8"/>
                <a:stretch>
                  <a:fillRect l="-2439" r="-243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93CF92B-CF15-60F5-54B7-7EF0497C67F3}"/>
              </a:ext>
            </a:extLst>
          </p:cNvPr>
          <p:cNvSpPr txBox="1"/>
          <p:nvPr/>
        </p:nvSpPr>
        <p:spPr>
          <a:xfrm>
            <a:off x="449989" y="5371983"/>
            <a:ext cx="3859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为该函数图象的顶点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3" name="yt_shape_10473"/>
          <p:cNvSpPr txBox="1"/>
          <p:nvPr/>
        </p:nvSpPr>
        <p:spPr>
          <a:xfrm>
            <a:off x="540119" y="14271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），顶点为点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74" name="yt_image_104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0626" y="2365393"/>
            <a:ext cx="2001492" cy="207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6" name="yt_shape_10476"/>
          <p:cNvSpPr txBox="1"/>
          <p:nvPr/>
        </p:nvSpPr>
        <p:spPr>
          <a:xfrm>
            <a:off x="540000" y="2577000"/>
            <a:ext cx="541975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）试确定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的值，并写出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点的坐标；</a:t>
            </a:r>
          </a:p>
        </p:txBody>
      </p:sp>
      <p:sp>
        <p:nvSpPr>
          <p:cNvPr id="10478" name="yt_shape_10478"/>
          <p:cNvSpPr txBox="1"/>
          <p:nvPr/>
        </p:nvSpPr>
        <p:spPr>
          <a:xfrm>
            <a:off x="540000" y="3271878"/>
            <a:ext cx="794929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25F01F-045F-7F08-014F-C1DE9D8AF63D}"/>
              </a:ext>
            </a:extLst>
          </p:cNvPr>
          <p:cNvSpPr txBox="1"/>
          <p:nvPr/>
        </p:nvSpPr>
        <p:spPr>
          <a:xfrm>
            <a:off x="449989" y="3225072"/>
            <a:ext cx="805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6D8A30-4FD1-1BA8-EFA3-F2CA3A380D3B}"/>
              </a:ext>
            </a:extLst>
          </p:cNvPr>
          <p:cNvSpPr txBox="1"/>
          <p:nvPr/>
        </p:nvSpPr>
        <p:spPr>
          <a:xfrm>
            <a:off x="449989" y="3700560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79" name="yt_shape_10479"/>
              <p:cNvSpPr txBox="1"/>
              <p:nvPr/>
            </p:nvSpPr>
            <p:spPr>
              <a:xfrm>
                <a:off x="540000" y="1836104"/>
                <a:ext cx="7614264" cy="37598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点关于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轴的对称点记作点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点即为所求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两点的直线的表达式为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的周长最小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79" name="yt_shape_104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36104"/>
                <a:ext cx="7614264" cy="3759812"/>
              </a:xfrm>
              <a:prstGeom prst="rect">
                <a:avLst/>
              </a:prstGeom>
              <a:blipFill>
                <a:blip r:embed="rId2"/>
                <a:stretch>
                  <a:fillRect l="-2482" t="-1297" r="-1521" b="-1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81" name="yt_image_104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4435" y="4288170"/>
            <a:ext cx="1667565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F8CE11-06CB-B241-7CB4-58CA5823DBEA}"/>
              </a:ext>
            </a:extLst>
          </p:cNvPr>
          <p:cNvSpPr txBox="1"/>
          <p:nvPr/>
        </p:nvSpPr>
        <p:spPr>
          <a:xfrm>
            <a:off x="449989" y="1789298"/>
            <a:ext cx="632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轴的对称点记作点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8C8A8D-1A95-C52A-531F-90C747918779}"/>
              </a:ext>
            </a:extLst>
          </p:cNvPr>
          <p:cNvSpPr txBox="1"/>
          <p:nvPr/>
        </p:nvSpPr>
        <p:spPr>
          <a:xfrm>
            <a:off x="449989" y="2264786"/>
            <a:ext cx="7720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A08810-868C-0E6C-F69D-98EF5F8D9FE7}"/>
              </a:ext>
            </a:extLst>
          </p:cNvPr>
          <p:cNvSpPr txBox="1"/>
          <p:nvPr/>
        </p:nvSpPr>
        <p:spPr>
          <a:xfrm>
            <a:off x="449989" y="2740274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两点的直线的表达式为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EB3C50-1922-6508-C276-977FFB430B26}"/>
              </a:ext>
            </a:extLst>
          </p:cNvPr>
          <p:cNvSpPr txBox="1"/>
          <p:nvPr/>
        </p:nvSpPr>
        <p:spPr>
          <a:xfrm>
            <a:off x="449989" y="3215762"/>
            <a:ext cx="671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AF93C8-4598-0BBC-A834-6DB012F40E44}"/>
              </a:ext>
            </a:extLst>
          </p:cNvPr>
          <p:cNvSpPr txBox="1"/>
          <p:nvPr/>
        </p:nvSpPr>
        <p:spPr>
          <a:xfrm>
            <a:off x="449989" y="3691250"/>
            <a:ext cx="455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FD8BC2-AAE1-F6EA-ED92-5BCE24FD3177}"/>
                  </a:ext>
                </a:extLst>
              </p:cNvPr>
              <p:cNvSpPr txBox="1"/>
              <p:nvPr/>
            </p:nvSpPr>
            <p:spPr>
              <a:xfrm>
                <a:off x="449989" y="4166738"/>
                <a:ext cx="255974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0FD8BC2-AAE1-F6EA-ED92-5BCE24FD3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6738"/>
                <a:ext cx="2559749" cy="769062"/>
              </a:xfrm>
              <a:prstGeom prst="rect">
                <a:avLst/>
              </a:prstGeom>
              <a:blipFill>
                <a:blip r:embed="rId4"/>
                <a:stretch>
                  <a:fillRect l="-3810" r="-357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4A1FB7-2885-6CB0-E27F-2EDF538806C0}"/>
                  </a:ext>
                </a:extLst>
              </p:cNvPr>
              <p:cNvSpPr txBox="1"/>
              <p:nvPr/>
            </p:nvSpPr>
            <p:spPr>
              <a:xfrm>
                <a:off x="449989" y="4842188"/>
                <a:ext cx="6178423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的周长最小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4A1FB7-2885-6CB0-E27F-2EDF538806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2188"/>
                <a:ext cx="6178423" cy="764172"/>
              </a:xfrm>
              <a:prstGeom prst="rect">
                <a:avLst/>
              </a:prstGeom>
              <a:blipFill>
                <a:blip r:embed="rId5"/>
                <a:stretch>
                  <a:fillRect l="-1579" r="-16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0474">
            <a:extLst>
              <a:ext uri="{FF2B5EF4-FFF2-40B4-BE49-F238E27FC236}">
                <a16:creationId xmlns:a16="http://schemas.microsoft.com/office/drawing/2014/main" id="{8FB6A011-510F-7F98-F102-56FF4FFFD52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50626" y="1993257"/>
            <a:ext cx="2001492" cy="207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0477">
            <a:extLst>
              <a:ext uri="{FF2B5EF4-FFF2-40B4-BE49-F238E27FC236}">
                <a16:creationId xmlns:a16="http://schemas.microsoft.com/office/drawing/2014/main" id="{1F6F01D2-B642-F5F0-8221-7B11D6F5E1A3}"/>
              </a:ext>
            </a:extLst>
          </p:cNvPr>
          <p:cNvSpPr txBox="1"/>
          <p:nvPr/>
        </p:nvSpPr>
        <p:spPr>
          <a:xfrm>
            <a:off x="540000" y="1268760"/>
            <a:ext cx="66175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）试在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轴上求一点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的周长最小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" name="yt_shape_10485"/>
          <p:cNvSpPr txBox="1"/>
          <p:nvPr/>
        </p:nvSpPr>
        <p:spPr>
          <a:xfrm>
            <a:off x="3369962" y="2672382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484" name="yt_image_104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272178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7" name="yt_shape_10487"/>
          <p:cNvSpPr txBox="1"/>
          <p:nvPr/>
        </p:nvSpPr>
        <p:spPr>
          <a:xfrm>
            <a:off x="3326011" y="3150807"/>
            <a:ext cx="55399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在同一平面直角坐标系中判断函数的图象</a:t>
            </a:r>
          </a:p>
        </p:txBody>
      </p:sp>
      <p:sp>
        <p:nvSpPr>
          <p:cNvPr id="10488" name="yt_shape_10488"/>
          <p:cNvSpPr txBox="1"/>
          <p:nvPr/>
        </p:nvSpPr>
        <p:spPr>
          <a:xfrm>
            <a:off x="540119" y="36369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数形结合法，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观其形定其数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观其数定其形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运用假设推理判断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89" name="yt_shape_10489"/>
              <p:cNvSpPr txBox="1"/>
              <p:nvPr/>
            </p:nvSpPr>
            <p:spPr>
              <a:xfrm>
                <a:off x="540119" y="1420780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89" name="yt_shape_1048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0780"/>
                <a:ext cx="11111999" cy="1085554"/>
              </a:xfrm>
              <a:prstGeom prst="rect">
                <a:avLst/>
              </a:prstGeom>
              <a:blipFill>
                <a:blip r:embed="rId2"/>
                <a:stretch>
                  <a:fillRect l="-1701" t="-4494" b="-8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491" name="yt_image_1049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763" y="2709486"/>
            <a:ext cx="1522472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3" name="yt_image_104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9267" y="4497629"/>
            <a:ext cx="487346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136F6D-4C23-3C70-1343-42E8FBFD3C0B}"/>
              </a:ext>
            </a:extLst>
          </p:cNvPr>
          <p:cNvSpPr txBox="1"/>
          <p:nvPr/>
        </p:nvSpPr>
        <p:spPr>
          <a:xfrm>
            <a:off x="4141681" y="1849462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" name="yt_shape_10495"/>
          <p:cNvSpPr txBox="1"/>
          <p:nvPr/>
        </p:nvSpPr>
        <p:spPr>
          <a:xfrm>
            <a:off x="540119" y="90000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（安阳市五中单元卷）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496" name="yt_image_10496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4877" y="2018659"/>
            <a:ext cx="4822245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98" name="yt_shape_10498"/>
              <p:cNvSpPr txBox="1"/>
              <p:nvPr/>
            </p:nvSpPr>
            <p:spPr>
              <a:xfrm>
                <a:off x="540119" y="3407605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的常数）在同一平面直角坐标系中的图象大致为（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498" name="yt_shape_10498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7605"/>
                <a:ext cx="11111999" cy="1126912"/>
              </a:xfrm>
              <a:prstGeom prst="rect">
                <a:avLst/>
              </a:prstGeom>
              <a:blipFill>
                <a:blip r:embed="rId3"/>
                <a:stretch>
                  <a:fillRect l="-1701" r="-1153" b="-15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00" name="yt_image_10500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3127" y="4737669"/>
            <a:ext cx="4745745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2" name="yt_image_1050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4004" y="6410395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2EA157-D1A2-841A-E1C8-1C159B155702}"/>
              </a:ext>
            </a:extLst>
          </p:cNvPr>
          <p:cNvSpPr txBox="1"/>
          <p:nvPr/>
        </p:nvSpPr>
        <p:spPr>
          <a:xfrm>
            <a:off x="4174383" y="132868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68C82F-51AB-6AAE-3EE6-41017A3ADE85}"/>
              </a:ext>
            </a:extLst>
          </p:cNvPr>
          <p:cNvSpPr txBox="1"/>
          <p:nvPr/>
        </p:nvSpPr>
        <p:spPr>
          <a:xfrm>
            <a:off x="1974108" y="404564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540119" y="2345814"/>
                <a:ext cx="11111999" cy="962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如图，把抛物线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沿直线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平移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个单位后，其顶点在直线上的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处，则平移后的抛物线表达式是（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17" name="yt_shape_1041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5814"/>
                <a:ext cx="11111999" cy="962251"/>
              </a:xfrm>
              <a:prstGeom prst="rect">
                <a:avLst/>
              </a:prstGeom>
              <a:blipFill>
                <a:blip r:embed="rId2"/>
                <a:stretch>
                  <a:fillRect l="-1701" t="-2532" b="-17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20" name="yt_table_1042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968016"/>
              </p:ext>
            </p:extLst>
          </p:nvPr>
        </p:nvGraphicFramePr>
        <p:xfrm>
          <a:off x="540000" y="3358853"/>
          <a:ext cx="3081338" cy="1901952"/>
        </p:xfrm>
        <a:graphic>
          <a:graphicData uri="http://schemas.openxmlformats.org/drawingml/2006/table">
            <a:tbl>
              <a:tblPr/>
              <a:tblGrid>
                <a:gridCol w="3081338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pic>
        <p:nvPicPr>
          <p:cNvPr id="10419" name="yt_image_10419_skip" title="H_119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6460" y="3358853"/>
            <a:ext cx="145334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EB0574-41B4-923C-C03F-DD161C577BE5}"/>
              </a:ext>
            </a:extLst>
          </p:cNvPr>
          <p:cNvSpPr txBox="1"/>
          <p:nvPr/>
        </p:nvSpPr>
        <p:spPr>
          <a:xfrm>
            <a:off x="4107708" y="282078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119" y="242919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（潜江市中考）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的图象经过（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424" name="yt_table_1042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82822"/>
              </p:ext>
            </p:extLst>
          </p:nvPr>
        </p:nvGraphicFramePr>
        <p:xfrm>
          <a:off x="540000" y="3395489"/>
          <a:ext cx="3311525" cy="1901952"/>
        </p:xfrm>
        <a:graphic>
          <a:graphicData uri="http://schemas.openxmlformats.org/drawingml/2006/table">
            <a:tbl>
              <a:tblPr/>
              <a:tblGrid>
                <a:gridCol w="3311525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第一、三、四象限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第二、三、四象限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pic>
        <p:nvPicPr>
          <p:cNvPr id="10423" name="yt_image_10423_skip" title="H_109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8324" y="3395489"/>
            <a:ext cx="1461481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3EE8CA-B059-1E16-489B-F2FFC6957364}"/>
              </a:ext>
            </a:extLst>
          </p:cNvPr>
          <p:cNvSpPr txBox="1"/>
          <p:nvPr/>
        </p:nvSpPr>
        <p:spPr>
          <a:xfrm>
            <a:off x="2583708" y="285787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6" name="yt_shape_10426"/>
          <p:cNvSpPr txBox="1"/>
          <p:nvPr/>
        </p:nvSpPr>
        <p:spPr>
          <a:xfrm>
            <a:off x="540119" y="21750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个单位，再绕原点旋转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所得的抛物线的表达式是（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427" name="yt_table_104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0218"/>
              </p:ext>
            </p:extLst>
          </p:nvPr>
        </p:nvGraphicFramePr>
        <p:xfrm>
          <a:off x="540000" y="3141381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8A7F127-0DDD-0817-48F5-92685AA6EC94}"/>
              </a:ext>
            </a:extLst>
          </p:cNvPr>
          <p:cNvSpPr txBox="1"/>
          <p:nvPr/>
        </p:nvSpPr>
        <p:spPr>
          <a:xfrm>
            <a:off x="3498108" y="26037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9" name="yt_shape_10429"/>
          <p:cNvSpPr txBox="1"/>
          <p:nvPr/>
        </p:nvSpPr>
        <p:spPr>
          <a:xfrm>
            <a:off x="540119" y="23691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（甘孜州中考）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31" name="yt_table_1043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6104636"/>
              </p:ext>
            </p:extLst>
          </p:nvPr>
        </p:nvGraphicFramePr>
        <p:xfrm>
          <a:off x="540000" y="3335481"/>
          <a:ext cx="4783138" cy="1901952"/>
        </p:xfrm>
        <a:graphic>
          <a:graphicData uri="http://schemas.openxmlformats.org/drawingml/2006/table">
            <a:tbl>
              <a:tblPr/>
              <a:tblGrid>
                <a:gridCol w="4783138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对称轴为直线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的坐标为（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pic>
        <p:nvPicPr>
          <p:cNvPr id="10430" name="yt_image_10430_skip" title="H_119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6460" y="3335481"/>
            <a:ext cx="1453343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50C3B8-1824-CCC0-90ED-D26BF640C486}"/>
              </a:ext>
            </a:extLst>
          </p:cNvPr>
          <p:cNvSpPr txBox="1"/>
          <p:nvPr/>
        </p:nvSpPr>
        <p:spPr>
          <a:xfrm>
            <a:off x="4979246" y="279786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3" name="yt_shape_10433"/>
          <p:cNvSpPr txBox="1"/>
          <p:nvPr/>
        </p:nvSpPr>
        <p:spPr>
          <a:xfrm>
            <a:off x="540000" y="1351674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10434" name="yt_shape_10434"/>
          <p:cNvSpPr txBox="1"/>
          <p:nvPr/>
        </p:nvSpPr>
        <p:spPr>
          <a:xfrm>
            <a:off x="540000" y="1837838"/>
            <a:ext cx="9334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个单位后经过点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35" name="yt_shape_10435"/>
          <p:cNvSpPr txBox="1"/>
          <p:nvPr/>
        </p:nvSpPr>
        <p:spPr>
          <a:xfrm>
            <a:off x="540119" y="2317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图象的一部分，该图象在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轴右侧与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轴交点的坐标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39" name="yt_shape_10439"/>
          <p:cNvSpPr txBox="1"/>
          <p:nvPr/>
        </p:nvSpPr>
        <p:spPr>
          <a:xfrm>
            <a:off x="540000" y="55436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36" name="yt_shape_10436" title="H_174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5527" y="3276576"/>
            <a:ext cx="1880944" cy="2216799"/>
            <a:chOff x="0" y="0"/>
            <a:chExt cx="1880944" cy="2216799"/>
          </a:xfrm>
        </p:grpSpPr>
        <p:pic>
          <p:nvPicPr>
            <p:cNvPr id="2" name="yt_image_104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0944" cy="1820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38" name="yt_shape_10438"/>
            <p:cNvSpPr txBox="1"/>
            <p:nvPr/>
          </p:nvSpPr>
          <p:spPr>
            <a:xfrm>
              <a:off x="407191" y="18567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43DE9A-5E53-10A0-69EB-0745288BAE7E}"/>
              </a:ext>
            </a:extLst>
          </p:cNvPr>
          <p:cNvSpPr txBox="1"/>
          <p:nvPr/>
        </p:nvSpPr>
        <p:spPr>
          <a:xfrm>
            <a:off x="5622064" y="179103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C82D1F-91FD-1DF8-00D5-E8279AA926B4}"/>
              </a:ext>
            </a:extLst>
          </p:cNvPr>
          <p:cNvSpPr txBox="1"/>
          <p:nvPr/>
        </p:nvSpPr>
        <p:spPr>
          <a:xfrm>
            <a:off x="1059708" y="274582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0" name="yt_shape_10440"/>
          <p:cNvSpPr txBox="1"/>
          <p:nvPr/>
        </p:nvSpPr>
        <p:spPr>
          <a:xfrm>
            <a:off x="540119" y="1693572"/>
            <a:ext cx="10592173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是这条抛物线上的另一点，且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轴，则以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为边的等边三角形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44" name="yt_shape_10444"/>
          <p:cNvSpPr txBox="1"/>
          <p:nvPr/>
        </p:nvSpPr>
        <p:spPr>
          <a:xfrm>
            <a:off x="540000" y="52017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41" name="yt_shape_10441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6184" y="3285502"/>
            <a:ext cx="1319630" cy="1865898"/>
            <a:chOff x="0" y="0"/>
            <a:chExt cx="1319630" cy="1865898"/>
          </a:xfrm>
        </p:grpSpPr>
        <p:pic>
          <p:nvPicPr>
            <p:cNvPr id="2" name="yt_image_104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9630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43" name="yt_shape_10443"/>
            <p:cNvSpPr txBox="1"/>
            <p:nvPr/>
          </p:nvSpPr>
          <p:spPr>
            <a:xfrm>
              <a:off x="126534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B709D7-CA78-06A3-6D2B-82ABADAD782E}"/>
              </a:ext>
            </a:extLst>
          </p:cNvPr>
          <p:cNvSpPr txBox="1"/>
          <p:nvPr/>
        </p:nvSpPr>
        <p:spPr>
          <a:xfrm>
            <a:off x="1059708" y="259774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540000" y="1321182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0446" name="yt_shape_10446"/>
          <p:cNvSpPr txBox="1"/>
          <p:nvPr/>
        </p:nvSpPr>
        <p:spPr>
          <a:xfrm>
            <a:off x="540000" y="1807346"/>
            <a:ext cx="5607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47" name="yt_image_1044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348880"/>
            <a:ext cx="1766089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9" name="yt_shape_10449"/>
          <p:cNvSpPr txBox="1"/>
          <p:nvPr/>
        </p:nvSpPr>
        <p:spPr>
          <a:xfrm>
            <a:off x="540000" y="2348880"/>
            <a:ext cx="57275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）求出该抛物线与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450" name="yt_shape_10450"/>
          <p:cNvSpPr txBox="1"/>
          <p:nvPr/>
        </p:nvSpPr>
        <p:spPr>
          <a:xfrm>
            <a:off x="540000" y="2835044"/>
            <a:ext cx="62052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）求出该抛物线与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2" name="yt_shape_10452">
            <a:extLst>
              <a:ext uri="{FF2B5EF4-FFF2-40B4-BE49-F238E27FC236}">
                <a16:creationId xmlns:a16="http://schemas.microsoft.com/office/drawing/2014/main" id="{E8E2C7E0-D916-6226-A938-421221C5827C}"/>
              </a:ext>
            </a:extLst>
          </p:cNvPr>
          <p:cNvSpPr txBox="1"/>
          <p:nvPr/>
        </p:nvSpPr>
        <p:spPr>
          <a:xfrm>
            <a:off x="540000" y="3448429"/>
            <a:ext cx="411971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0453">
            <a:extLst>
              <a:ext uri="{FF2B5EF4-FFF2-40B4-BE49-F238E27FC236}">
                <a16:creationId xmlns:a16="http://schemas.microsoft.com/office/drawing/2014/main" id="{776D8C2D-35A4-5EA6-8F05-0D3B7EFB55A6}"/>
              </a:ext>
            </a:extLst>
          </p:cNvPr>
          <p:cNvSpPr txBox="1"/>
          <p:nvPr/>
        </p:nvSpPr>
        <p:spPr>
          <a:xfrm>
            <a:off x="540000" y="4407864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0454">
            <a:extLst>
              <a:ext uri="{FF2B5EF4-FFF2-40B4-BE49-F238E27FC236}">
                <a16:creationId xmlns:a16="http://schemas.microsoft.com/office/drawing/2014/main" id="{0093B7EB-B37E-77ED-99BE-A8BE474182D3}"/>
              </a:ext>
            </a:extLst>
          </p:cNvPr>
          <p:cNvSpPr txBox="1"/>
          <p:nvPr/>
        </p:nvSpPr>
        <p:spPr>
          <a:xfrm>
            <a:off x="540000" y="4887167"/>
            <a:ext cx="418864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5B8183-BA3A-1FCF-1D16-191FE528B497}"/>
              </a:ext>
            </a:extLst>
          </p:cNvPr>
          <p:cNvSpPr txBox="1"/>
          <p:nvPr/>
        </p:nvSpPr>
        <p:spPr>
          <a:xfrm>
            <a:off x="449989" y="3401623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B93E49-A6C0-642C-AAFC-589FF6089F81}"/>
              </a:ext>
            </a:extLst>
          </p:cNvPr>
          <p:cNvSpPr txBox="1"/>
          <p:nvPr/>
        </p:nvSpPr>
        <p:spPr>
          <a:xfrm>
            <a:off x="449989" y="3877111"/>
            <a:ext cx="411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BD2411-B7AF-8B04-E289-40ED42F6BEE0}"/>
              </a:ext>
            </a:extLst>
          </p:cNvPr>
          <p:cNvSpPr txBox="1"/>
          <p:nvPr/>
        </p:nvSpPr>
        <p:spPr>
          <a:xfrm>
            <a:off x="449989" y="4361058"/>
            <a:ext cx="527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99A8D5-615E-0441-EC90-E38F7DB9913D}"/>
              </a:ext>
            </a:extLst>
          </p:cNvPr>
          <p:cNvSpPr txBox="1"/>
          <p:nvPr/>
        </p:nvSpPr>
        <p:spPr>
          <a:xfrm>
            <a:off x="449989" y="4840361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567A23-2FF8-586A-CB7B-217A755D6CCC}"/>
              </a:ext>
            </a:extLst>
          </p:cNvPr>
          <p:cNvSpPr txBox="1"/>
          <p:nvPr/>
        </p:nvSpPr>
        <p:spPr>
          <a:xfrm>
            <a:off x="449989" y="5315849"/>
            <a:ext cx="432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056A3A-8AA2-7440-DD6E-E40C02619BDF}"/>
              </a:ext>
            </a:extLst>
          </p:cNvPr>
          <p:cNvSpPr txBox="1"/>
          <p:nvPr/>
        </p:nvSpPr>
        <p:spPr>
          <a:xfrm>
            <a:off x="449989" y="5791337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908720"/>
            <a:ext cx="74122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）如果抛物线的顶点为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，试求四边形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0447">
            <a:extLst>
              <a:ext uri="{FF2B5EF4-FFF2-40B4-BE49-F238E27FC236}">
                <a16:creationId xmlns:a16="http://schemas.microsoft.com/office/drawing/2014/main" id="{938A222C-66C8-91D2-758C-CC2DEA179CD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3112" y="1439978"/>
            <a:ext cx="1766089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yt_image_10457">
            <a:extLst>
              <a:ext uri="{FF2B5EF4-FFF2-40B4-BE49-F238E27FC236}">
                <a16:creationId xmlns:a16="http://schemas.microsoft.com/office/drawing/2014/main" id="{7CB3F2BD-6D5A-3D4A-4482-044DE26EB86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3243" y="1647333"/>
            <a:ext cx="1669323" cy="2253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455">
                <a:extLst>
                  <a:ext uri="{FF2B5EF4-FFF2-40B4-BE49-F238E27FC236}">
                    <a16:creationId xmlns:a16="http://schemas.microsoft.com/office/drawing/2014/main" id="{1A904D0A-11AC-71D8-CE35-71A9440D4C7E}"/>
                  </a:ext>
                </a:extLst>
              </p:cNvPr>
              <p:cNvSpPr txBox="1"/>
              <p:nvPr/>
            </p:nvSpPr>
            <p:spPr>
              <a:xfrm>
                <a:off x="540119" y="4071702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）由抛物线所对应的函数关系式可知点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设对称轴与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0455">
                <a:extLst>
                  <a:ext uri="{FF2B5EF4-FFF2-40B4-BE49-F238E27FC236}">
                    <a16:creationId xmlns:a16="http://schemas.microsoft.com/office/drawing/2014/main" id="{1A904D0A-11AC-71D8-CE35-71A9440D4C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1702"/>
                <a:ext cx="11111999" cy="2066784"/>
              </a:xfrm>
              <a:prstGeom prst="rect">
                <a:avLst/>
              </a:prstGeom>
              <a:blipFill>
                <a:blip r:embed="rId4"/>
                <a:stretch>
                  <a:fillRect l="-1701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84ECD68-5460-EB6A-00BC-A671606F836B}"/>
              </a:ext>
            </a:extLst>
          </p:cNvPr>
          <p:cNvSpPr txBox="1"/>
          <p:nvPr/>
        </p:nvSpPr>
        <p:spPr>
          <a:xfrm>
            <a:off x="450108" y="4024896"/>
            <a:ext cx="954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）由抛物线所对应的函数关系式可知点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A3CDF8B-B688-9A25-3A8C-74FF8AFFBD05}"/>
              </a:ext>
            </a:extLst>
          </p:cNvPr>
          <p:cNvSpPr txBox="1"/>
          <p:nvPr/>
        </p:nvSpPr>
        <p:spPr>
          <a:xfrm>
            <a:off x="450108" y="4500384"/>
            <a:ext cx="739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设对称轴与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86DF0B-92AB-AB0E-2DDC-5C5F09EDBA50}"/>
                  </a:ext>
                </a:extLst>
              </p:cNvPr>
              <p:cNvSpPr txBox="1"/>
              <p:nvPr/>
            </p:nvSpPr>
            <p:spPr>
              <a:xfrm>
                <a:off x="450108" y="4975872"/>
                <a:ext cx="1102899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86DF0B-92AB-AB0E-2DDC-5C5F09EDB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75872"/>
                <a:ext cx="11028997" cy="765061"/>
              </a:xfrm>
              <a:prstGeom prst="rect">
                <a:avLst/>
              </a:prstGeom>
              <a:blipFill>
                <a:blip r:embed="rId5"/>
                <a:stretch>
                  <a:fillRect l="-884" r="-88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BA5B9561-1F52-EAF9-2C80-2EEFB9B23836}"/>
              </a:ext>
            </a:extLst>
          </p:cNvPr>
          <p:cNvSpPr txBox="1"/>
          <p:nvPr/>
        </p:nvSpPr>
        <p:spPr>
          <a:xfrm>
            <a:off x="450108" y="5647321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2047</Words>
  <Application>Microsoft Office PowerPoint</Application>
  <PresentationFormat>宽屏</PresentationFormat>
  <Paragraphs>127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