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5" r:id="rId7"/>
    <p:sldId id="377" r:id="rId8"/>
    <p:sldId id="395" r:id="rId9"/>
    <p:sldId id="382" r:id="rId10"/>
    <p:sldId id="383" r:id="rId11"/>
    <p:sldId id="386" r:id="rId12"/>
    <p:sldId id="387" r:id="rId13"/>
    <p:sldId id="388" r:id="rId14"/>
    <p:sldId id="389" r:id="rId15"/>
    <p:sldId id="39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1" name="yt_image_103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3" name="yt_shape_10333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形状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相同，只是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位置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不同，其对称轴为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时，开口向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，有最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，在对称轴的左侧，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，在对称轴的右侧，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时，恰好相反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E4DB70-0D76-497E-D5FD-57621AD18251}"/>
              </a:ext>
            </a:extLst>
          </p:cNvPr>
          <p:cNvSpPr txBox="1"/>
          <p:nvPr/>
        </p:nvSpPr>
        <p:spPr>
          <a:xfrm>
            <a:off x="5757121" y="271107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E87E57-E3BE-2055-E5AD-A4A8EF06E524}"/>
              </a:ext>
            </a:extLst>
          </p:cNvPr>
          <p:cNvSpPr txBox="1"/>
          <p:nvPr/>
        </p:nvSpPr>
        <p:spPr>
          <a:xfrm>
            <a:off x="10243396" y="271107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形状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4B3143-35C6-AFBD-C72D-77E5443982E6}"/>
              </a:ext>
            </a:extLst>
          </p:cNvPr>
          <p:cNvSpPr txBox="1"/>
          <p:nvPr/>
        </p:nvSpPr>
        <p:spPr>
          <a:xfrm>
            <a:off x="1974108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位置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DBB3DD-E8C1-F2E7-3330-04B92F225158}"/>
              </a:ext>
            </a:extLst>
          </p:cNvPr>
          <p:cNvSpPr txBox="1"/>
          <p:nvPr/>
        </p:nvSpPr>
        <p:spPr>
          <a:xfrm>
            <a:off x="5631708" y="318655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806F00-3A56-335F-2137-AC1E0018DD3F}"/>
              </a:ext>
            </a:extLst>
          </p:cNvPr>
          <p:cNvSpPr txBox="1"/>
          <p:nvPr/>
        </p:nvSpPr>
        <p:spPr>
          <a:xfrm>
            <a:off x="9271846" y="318655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0DF79F-1C7C-7C9B-4FCC-89C1F8E3CDA1}"/>
              </a:ext>
            </a:extLst>
          </p:cNvPr>
          <p:cNvSpPr txBox="1"/>
          <p:nvPr/>
        </p:nvSpPr>
        <p:spPr>
          <a:xfrm>
            <a:off x="7281121" y="366204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CE95A2-3CEA-B30D-E952-B3360E28AC49}"/>
              </a:ext>
            </a:extLst>
          </p:cNvPr>
          <p:cNvSpPr txBox="1"/>
          <p:nvPr/>
        </p:nvSpPr>
        <p:spPr>
          <a:xfrm>
            <a:off x="9109921" y="366204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878DD9-3045-2A1D-A679-9ED1ECE3E19D}"/>
              </a:ext>
            </a:extLst>
          </p:cNvPr>
          <p:cNvSpPr txBox="1"/>
          <p:nvPr/>
        </p:nvSpPr>
        <p:spPr>
          <a:xfrm>
            <a:off x="10633921" y="3662047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F42085-DB87-4EFB-A9DE-ACF2BCB7A414}"/>
              </a:ext>
            </a:extLst>
          </p:cNvPr>
          <p:cNvSpPr txBox="1"/>
          <p:nvPr/>
        </p:nvSpPr>
        <p:spPr>
          <a:xfrm>
            <a:off x="4987183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D2E8F40-CD1A-45BF-91A5-B94CE843AEEC}"/>
              </a:ext>
            </a:extLst>
          </p:cNvPr>
          <p:cNvSpPr txBox="1"/>
          <p:nvPr/>
        </p:nvSpPr>
        <p:spPr>
          <a:xfrm>
            <a:off x="10743457" y="413753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D488814-3D03-0B20-872C-D7543152923A}"/>
              </a:ext>
            </a:extLst>
          </p:cNvPr>
          <p:cNvSpPr txBox="1"/>
          <p:nvPr/>
        </p:nvSpPr>
        <p:spPr>
          <a:xfrm>
            <a:off x="450108" y="461302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79" name="yt_shape_10379"/>
              <p:cNvSpPr txBox="1"/>
              <p:nvPr/>
            </p:nvSpPr>
            <p:spPr>
              <a:xfrm>
                <a:off x="540119" y="949311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，顶点为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，对称轴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的坐标及线段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79" name="yt_shape_10379" descr="{&quot;rangeId&quot;:1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26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81" name="yt_image_1038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7890" y="2258984"/>
            <a:ext cx="1736218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83" name="yt_shape_10383"/>
              <p:cNvSpPr txBox="1"/>
              <p:nvPr/>
            </p:nvSpPr>
            <p:spPr>
              <a:xfrm>
                <a:off x="540000" y="3483374"/>
                <a:ext cx="5610510" cy="27853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代入抛物线表达式，得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抛物线的对称轴为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3" name="yt_shape_10383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3374"/>
                <a:ext cx="5610510" cy="2785314"/>
              </a:xfrm>
              <a:prstGeom prst="rect">
                <a:avLst/>
              </a:prstGeom>
              <a:blipFill>
                <a:blip r:embed="rId4"/>
                <a:stretch>
                  <a:fillRect l="-3370" r="-2283" b="-5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A954AC-FF78-480B-BFEF-CFD64F5E97FD}"/>
                  </a:ext>
                </a:extLst>
              </p:cNvPr>
              <p:cNvSpPr txBox="1"/>
              <p:nvPr/>
            </p:nvSpPr>
            <p:spPr>
              <a:xfrm>
                <a:off x="449989" y="3436568"/>
                <a:ext cx="5736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代入抛物线表达式，得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72A954AC-FF78-480B-BFEF-CFD64F5E97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6568"/>
                <a:ext cx="5736336" cy="765061"/>
              </a:xfrm>
              <a:prstGeom prst="rect">
                <a:avLst/>
              </a:prstGeom>
              <a:blipFill>
                <a:blip r:embed="rId5"/>
                <a:stretch>
                  <a:fillRect l="-1700" r="-159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DDD4E0-4FEB-F419-E75E-7DE7AB804111}"/>
                  </a:ext>
                </a:extLst>
              </p:cNvPr>
              <p:cNvSpPr txBox="1"/>
              <p:nvPr/>
            </p:nvSpPr>
            <p:spPr>
              <a:xfrm>
                <a:off x="449989" y="4108017"/>
                <a:ext cx="236010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5CDDD4E0-4FEB-F419-E75E-7DE7AB804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8017"/>
                <a:ext cx="2360105" cy="805193"/>
              </a:xfrm>
              <a:prstGeom prst="rect">
                <a:avLst/>
              </a:prstGeom>
              <a:blipFill>
                <a:blip r:embed="rId6"/>
                <a:stretch>
                  <a:fillRect l="-4134" r="-4134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330E92B-3F79-5DB8-7B05-D0321AA9B213}"/>
              </a:ext>
            </a:extLst>
          </p:cNvPr>
          <p:cNvSpPr txBox="1"/>
          <p:nvPr/>
        </p:nvSpPr>
        <p:spPr>
          <a:xfrm>
            <a:off x="449989" y="4819598"/>
            <a:ext cx="382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662030-06C5-F6FE-B1CD-86BB02247167}"/>
              </a:ext>
            </a:extLst>
          </p:cNvPr>
          <p:cNvSpPr txBox="1"/>
          <p:nvPr/>
        </p:nvSpPr>
        <p:spPr>
          <a:xfrm>
            <a:off x="449989" y="5295086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F4E136-CF84-A6B5-EFC1-B5DF182DDDD4}"/>
              </a:ext>
            </a:extLst>
          </p:cNvPr>
          <p:cNvSpPr txBox="1"/>
          <p:nvPr/>
        </p:nvSpPr>
        <p:spPr>
          <a:xfrm>
            <a:off x="449989" y="5770575"/>
            <a:ext cx="2051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8" name="yt_shape_10388"/>
              <p:cNvSpPr txBox="1"/>
              <p:nvPr/>
            </p:nvSpPr>
            <p:spPr>
              <a:xfrm>
                <a:off x="540119" y="1178814"/>
                <a:ext cx="11111999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（盐城市中考）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）将该抛物线向上平移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个单位长度，再向右平移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个单位长度，得到新的抛物线，直接写出新的抛物线相应的函数表达式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）将点（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）分别代入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）知，该抛物线表达式为：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，将该抛物线向上平移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个单位长度，再向右平移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个单位长度，得到新的抛物线表达式为：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8" name="yt_shape_10388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78814"/>
                <a:ext cx="11111999" cy="4860370"/>
              </a:xfrm>
              <a:prstGeom prst="rect">
                <a:avLst/>
              </a:prstGeom>
              <a:blipFill>
                <a:blip r:embed="rId2"/>
                <a:stretch>
                  <a:fillRect l="-1701" t="-1003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F427A5-DCCB-7F04-7E78-FC63720E5B00}"/>
              </a:ext>
            </a:extLst>
          </p:cNvPr>
          <p:cNvSpPr txBox="1"/>
          <p:nvPr/>
        </p:nvSpPr>
        <p:spPr>
          <a:xfrm>
            <a:off x="450108" y="3033960"/>
            <a:ext cx="908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）将点（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）分别代入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1F26BAB-04BB-A6B3-42F6-19A9A01CA67C}"/>
                  </a:ext>
                </a:extLst>
              </p:cNvPr>
              <p:cNvSpPr txBox="1"/>
              <p:nvPr/>
            </p:nvSpPr>
            <p:spPr>
              <a:xfrm>
                <a:off x="450108" y="3509448"/>
                <a:ext cx="56706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61F26BAB-04BB-A6B3-42F6-19A9A01CA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09448"/>
                <a:ext cx="5670613" cy="1154189"/>
              </a:xfrm>
              <a:prstGeom prst="rect">
                <a:avLst/>
              </a:prstGeom>
              <a:blipFill>
                <a:blip r:embed="rId3"/>
                <a:stretch>
                  <a:fillRect l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A626290-B03D-0E3E-789D-3DD3B571AAE9}"/>
              </a:ext>
            </a:extLst>
          </p:cNvPr>
          <p:cNvSpPr txBox="1"/>
          <p:nvPr/>
        </p:nvSpPr>
        <p:spPr>
          <a:xfrm>
            <a:off x="450108" y="4570025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）知，该抛物线表达式为：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，将该抛物线向上平移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808018-AEEA-8562-1AD5-484B4EB18EB1}"/>
              </a:ext>
            </a:extLst>
          </p:cNvPr>
          <p:cNvSpPr txBox="1"/>
          <p:nvPr/>
        </p:nvSpPr>
        <p:spPr>
          <a:xfrm>
            <a:off x="450108" y="5045513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单位长度，再向右平移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个单位长度，得到新的抛物线表达式为：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143547-ED34-8F04-EC89-42ACF2B93E33}"/>
              </a:ext>
            </a:extLst>
          </p:cNvPr>
          <p:cNvSpPr txBox="1"/>
          <p:nvPr/>
        </p:nvSpPr>
        <p:spPr>
          <a:xfrm>
            <a:off x="450108" y="5521001"/>
            <a:ext cx="2286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1" name="yt_shape_10391"/>
          <p:cNvSpPr txBox="1"/>
          <p:nvPr/>
        </p:nvSpPr>
        <p:spPr>
          <a:xfrm>
            <a:off x="540119" y="900198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网格的每个小正方形边长均为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392" name="yt_image_103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3994" y="1795013"/>
            <a:ext cx="2084011" cy="20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4" name="yt_shape_10394"/>
          <p:cNvSpPr txBox="1"/>
          <p:nvPr/>
        </p:nvSpPr>
        <p:spPr>
          <a:xfrm>
            <a:off x="540000" y="3886067"/>
            <a:ext cx="8872622" cy="4076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）请直接写出抛物线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的函数表达式：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395" name="yt_shape_10395"/>
          <p:cNvSpPr txBox="1"/>
          <p:nvPr/>
        </p:nvSpPr>
        <p:spPr>
          <a:xfrm>
            <a:off x="540000" y="4344543"/>
            <a:ext cx="4154984" cy="4076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）求图中阴影部分的面积；</a:t>
            </a:r>
          </a:p>
        </p:txBody>
      </p:sp>
      <p:sp>
        <p:nvSpPr>
          <p:cNvPr id="10396" name="yt_shape_10396"/>
          <p:cNvSpPr txBox="1"/>
          <p:nvPr/>
        </p:nvSpPr>
        <p:spPr>
          <a:xfrm>
            <a:off x="540000" y="4803019"/>
            <a:ext cx="614591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轴对称的抛物线表达式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97" name="yt_shape_10397"/>
          <p:cNvSpPr txBox="1"/>
          <p:nvPr/>
        </p:nvSpPr>
        <p:spPr>
          <a:xfrm>
            <a:off x="540000" y="5254634"/>
            <a:ext cx="561692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）图中阴影部分的面积为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yt_shape_10398">
            <a:extLst>
              <a:ext uri="{FF2B5EF4-FFF2-40B4-BE49-F238E27FC236}">
                <a16:creationId xmlns:a16="http://schemas.microsoft.com/office/drawing/2014/main" id="{1A549C00-2E88-1626-B95A-E02C8F6F779C}"/>
              </a:ext>
            </a:extLst>
          </p:cNvPr>
          <p:cNvSpPr txBox="1"/>
          <p:nvPr/>
        </p:nvSpPr>
        <p:spPr>
          <a:xfrm>
            <a:off x="540119" y="5706249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轴对称的抛物线表达式为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C18AED-4E8E-7E73-EA0B-7898266DB463}"/>
              </a:ext>
            </a:extLst>
          </p:cNvPr>
          <p:cNvSpPr txBox="1"/>
          <p:nvPr/>
        </p:nvSpPr>
        <p:spPr>
          <a:xfrm>
            <a:off x="6325327" y="3790049"/>
            <a:ext cx="2481961" cy="49734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F3772B-4D17-6267-6036-0108E427BDF7}"/>
              </a:ext>
            </a:extLst>
          </p:cNvPr>
          <p:cNvSpPr txBox="1"/>
          <p:nvPr/>
        </p:nvSpPr>
        <p:spPr>
          <a:xfrm>
            <a:off x="449989" y="5207828"/>
            <a:ext cx="57426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）图中阴影部分的面积为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41B891-1D84-28C6-D153-D949FCAA15E1}"/>
              </a:ext>
            </a:extLst>
          </p:cNvPr>
          <p:cNvSpPr txBox="1"/>
          <p:nvPr/>
        </p:nvSpPr>
        <p:spPr>
          <a:xfrm>
            <a:off x="450108" y="5659443"/>
            <a:ext cx="1125124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轴对称的抛物线表达式为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4C05F8-27CF-CBB2-790E-4BCE27D33B2C}"/>
              </a:ext>
            </a:extLst>
          </p:cNvPr>
          <p:cNvSpPr txBox="1"/>
          <p:nvPr/>
        </p:nvSpPr>
        <p:spPr>
          <a:xfrm>
            <a:off x="450108" y="6098355"/>
            <a:ext cx="815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0" name="yt_shape_10400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99" name="yt_image_103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2" name="yt_shape_10402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（南阳二十二中单元卷）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是坐标原点，点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03" name="yt_image_104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535822"/>
            <a:ext cx="1371304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5" name="yt_shape_10405"/>
          <p:cNvSpPr txBox="1"/>
          <p:nvPr/>
        </p:nvSpPr>
        <p:spPr>
          <a:xfrm>
            <a:off x="540000" y="2636912"/>
            <a:ext cx="321402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409">
                <a:extLst>
                  <a:ext uri="{FF2B5EF4-FFF2-40B4-BE49-F238E27FC236}">
                    <a16:creationId xmlns:a16="http://schemas.microsoft.com/office/drawing/2014/main" id="{5F1F4F48-E64B-EA0D-7894-B1C941ACFA4C}"/>
                  </a:ext>
                </a:extLst>
              </p:cNvPr>
              <p:cNvSpPr txBox="1"/>
              <p:nvPr/>
            </p:nvSpPr>
            <p:spPr>
              <a:xfrm>
                <a:off x="540000" y="3256237"/>
                <a:ext cx="6392776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点坐标是（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409">
                <a:extLst>
                  <a:ext uri="{FF2B5EF4-FFF2-40B4-BE49-F238E27FC236}">
                    <a16:creationId xmlns:a16="http://schemas.microsoft.com/office/drawing/2014/main" id="{5F1F4F48-E64B-EA0D-7894-B1C941ACF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6237"/>
                <a:ext cx="6392776" cy="2744790"/>
              </a:xfrm>
              <a:prstGeom prst="rect">
                <a:avLst/>
              </a:prstGeom>
              <a:blipFill>
                <a:blip r:embed="rId4"/>
                <a:stretch>
                  <a:fillRect l="-2958" t="-1778" r="-2099" b="-6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01BD348-3182-C9C5-0A8B-2DDB4FAA583D}"/>
              </a:ext>
            </a:extLst>
          </p:cNvPr>
          <p:cNvSpPr txBox="1"/>
          <p:nvPr/>
        </p:nvSpPr>
        <p:spPr>
          <a:xfrm>
            <a:off x="449989" y="3209431"/>
            <a:ext cx="6511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点坐标是（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D7F61E-982B-C69D-1ABC-3112A83DF315}"/>
              </a:ext>
            </a:extLst>
          </p:cNvPr>
          <p:cNvSpPr txBox="1"/>
          <p:nvPr/>
        </p:nvSpPr>
        <p:spPr>
          <a:xfrm>
            <a:off x="449989" y="3684919"/>
            <a:ext cx="278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4D1F6B-9F42-C225-0A94-F0F1745FDB08}"/>
                  </a:ext>
                </a:extLst>
              </p:cNvPr>
              <p:cNvSpPr txBox="1"/>
              <p:nvPr/>
            </p:nvSpPr>
            <p:spPr>
              <a:xfrm>
                <a:off x="449989" y="4160407"/>
                <a:ext cx="25470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4D1F6B-9F42-C225-0A94-F0F1745FD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0407"/>
                <a:ext cx="2547049" cy="765061"/>
              </a:xfrm>
              <a:prstGeom prst="rect">
                <a:avLst/>
              </a:prstGeom>
              <a:blipFill>
                <a:blip r:embed="rId5"/>
                <a:stretch>
                  <a:fillRect l="-3828" r="-38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FD4534-C9F6-AFDE-5821-5552D794E3F6}"/>
                  </a:ext>
                </a:extLst>
              </p:cNvPr>
              <p:cNvSpPr txBox="1"/>
              <p:nvPr/>
            </p:nvSpPr>
            <p:spPr>
              <a:xfrm>
                <a:off x="1364389" y="4831856"/>
                <a:ext cx="1527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9FD4534-C9F6-AFDE-5821-5552D794E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389" y="4831856"/>
                <a:ext cx="1527874" cy="765061"/>
              </a:xfrm>
              <a:prstGeom prst="rect">
                <a:avLst/>
              </a:prstGeom>
              <a:blipFill>
                <a:blip r:embed="rId6"/>
                <a:stretch>
                  <a:fillRect l="-6400" r="-64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4C39EE6-CA9B-FDF6-6478-AC1DBC31FA56}"/>
              </a:ext>
            </a:extLst>
          </p:cNvPr>
          <p:cNvSpPr txBox="1"/>
          <p:nvPr/>
        </p:nvSpPr>
        <p:spPr>
          <a:xfrm>
            <a:off x="1364389" y="550330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1" name="yt_shape_10411"/>
          <p:cNvSpPr txBox="1"/>
          <p:nvPr/>
        </p:nvSpPr>
        <p:spPr>
          <a:xfrm>
            <a:off x="540000" y="3304702"/>
            <a:ext cx="976068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中得：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412" name="yt_shape_10412"/>
          <p:cNvSpPr txBox="1"/>
          <p:nvPr/>
        </p:nvSpPr>
        <p:spPr>
          <a:xfrm>
            <a:off x="540000" y="4264137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71CF32-DD6B-1D8D-36AF-656E2775772E}"/>
              </a:ext>
            </a:extLst>
          </p:cNvPr>
          <p:cNvSpPr txBox="1"/>
          <p:nvPr/>
        </p:nvSpPr>
        <p:spPr>
          <a:xfrm>
            <a:off x="449989" y="3257896"/>
            <a:ext cx="984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中得：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9408EA-A1A7-CA7E-BFAA-D2D94384F7AC}"/>
              </a:ext>
            </a:extLst>
          </p:cNvPr>
          <p:cNvSpPr txBox="1"/>
          <p:nvPr/>
        </p:nvSpPr>
        <p:spPr>
          <a:xfrm>
            <a:off x="449989" y="3733384"/>
            <a:ext cx="1153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2DB083-F18A-5FCD-D26C-D7A51A2A7147}"/>
              </a:ext>
            </a:extLst>
          </p:cNvPr>
          <p:cNvSpPr txBox="1"/>
          <p:nvPr/>
        </p:nvSpPr>
        <p:spPr>
          <a:xfrm>
            <a:off x="449989" y="4217331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406">
            <a:extLst>
              <a:ext uri="{FF2B5EF4-FFF2-40B4-BE49-F238E27FC236}">
                <a16:creationId xmlns:a16="http://schemas.microsoft.com/office/drawing/2014/main" id="{084DDFE7-5152-AFE1-2E90-5080AA8EACB8}"/>
              </a:ext>
            </a:extLst>
          </p:cNvPr>
          <p:cNvSpPr txBox="1"/>
          <p:nvPr/>
        </p:nvSpPr>
        <p:spPr>
          <a:xfrm>
            <a:off x="540000" y="1268760"/>
            <a:ext cx="61619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0407">
            <a:extLst>
              <a:ext uri="{FF2B5EF4-FFF2-40B4-BE49-F238E27FC236}">
                <a16:creationId xmlns:a16="http://schemas.microsoft.com/office/drawing/2014/main" id="{09203454-D01B-6CF8-3C2A-F290CF7AC59F}"/>
              </a:ext>
            </a:extLst>
          </p:cNvPr>
          <p:cNvSpPr txBox="1"/>
          <p:nvPr/>
        </p:nvSpPr>
        <p:spPr>
          <a:xfrm>
            <a:off x="540000" y="1748063"/>
            <a:ext cx="16751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2" name="yt_shape_10408">
            <a:extLst>
              <a:ext uri="{FF2B5EF4-FFF2-40B4-BE49-F238E27FC236}">
                <a16:creationId xmlns:a16="http://schemas.microsoft.com/office/drawing/2014/main" id="{D3FFE298-56AD-CF11-7C1C-276B8CB44CDE}"/>
              </a:ext>
            </a:extLst>
          </p:cNvPr>
          <p:cNvSpPr txBox="1"/>
          <p:nvPr/>
        </p:nvSpPr>
        <p:spPr>
          <a:xfrm>
            <a:off x="540119" y="223422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将抛物线向下平移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个单位，使平移后得到的抛物线的顶点落在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的内部（不包括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的边界），求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（直接写出答案即可）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6" name="yt_shape_10336"/>
          <p:cNvSpPr txBox="1"/>
          <p:nvPr/>
        </p:nvSpPr>
        <p:spPr>
          <a:xfrm>
            <a:off x="540000" y="1302806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35" name="yt_image_1033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280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8" name="yt_shape_10338"/>
          <p:cNvSpPr txBox="1"/>
          <p:nvPr/>
        </p:nvSpPr>
        <p:spPr>
          <a:xfrm>
            <a:off x="540000" y="2006103"/>
            <a:ext cx="711252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0339" name="yt_shape_10339"/>
          <p:cNvSpPr txBox="1"/>
          <p:nvPr/>
        </p:nvSpPr>
        <p:spPr>
          <a:xfrm>
            <a:off x="540000" y="2510413"/>
            <a:ext cx="69666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40" name="yt_table_103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472322"/>
              </p:ext>
            </p:extLst>
          </p:nvPr>
        </p:nvGraphicFramePr>
        <p:xfrm>
          <a:off x="540000" y="2996577"/>
          <a:ext cx="6013768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sp>
        <p:nvSpPr>
          <p:cNvPr id="10342" name="yt_shape_10342"/>
          <p:cNvSpPr txBox="1"/>
          <p:nvPr/>
        </p:nvSpPr>
        <p:spPr>
          <a:xfrm>
            <a:off x="540119" y="399813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（绍兴市中考）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的最大值或最小值，下列说法正确的是（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43" name="yt_table_103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629573"/>
              </p:ext>
            </p:extLst>
          </p:nvPr>
        </p:nvGraphicFramePr>
        <p:xfrm>
          <a:off x="540000" y="4964426"/>
          <a:ext cx="5869306" cy="950976"/>
        </p:xfrm>
        <a:graphic>
          <a:graphicData uri="http://schemas.openxmlformats.org/drawingml/2006/table">
            <a:tbl>
              <a:tblPr/>
              <a:tblGrid>
                <a:gridCol w="361664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pic>
        <p:nvPicPr>
          <p:cNvPr id="3" name="yt_shape_1697707540961">
            <a:extLst>
              <a:ext uri="{FF2B5EF4-FFF2-40B4-BE49-F238E27FC236}">
                <a16:creationId xmlns:a16="http://schemas.microsoft.com/office/drawing/2014/main" id="{C86D7EEA-B0E3-914C-0CAD-F06EA4F9F3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778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BD87EF-38D5-D47E-5A86-AEDD79C56F9E}"/>
              </a:ext>
            </a:extLst>
          </p:cNvPr>
          <p:cNvSpPr txBox="1"/>
          <p:nvPr/>
        </p:nvSpPr>
        <p:spPr>
          <a:xfrm>
            <a:off x="6536464" y="246360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547FEE-93D9-4F36-2178-4F45AEE09CC8}"/>
              </a:ext>
            </a:extLst>
          </p:cNvPr>
          <p:cNvSpPr txBox="1"/>
          <p:nvPr/>
        </p:nvSpPr>
        <p:spPr>
          <a:xfrm>
            <a:off x="1974108" y="442681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5" name="yt_shape_10345"/>
          <p:cNvSpPr txBox="1"/>
          <p:nvPr/>
        </p:nvSpPr>
        <p:spPr>
          <a:xfrm>
            <a:off x="540000" y="1360276"/>
            <a:ext cx="69842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的图象大致为（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346" name="yt_image_1034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5363" y="1998804"/>
            <a:ext cx="4821273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8" name="yt_shape_10348"/>
          <p:cNvSpPr txBox="1"/>
          <p:nvPr/>
        </p:nvSpPr>
        <p:spPr>
          <a:xfrm>
            <a:off x="540000" y="3470027"/>
            <a:ext cx="821539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，下列结论错误的是（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49" name="yt_table_103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385102"/>
              </p:ext>
            </p:extLst>
          </p:nvPr>
        </p:nvGraphicFramePr>
        <p:xfrm>
          <a:off x="540000" y="3956191"/>
          <a:ext cx="4818063" cy="1901952"/>
        </p:xfrm>
        <a:graphic>
          <a:graphicData uri="http://schemas.openxmlformats.org/drawingml/2006/table">
            <a:tbl>
              <a:tblPr/>
              <a:tblGrid>
                <a:gridCol w="4818063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抛物线开口向上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抛物线的对称轴为直线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抛物线的顶点坐标为（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19D6828-4820-9672-0223-62C69F55654F}"/>
              </a:ext>
            </a:extLst>
          </p:cNvPr>
          <p:cNvSpPr txBox="1"/>
          <p:nvPr/>
        </p:nvSpPr>
        <p:spPr>
          <a:xfrm>
            <a:off x="6536464" y="131347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59227C-2D62-F702-9630-1035A374AB7E}"/>
              </a:ext>
            </a:extLst>
          </p:cNvPr>
          <p:cNvSpPr txBox="1"/>
          <p:nvPr/>
        </p:nvSpPr>
        <p:spPr>
          <a:xfrm>
            <a:off x="7755664" y="342322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1" name="yt_shape_10351"/>
          <p:cNvSpPr txBox="1"/>
          <p:nvPr/>
        </p:nvSpPr>
        <p:spPr>
          <a:xfrm>
            <a:off x="540119" y="26515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的增大而增大；当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的增大而减小；当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最小值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52" name="yt_shape_10352"/>
              <p:cNvSpPr txBox="1"/>
              <p:nvPr/>
            </p:nvSpPr>
            <p:spPr>
              <a:xfrm>
                <a:off x="540119" y="3611022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）都在二次函数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52" name="yt_shape_10352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11022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r="-1592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E62EB8-85EA-F398-DC9A-1D66DCD171FF}"/>
              </a:ext>
            </a:extLst>
          </p:cNvPr>
          <p:cNvSpPr txBox="1"/>
          <p:nvPr/>
        </p:nvSpPr>
        <p:spPr>
          <a:xfrm>
            <a:off x="5909521" y="260478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724152-4B8C-BA49-F554-249F64FC7C82}"/>
              </a:ext>
            </a:extLst>
          </p:cNvPr>
          <p:cNvSpPr txBox="1"/>
          <p:nvPr/>
        </p:nvSpPr>
        <p:spPr>
          <a:xfrm>
            <a:off x="11038732" y="260478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AF02F9-91DA-B84A-5860-CED6FDB89E8A}"/>
              </a:ext>
            </a:extLst>
          </p:cNvPr>
          <p:cNvSpPr txBox="1"/>
          <p:nvPr/>
        </p:nvSpPr>
        <p:spPr>
          <a:xfrm>
            <a:off x="450108" y="308026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F8888D-C6FF-781F-2D88-29164E21EF20}"/>
              </a:ext>
            </a:extLst>
          </p:cNvPr>
          <p:cNvSpPr txBox="1"/>
          <p:nvPr/>
        </p:nvSpPr>
        <p:spPr>
          <a:xfrm>
            <a:off x="5579321" y="308026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31EB78-620F-FA12-9729-1666F01EDC16}"/>
              </a:ext>
            </a:extLst>
          </p:cNvPr>
          <p:cNvSpPr txBox="1"/>
          <p:nvPr/>
        </p:nvSpPr>
        <p:spPr>
          <a:xfrm>
            <a:off x="8305057" y="3080269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CF5DCF-1F9C-4274-9DE7-0CF27D469235}"/>
              </a:ext>
            </a:extLst>
          </p:cNvPr>
          <p:cNvSpPr txBox="1"/>
          <p:nvPr/>
        </p:nvSpPr>
        <p:spPr>
          <a:xfrm>
            <a:off x="5426921" y="4036784"/>
            <a:ext cx="14992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4" name="yt_shape_10354"/>
          <p:cNvSpPr txBox="1"/>
          <p:nvPr/>
        </p:nvSpPr>
        <p:spPr>
          <a:xfrm>
            <a:off x="540000" y="2158248"/>
            <a:ext cx="764151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之间的关系</a:t>
            </a:r>
          </a:p>
        </p:txBody>
      </p:sp>
      <p:sp>
        <p:nvSpPr>
          <p:cNvPr id="10355" name="yt_shape_10355"/>
          <p:cNvSpPr txBox="1"/>
          <p:nvPr/>
        </p:nvSpPr>
        <p:spPr>
          <a:xfrm>
            <a:off x="540119" y="2662558"/>
            <a:ext cx="11172505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（广元市大东英才学校单元卷）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在同一平面直角坐标系内，将抛物线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先向左平移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个单位长度后，所得抛物线的顶点坐标为（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56" name="yt_table_103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572849"/>
              </p:ext>
            </p:extLst>
          </p:nvPr>
        </p:nvGraphicFramePr>
        <p:xfrm>
          <a:off x="540000" y="4108984"/>
          <a:ext cx="5116830" cy="950976"/>
        </p:xfrm>
        <a:graphic>
          <a:graphicData uri="http://schemas.openxmlformats.org/drawingml/2006/table">
            <a:tbl>
              <a:tblPr/>
              <a:tblGrid>
                <a:gridCol w="3024505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pic>
        <p:nvPicPr>
          <p:cNvPr id="3" name="yt_shape_1697707541118">
            <a:extLst>
              <a:ext uri="{FF2B5EF4-FFF2-40B4-BE49-F238E27FC236}">
                <a16:creationId xmlns:a16="http://schemas.microsoft.com/office/drawing/2014/main" id="{0F980C01-8770-BA57-AB11-C228D33D62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992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C172BA-E1A7-9501-FC0D-5857CCF4EF29}"/>
              </a:ext>
            </a:extLst>
          </p:cNvPr>
          <p:cNvSpPr txBox="1"/>
          <p:nvPr/>
        </p:nvSpPr>
        <p:spPr>
          <a:xfrm>
            <a:off x="1127448" y="356672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8" name="yt_shape_10358"/>
          <p:cNvSpPr txBox="1"/>
          <p:nvPr/>
        </p:nvSpPr>
        <p:spPr>
          <a:xfrm>
            <a:off x="540119" y="243447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个单位后所得抛物线的表达式为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个单位，再向上平移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个单位，所得抛物线与抛物线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99DFF4-98CE-F2FE-9221-8D748BFC812F}"/>
              </a:ext>
            </a:extLst>
          </p:cNvPr>
          <p:cNvSpPr txBox="1"/>
          <p:nvPr/>
        </p:nvSpPr>
        <p:spPr>
          <a:xfrm>
            <a:off x="1974108" y="2835414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89CE57-0384-2476-4A78-F3A248303AAD}"/>
              </a:ext>
            </a:extLst>
          </p:cNvPr>
          <p:cNvSpPr txBox="1"/>
          <p:nvPr/>
        </p:nvSpPr>
        <p:spPr>
          <a:xfrm>
            <a:off x="4936383" y="381413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8" name="yt_shape_10358"/>
          <p:cNvSpPr txBox="1"/>
          <p:nvPr/>
        </p:nvSpPr>
        <p:spPr>
          <a:xfrm>
            <a:off x="540119" y="172068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0361">
            <a:extLst>
              <a:ext uri="{FF2B5EF4-FFF2-40B4-BE49-F238E27FC236}">
                <a16:creationId xmlns:a16="http://schemas.microsoft.com/office/drawing/2014/main" id="{B55E90B1-B2AD-5F7F-11B0-36AA43453243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542409"/>
            <a:ext cx="1279612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363">
            <a:extLst>
              <a:ext uri="{FF2B5EF4-FFF2-40B4-BE49-F238E27FC236}">
                <a16:creationId xmlns:a16="http://schemas.microsoft.com/office/drawing/2014/main" id="{FCF135E6-67F8-2444-E873-5E964A552715}"/>
              </a:ext>
            </a:extLst>
          </p:cNvPr>
          <p:cNvSpPr txBox="1"/>
          <p:nvPr/>
        </p:nvSpPr>
        <p:spPr>
          <a:xfrm>
            <a:off x="540000" y="2307333"/>
            <a:ext cx="259846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6" name="yt_shape_10364">
            <a:extLst>
              <a:ext uri="{FF2B5EF4-FFF2-40B4-BE49-F238E27FC236}">
                <a16:creationId xmlns:a16="http://schemas.microsoft.com/office/drawing/2014/main" id="{9E24639A-DEB5-B0A3-D0D8-07C8E2C7D551}"/>
              </a:ext>
            </a:extLst>
          </p:cNvPr>
          <p:cNvSpPr txBox="1"/>
          <p:nvPr/>
        </p:nvSpPr>
        <p:spPr>
          <a:xfrm>
            <a:off x="540119" y="2793497"/>
            <a:ext cx="8940257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的图象经过怎样的平移可以得到二次函数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的图象？</a:t>
            </a:r>
          </a:p>
        </p:txBody>
      </p:sp>
      <p:sp>
        <p:nvSpPr>
          <p:cNvPr id="7" name="yt_shape_10365">
            <a:extLst>
              <a:ext uri="{FF2B5EF4-FFF2-40B4-BE49-F238E27FC236}">
                <a16:creationId xmlns:a16="http://schemas.microsoft.com/office/drawing/2014/main" id="{E55855CC-56D2-8564-477D-E0716A1E0865}"/>
              </a:ext>
            </a:extLst>
          </p:cNvPr>
          <p:cNvSpPr txBox="1"/>
          <p:nvPr/>
        </p:nvSpPr>
        <p:spPr>
          <a:xfrm>
            <a:off x="540000" y="3759792"/>
            <a:ext cx="2983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D7C0CB-D435-C375-2F4F-558CE805402F}"/>
              </a:ext>
            </a:extLst>
          </p:cNvPr>
          <p:cNvSpPr txBox="1"/>
          <p:nvPr/>
        </p:nvSpPr>
        <p:spPr>
          <a:xfrm>
            <a:off x="449989" y="3712987"/>
            <a:ext cx="313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87956C-EB60-40A3-F478-349AA17829E4}"/>
              </a:ext>
            </a:extLst>
          </p:cNvPr>
          <p:cNvSpPr txBox="1"/>
          <p:nvPr/>
        </p:nvSpPr>
        <p:spPr>
          <a:xfrm>
            <a:off x="450108" y="4192289"/>
            <a:ext cx="7866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）知二次函数的表达式为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A2F6FC-E646-CED5-EB13-7D75F5BD3680}"/>
              </a:ext>
            </a:extLst>
          </p:cNvPr>
          <p:cNvSpPr txBox="1"/>
          <p:nvPr/>
        </p:nvSpPr>
        <p:spPr>
          <a:xfrm>
            <a:off x="450108" y="4667777"/>
            <a:ext cx="1128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把二次函数的图象向左平移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个单位，再向下平移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个单位即可得到二次函数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125AA4-ACC2-055C-6821-704731C2116D}"/>
              </a:ext>
            </a:extLst>
          </p:cNvPr>
          <p:cNvSpPr txBox="1"/>
          <p:nvPr/>
        </p:nvSpPr>
        <p:spPr>
          <a:xfrm>
            <a:off x="450108" y="5143265"/>
            <a:ext cx="506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的图象（其他平移方法合理也可）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55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8" name="yt_shape_10368"/>
              <p:cNvSpPr txBox="1"/>
              <p:nvPr/>
            </p:nvSpPr>
            <p:spPr>
              <a:xfrm>
                <a:off x="540119" y="3049488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（舟山市中考）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，最大值为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68" name="yt_shape_10368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49488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r="-1153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DF1676-DE6A-E0CF-F07A-E90B4328AE36}"/>
                  </a:ext>
                </a:extLst>
              </p:cNvPr>
              <p:cNvSpPr txBox="1"/>
              <p:nvPr/>
            </p:nvSpPr>
            <p:spPr>
              <a:xfrm>
                <a:off x="5463433" y="3356992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DF1676-DE6A-E0CF-F07A-E90B4328A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3433" y="3356992"/>
                <a:ext cx="308674" cy="726326"/>
              </a:xfrm>
              <a:prstGeom prst="rect">
                <a:avLst/>
              </a:prstGeom>
              <a:blipFill>
                <a:blip r:embed="rId3"/>
                <a:stretch>
                  <a:fillRect l="-29412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0367">
            <a:extLst>
              <a:ext uri="{FF2B5EF4-FFF2-40B4-BE49-F238E27FC236}">
                <a16:creationId xmlns:a16="http://schemas.microsoft.com/office/drawing/2014/main" id="{8E92E367-205D-D4FE-6967-77968D3F8A24}"/>
              </a:ext>
            </a:extLst>
          </p:cNvPr>
          <p:cNvSpPr txBox="1"/>
          <p:nvPr/>
        </p:nvSpPr>
        <p:spPr>
          <a:xfrm>
            <a:off x="540000" y="2492896"/>
            <a:ext cx="1019029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对顶点式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在指定条件下的最值理解不透而出错</a:t>
            </a:r>
          </a:p>
        </p:txBody>
      </p:sp>
      <p:pic>
        <p:nvPicPr>
          <p:cNvPr id="4" name="yt_shape_1697707541264">
            <a:extLst>
              <a:ext uri="{FF2B5EF4-FFF2-40B4-BE49-F238E27FC236}">
                <a16:creationId xmlns:a16="http://schemas.microsoft.com/office/drawing/2014/main" id="{428A7B59-C540-DDC2-62BF-07BC0D82EA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34573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1" name="yt_shape_10371"/>
          <p:cNvSpPr txBox="1"/>
          <p:nvPr/>
        </p:nvSpPr>
        <p:spPr>
          <a:xfrm>
            <a:off x="540000" y="1320610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70" name="yt_image_1037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061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3" name="yt_shape_10373"/>
          <p:cNvSpPr txBox="1"/>
          <p:nvPr/>
        </p:nvSpPr>
        <p:spPr>
          <a:xfrm>
            <a:off x="540000" y="2012479"/>
            <a:ext cx="1083149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的顶点在第一象限，则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74" name="yt_table_103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291850"/>
              </p:ext>
            </p:extLst>
          </p:nvPr>
        </p:nvGraphicFramePr>
        <p:xfrm>
          <a:off x="540000" y="2498643"/>
          <a:ext cx="6418581" cy="950976"/>
        </p:xfrm>
        <a:graphic>
          <a:graphicData uri="http://schemas.openxmlformats.org/drawingml/2006/table">
            <a:tbl>
              <a:tblPr/>
              <a:tblGrid>
                <a:gridCol w="4165918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sp>
        <p:nvSpPr>
          <p:cNvPr id="10376" name="yt_shape_10376"/>
          <p:cNvSpPr txBox="1"/>
          <p:nvPr/>
        </p:nvSpPr>
        <p:spPr>
          <a:xfrm>
            <a:off x="540119" y="3500197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抛物线的函数表达式为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个单位长度，则该抛物线在新的平面直角坐标系中的函数表达式为（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77" name="yt_table_103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502335"/>
              </p:ext>
            </p:extLst>
          </p:nvPr>
        </p:nvGraphicFramePr>
        <p:xfrm>
          <a:off x="540000" y="4946623"/>
          <a:ext cx="7399656" cy="950976"/>
        </p:xfrm>
        <a:graphic>
          <a:graphicData uri="http://schemas.openxmlformats.org/drawingml/2006/table">
            <a:tbl>
              <a:tblPr/>
              <a:tblGrid>
                <a:gridCol w="4165918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3233738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7F666F4-E6B4-51FC-7671-7C6979C2B8DE}"/>
              </a:ext>
            </a:extLst>
          </p:cNvPr>
          <p:cNvSpPr txBox="1"/>
          <p:nvPr/>
        </p:nvSpPr>
        <p:spPr>
          <a:xfrm>
            <a:off x="10346464" y="196567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6A9E9C-5C99-BAFD-034A-69F3A9150949}"/>
              </a:ext>
            </a:extLst>
          </p:cNvPr>
          <p:cNvSpPr txBox="1"/>
          <p:nvPr/>
        </p:nvSpPr>
        <p:spPr>
          <a:xfrm>
            <a:off x="2583708" y="440436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2172</Words>
  <Application>Microsoft Office PowerPoint</Application>
  <PresentationFormat>宽屏</PresentationFormat>
  <Paragraphs>138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2023-10-21T09:51:55Z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