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1" r:id="rId7"/>
    <p:sldId id="376" r:id="rId8"/>
    <p:sldId id="380" r:id="rId9"/>
    <p:sldId id="381" r:id="rId10"/>
    <p:sldId id="386" r:id="rId11"/>
    <p:sldId id="383" r:id="rId12"/>
    <p:sldId id="384" r:id="rId13"/>
    <p:sldId id="385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bin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bin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4" name="yt_shape_14584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85" name="yt_shape_14585"/>
              <p:cNvSpPr txBox="1"/>
              <p:nvPr/>
            </p:nvSpPr>
            <p:spPr>
              <a:xfrm>
                <a:off x="540119" y="1386164"/>
                <a:ext cx="11111999" cy="977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（成都市中考）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585" name="yt_shape_1458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164"/>
                <a:ext cx="11111999" cy="977512"/>
              </a:xfrm>
              <a:prstGeom prst="rect">
                <a:avLst/>
              </a:prstGeom>
              <a:blipFill>
                <a:blip r:embed="rId2"/>
                <a:stretch>
                  <a:fillRect l="-1701" t="-4969" r="-165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90" name="yt_table_14590_skip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432218"/>
                  </p:ext>
                </p:extLst>
              </p:nvPr>
            </p:nvGraphicFramePr>
            <p:xfrm>
              <a:off x="540000" y="2414464"/>
              <a:ext cx="7978141" cy="643065"/>
            </p:xfrm>
            <a:graphic>
              <a:graphicData uri="http://schemas.openxmlformats.org/drawingml/2006/table">
                <a:tbl>
                  <a:tblPr/>
                  <a:tblGrid>
                    <a:gridCol w="2224405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1292225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590" name="yt_table_14590_skip" descr="{&quot;rangeId&quot;:2,&quot;type&quot;:&quot;Option&quot;,&quot;drawing&quot;:[&quot;yt_shape_14587&quot;]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432218"/>
                  </p:ext>
                </p:extLst>
              </p:nvPr>
            </p:nvGraphicFramePr>
            <p:xfrm>
              <a:off x="540000" y="2414464"/>
              <a:ext cx="7978141" cy="643065"/>
            </p:xfrm>
            <a:graphic>
              <a:graphicData uri="http://schemas.openxmlformats.org/drawingml/2006/table">
                <a:tbl>
                  <a:tblPr/>
                  <a:tblGrid>
                    <a:gridCol w="2224405">
                      <a:extLst>
                        <a:ext uri="{9D8B030D-6E8A-4147-A177-3AD203B41FA5}">
                          <a16:colId xmlns:a16="http://schemas.microsoft.com/office/drawing/2014/main" val="10691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692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693"/>
                        </a:ext>
                      </a:extLst>
                    </a:gridCol>
                    <a:gridCol w="1292225">
                      <a:extLst>
                        <a:ext uri="{9D8B030D-6E8A-4147-A177-3AD203B41FA5}">
                          <a16:colId xmlns:a16="http://schemas.microsoft.com/office/drawing/2014/main" val="10694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890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51" r="-16033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6757" r="-5729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792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87" name="yt_shape_14587_skip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9143" y="2414464"/>
            <a:ext cx="1230611" cy="1509282"/>
            <a:chOff x="0" y="0"/>
            <a:chExt cx="1230611" cy="1509282"/>
          </a:xfrm>
        </p:grpSpPr>
        <p:pic>
          <p:nvPicPr>
            <p:cNvPr id="2" name="yt_image_14587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30611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9" name="yt_shape_14589"/>
            <p:cNvSpPr txBox="1"/>
            <p:nvPr/>
          </p:nvSpPr>
          <p:spPr>
            <a:xfrm>
              <a:off x="82024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591" name="yt_shape_14591"/>
          <p:cNvSpPr txBox="1"/>
          <p:nvPr/>
        </p:nvSpPr>
        <p:spPr>
          <a:xfrm>
            <a:off x="540000" y="3974201"/>
            <a:ext cx="82843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已知正六边形的边长为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，则它的内切圆的半径为（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92" name="yt_table_14592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1368389"/>
                  </p:ext>
                </p:extLst>
              </p:nvPr>
            </p:nvGraphicFramePr>
            <p:xfrm>
              <a:off x="540000" y="4460365"/>
              <a:ext cx="8087806" cy="461074"/>
            </p:xfrm>
            <a:graphic>
              <a:graphicData uri="http://schemas.openxmlformats.org/drawingml/2006/table">
                <a:tbl>
                  <a:tblPr/>
                  <a:tblGrid>
                    <a:gridCol w="2224405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592" name="yt_table_14592" descr="{&quot;rangeId&quot;:3,&quot;type&quot;:&quot;Option&quot;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1368389"/>
                  </p:ext>
                </p:extLst>
              </p:nvPr>
            </p:nvGraphicFramePr>
            <p:xfrm>
              <a:off x="540000" y="4460365"/>
              <a:ext cx="8087806" cy="461074"/>
            </p:xfrm>
            <a:graphic>
              <a:graphicData uri="http://schemas.openxmlformats.org/drawingml/2006/table">
                <a:tbl>
                  <a:tblPr/>
                  <a:tblGrid>
                    <a:gridCol w="2224405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551" t="-1299" r="-16528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77391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93" name="yt_shape_14593"/>
          <p:cNvSpPr txBox="1"/>
          <p:nvPr/>
        </p:nvSpPr>
        <p:spPr>
          <a:xfrm>
            <a:off x="540119" y="497212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（遂宁市中考）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已知圆锥的母线长为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，将其侧面沿着一条母线展开后所得扇形的圆心角为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，则该扇形的面积是（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594" name="yt_table_145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050481"/>
              </p:ext>
            </p:extLst>
          </p:nvPr>
        </p:nvGraphicFramePr>
        <p:xfrm>
          <a:off x="540000" y="5938420"/>
          <a:ext cx="8025766" cy="475488"/>
        </p:xfrm>
        <a:graphic>
          <a:graphicData uri="http://schemas.openxmlformats.org/drawingml/2006/table">
            <a:tbl>
              <a:tblPr/>
              <a:tblGrid>
                <a:gridCol w="2224405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220694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B3E225C4-CDF2-3A36-8CCE-B5BAAE04AB40}"/>
              </a:ext>
            </a:extLst>
          </p:cNvPr>
          <p:cNvSpPr txBox="1"/>
          <p:nvPr/>
        </p:nvSpPr>
        <p:spPr>
          <a:xfrm>
            <a:off x="2522494" y="1814846"/>
            <a:ext cx="383286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D8D5C6-16B6-F2EB-6A33-04060F1EF0A3}"/>
              </a:ext>
            </a:extLst>
          </p:cNvPr>
          <p:cNvSpPr txBox="1"/>
          <p:nvPr/>
        </p:nvSpPr>
        <p:spPr>
          <a:xfrm>
            <a:off x="7841389" y="392739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21FE3E-A155-3312-D6B7-79E2C2F3D616}"/>
              </a:ext>
            </a:extLst>
          </p:cNvPr>
          <p:cNvSpPr txBox="1"/>
          <p:nvPr/>
        </p:nvSpPr>
        <p:spPr>
          <a:xfrm>
            <a:off x="5601546" y="5400807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4" name="yt_shape_1465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长为半径画弧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655" name="yt_image_146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9051" y="1948511"/>
            <a:ext cx="449389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657" name="yt_shape_14657"/>
              <p:cNvSpPr txBox="1"/>
              <p:nvPr/>
            </p:nvSpPr>
            <p:spPr>
              <a:xfrm>
                <a:off x="540119" y="3172901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）由弧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及线段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围成图形（图中阴影部分）的面积为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4657" name="yt_shape_146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72901"/>
                <a:ext cx="11111999" cy="960776"/>
              </a:xfrm>
              <a:prstGeom prst="rect">
                <a:avLst/>
              </a:prstGeom>
              <a:blipFill>
                <a:blip r:embed="rId3"/>
                <a:stretch>
                  <a:fillRect l="-1701" t="-1899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670A8F-5A3B-8013-067C-3AF86349E3C5}"/>
                  </a:ext>
                </a:extLst>
              </p:cNvPr>
              <p:cNvSpPr txBox="1"/>
              <p:nvPr/>
            </p:nvSpPr>
            <p:spPr>
              <a:xfrm>
                <a:off x="10048132" y="3045145"/>
                <a:ext cx="1158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A670A8F-5A3B-8013-067C-3AF86349E3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8132" y="3045145"/>
                <a:ext cx="1158114" cy="613931"/>
              </a:xfrm>
              <a:prstGeom prst="rect">
                <a:avLst/>
              </a:prstGeom>
              <a:blipFill>
                <a:blip r:embed="rId4"/>
                <a:stretch>
                  <a:fillRect l="-7895" r="-842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0E54C5E-8374-6658-AFF9-6BD6E2900310}"/>
              </a:ext>
            </a:extLst>
          </p:cNvPr>
          <p:cNvSpPr txBox="1"/>
          <p:nvPr/>
        </p:nvSpPr>
        <p:spPr>
          <a:xfrm>
            <a:off x="450108" y="3646414"/>
            <a:ext cx="6388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660">
                <a:extLst>
                  <a:ext uri="{FF2B5EF4-FFF2-40B4-BE49-F238E27FC236}">
                    <a16:creationId xmlns:a16="http://schemas.microsoft.com/office/drawing/2014/main" id="{F225EDA2-F2FA-1CE3-6DC1-51EAE28CCEE6}"/>
                  </a:ext>
                </a:extLst>
              </p:cNvPr>
              <p:cNvSpPr txBox="1"/>
              <p:nvPr/>
            </p:nvSpPr>
            <p:spPr>
              <a:xfrm>
                <a:off x="540119" y="4190311"/>
                <a:ext cx="11111999" cy="26014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）将阴影部分剪掉，余下扇形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，将扇形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围成一个圆锥的侧面，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正好重合，圆锥侧面无重叠，求这个圆锥的高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）设圆锥的底面圆的半径为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这个圆锥的高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4660">
                <a:extLst>
                  <a:ext uri="{FF2B5EF4-FFF2-40B4-BE49-F238E27FC236}">
                    <a16:creationId xmlns:a16="http://schemas.microsoft.com/office/drawing/2014/main" id="{F225EDA2-F2FA-1CE3-6DC1-51EAE28CCE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0311"/>
                <a:ext cx="11111999" cy="2601418"/>
              </a:xfrm>
              <a:prstGeom prst="rect">
                <a:avLst/>
              </a:prstGeom>
              <a:blipFill>
                <a:blip r:embed="rId5"/>
                <a:stretch>
                  <a:fillRect l="-1701" t="-1874" b="-6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1F1695-FB3D-2C9D-22B5-86219A766E28}"/>
              </a:ext>
            </a:extLst>
          </p:cNvPr>
          <p:cNvSpPr txBox="1"/>
          <p:nvPr/>
        </p:nvSpPr>
        <p:spPr>
          <a:xfrm>
            <a:off x="450108" y="5094481"/>
            <a:ext cx="532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）设圆锥的底面圆的半径为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F8EAE3B-3203-D29B-0844-3549E089D11F}"/>
                  </a:ext>
                </a:extLst>
              </p:cNvPr>
              <p:cNvSpPr txBox="1"/>
              <p:nvPr/>
            </p:nvSpPr>
            <p:spPr>
              <a:xfrm>
                <a:off x="450108" y="5569969"/>
                <a:ext cx="521246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F8EAE3B-3203-D29B-0844-3549E089D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69969"/>
                <a:ext cx="5212461" cy="769316"/>
              </a:xfrm>
              <a:prstGeom prst="rect">
                <a:avLst/>
              </a:prstGeom>
              <a:blipFill>
                <a:blip r:embed="rId6"/>
                <a:stretch>
                  <a:fillRect l="-1871" r="-16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4A3F21-E67A-D9F4-B538-341DCF8834D3}"/>
                  </a:ext>
                </a:extLst>
              </p:cNvPr>
              <p:cNvSpPr txBox="1"/>
              <p:nvPr/>
            </p:nvSpPr>
            <p:spPr>
              <a:xfrm>
                <a:off x="450108" y="6245673"/>
                <a:ext cx="4549584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这个圆锥的高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4A3F21-E67A-D9F4-B538-341DCF883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245673"/>
                <a:ext cx="4549584" cy="567703"/>
              </a:xfrm>
              <a:prstGeom prst="rect">
                <a:avLst/>
              </a:prstGeom>
              <a:blipFill>
                <a:blip r:embed="rId7"/>
                <a:stretch>
                  <a:fillRect l="-2145" r="-2145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62" name="yt_shape_14662"/>
              <p:cNvSpPr txBox="1"/>
              <p:nvPr/>
            </p:nvSpPr>
            <p:spPr>
              <a:xfrm>
                <a:off x="540119" y="836712"/>
                <a:ext cx="11111999" cy="10154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切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，弦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pc="15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的弧长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62" name="yt_shape_146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015406"/>
              </a:xfrm>
              <a:prstGeom prst="rect">
                <a:avLst/>
              </a:prstGeom>
              <a:blipFill>
                <a:blip r:embed="rId2"/>
                <a:stretch>
                  <a:fillRect l="-1701" t="-1796" b="-17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64" name="yt_image_146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2362441"/>
            <a:ext cx="2108568" cy="1705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666">
                <a:extLst>
                  <a:ext uri="{FF2B5EF4-FFF2-40B4-BE49-F238E27FC236}">
                    <a16:creationId xmlns:a16="http://schemas.microsoft.com/office/drawing/2014/main" id="{B6FC8088-E25F-A922-C330-7A00797CC3FA}"/>
                  </a:ext>
                </a:extLst>
              </p:cNvPr>
              <p:cNvSpPr txBox="1"/>
              <p:nvPr/>
            </p:nvSpPr>
            <p:spPr>
              <a:xfrm>
                <a:off x="540000" y="1920562"/>
                <a:ext cx="7906716" cy="4892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BC//OA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666">
                <a:extLst>
                  <a:ext uri="{FF2B5EF4-FFF2-40B4-BE49-F238E27FC236}">
                    <a16:creationId xmlns:a16="http://schemas.microsoft.com/office/drawing/2014/main" id="{B6FC8088-E25F-A922-C330-7A00797CC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0562"/>
                <a:ext cx="7906716" cy="4892814"/>
              </a:xfrm>
              <a:prstGeom prst="rect">
                <a:avLst/>
              </a:prstGeom>
              <a:blipFill>
                <a:blip r:embed="rId4"/>
                <a:stretch>
                  <a:fillRect l="-2390" t="-996" r="-1079" b="-1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1FA0565-27B5-C321-6359-70365DCB5EBD}"/>
              </a:ext>
            </a:extLst>
          </p:cNvPr>
          <p:cNvSpPr txBox="1"/>
          <p:nvPr/>
        </p:nvSpPr>
        <p:spPr>
          <a:xfrm>
            <a:off x="449989" y="1873756"/>
            <a:ext cx="2839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3454F3-06FB-4D99-9DFC-7E6CD8A151B2}"/>
              </a:ext>
            </a:extLst>
          </p:cNvPr>
          <p:cNvSpPr txBox="1"/>
          <p:nvPr/>
        </p:nvSpPr>
        <p:spPr>
          <a:xfrm>
            <a:off x="449989" y="2349244"/>
            <a:ext cx="273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6D26DF-5063-10F6-00BF-CC9CB97D67A7}"/>
              </a:ext>
            </a:extLst>
          </p:cNvPr>
          <p:cNvSpPr txBox="1"/>
          <p:nvPr/>
        </p:nvSpPr>
        <p:spPr>
          <a:xfrm>
            <a:off x="449989" y="2824732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E4A8DB-F540-582A-5B0E-FA581DFE1085}"/>
                  </a:ext>
                </a:extLst>
              </p:cNvPr>
              <p:cNvSpPr txBox="1"/>
              <p:nvPr/>
            </p:nvSpPr>
            <p:spPr>
              <a:xfrm>
                <a:off x="449989" y="3300220"/>
                <a:ext cx="801033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E4A8DB-F540-582A-5B0E-FA581DFE1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0220"/>
                <a:ext cx="8010334" cy="850024"/>
              </a:xfrm>
              <a:prstGeom prst="rect">
                <a:avLst/>
              </a:prstGeom>
              <a:blipFill>
                <a:blip r:embed="rId5"/>
                <a:stretch>
                  <a:fillRect l="-1218" r="-913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85CC132-BCC7-90AD-813E-D03AC13A4CF9}"/>
                  </a:ext>
                </a:extLst>
              </p:cNvPr>
              <p:cNvSpPr txBox="1"/>
              <p:nvPr/>
            </p:nvSpPr>
            <p:spPr>
              <a:xfrm>
                <a:off x="449989" y="4056632"/>
                <a:ext cx="32139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BC//OA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85CC132-BCC7-90AD-813E-D03AC13A4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6632"/>
                <a:ext cx="3213926" cy="613931"/>
              </a:xfrm>
              <a:prstGeom prst="rect">
                <a:avLst/>
              </a:prstGeom>
              <a:blipFill>
                <a:blip r:embed="rId6"/>
                <a:stretch>
                  <a:fillRect l="-3036" r="-32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EF7FB39-3E5C-C34E-65C3-75C8360FB202}"/>
              </a:ext>
            </a:extLst>
          </p:cNvPr>
          <p:cNvSpPr txBox="1"/>
          <p:nvPr/>
        </p:nvSpPr>
        <p:spPr>
          <a:xfrm>
            <a:off x="449989" y="4576951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ACBF1E-5B03-F682-ECD5-75936235B832}"/>
              </a:ext>
            </a:extLst>
          </p:cNvPr>
          <p:cNvSpPr txBox="1"/>
          <p:nvPr/>
        </p:nvSpPr>
        <p:spPr>
          <a:xfrm>
            <a:off x="449989" y="5052439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AAD124-2996-729C-F20A-1A338D3D3E7E}"/>
              </a:ext>
            </a:extLst>
          </p:cNvPr>
          <p:cNvSpPr txBox="1"/>
          <p:nvPr/>
        </p:nvSpPr>
        <p:spPr>
          <a:xfrm>
            <a:off x="449989" y="5527927"/>
            <a:ext cx="578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4B2634-9D25-DBA4-2AF0-D92DE2E35B00}"/>
                  </a:ext>
                </a:extLst>
              </p:cNvPr>
              <p:cNvSpPr txBox="1"/>
              <p:nvPr/>
            </p:nvSpPr>
            <p:spPr>
              <a:xfrm>
                <a:off x="449989" y="6003415"/>
                <a:ext cx="3446399" cy="8094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4B2634-9D25-DBA4-2AF0-D92DE2E35B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03415"/>
                <a:ext cx="3446399" cy="809448"/>
              </a:xfrm>
              <a:prstGeom prst="rect">
                <a:avLst/>
              </a:prstGeom>
              <a:blipFill>
                <a:blip r:embed="rId7"/>
                <a:stretch>
                  <a:fillRect l="-2832" r="-2832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668">
            <a:extLst>
              <a:ext uri="{FF2B5EF4-FFF2-40B4-BE49-F238E27FC236}">
                <a16:creationId xmlns:a16="http://schemas.microsoft.com/office/drawing/2014/main" id="{CA0A3F48-490A-B33B-B7AA-50417833D97E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00524" y="4354788"/>
            <a:ext cx="2092207" cy="166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1" name="yt_shape_14671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72" name="yt_shape_14672"/>
          <p:cNvSpPr txBox="1"/>
          <p:nvPr/>
        </p:nvSpPr>
        <p:spPr>
          <a:xfrm>
            <a:off x="540000" y="1796147"/>
            <a:ext cx="65867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）试判断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的位置关系，并说明理由；</a:t>
            </a:r>
          </a:p>
        </p:txBody>
      </p:sp>
      <p:pic>
        <p:nvPicPr>
          <p:cNvPr id="14675" name="yt_image_1467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204864"/>
            <a:ext cx="1894718" cy="183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677">
            <a:extLst>
              <a:ext uri="{FF2B5EF4-FFF2-40B4-BE49-F238E27FC236}">
                <a16:creationId xmlns:a16="http://schemas.microsoft.com/office/drawing/2014/main" id="{9BDA0EAC-20AF-3380-B54B-B64CE043F520}"/>
              </a:ext>
            </a:extLst>
          </p:cNvPr>
          <p:cNvSpPr txBox="1"/>
          <p:nvPr/>
        </p:nvSpPr>
        <p:spPr>
          <a:xfrm>
            <a:off x="540000" y="2998911"/>
            <a:ext cx="4509248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理由：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D4E21F-8BDB-BAFF-6F84-EC2B45DAEFBC}"/>
              </a:ext>
            </a:extLst>
          </p:cNvPr>
          <p:cNvSpPr txBox="1"/>
          <p:nvPr/>
        </p:nvSpPr>
        <p:spPr>
          <a:xfrm>
            <a:off x="449989" y="2331442"/>
            <a:ext cx="4645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B9635D-6E61-1DCD-2C4A-D026B1016D3B}"/>
              </a:ext>
            </a:extLst>
          </p:cNvPr>
          <p:cNvSpPr txBox="1"/>
          <p:nvPr/>
        </p:nvSpPr>
        <p:spPr>
          <a:xfrm>
            <a:off x="449989" y="2806930"/>
            <a:ext cx="329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67EAE7-6D37-2840-A4B0-398FA44E6E7F}"/>
              </a:ext>
            </a:extLst>
          </p:cNvPr>
          <p:cNvSpPr txBox="1"/>
          <p:nvPr/>
        </p:nvSpPr>
        <p:spPr>
          <a:xfrm>
            <a:off x="449989" y="3282418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15899B-2294-1555-83BB-ACF62A5A2B82}"/>
              </a:ext>
            </a:extLst>
          </p:cNvPr>
          <p:cNvSpPr txBox="1"/>
          <p:nvPr/>
        </p:nvSpPr>
        <p:spPr>
          <a:xfrm>
            <a:off x="449989" y="3757906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A21A80-2CC5-D9F1-6847-E2C679695CF5}"/>
              </a:ext>
            </a:extLst>
          </p:cNvPr>
          <p:cNvSpPr txBox="1"/>
          <p:nvPr/>
        </p:nvSpPr>
        <p:spPr>
          <a:xfrm>
            <a:off x="449989" y="4233394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E9B8F2-191C-4EBD-12D4-6598C23FB745}"/>
              </a:ext>
            </a:extLst>
          </p:cNvPr>
          <p:cNvSpPr txBox="1"/>
          <p:nvPr/>
        </p:nvSpPr>
        <p:spPr>
          <a:xfrm>
            <a:off x="449989" y="4708882"/>
            <a:ext cx="442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7590E9-D335-4A89-126F-A1535079F109}"/>
              </a:ext>
            </a:extLst>
          </p:cNvPr>
          <p:cNvSpPr txBox="1"/>
          <p:nvPr/>
        </p:nvSpPr>
        <p:spPr>
          <a:xfrm>
            <a:off x="6096000" y="3282418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8D9A771-68CC-1694-C4AE-B1F6A228867E}"/>
              </a:ext>
            </a:extLst>
          </p:cNvPr>
          <p:cNvSpPr txBox="1"/>
          <p:nvPr/>
        </p:nvSpPr>
        <p:spPr>
          <a:xfrm>
            <a:off x="6096000" y="3757906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ABC62D-2A33-637C-452C-EDA97B8D48CC}"/>
              </a:ext>
            </a:extLst>
          </p:cNvPr>
          <p:cNvSpPr txBox="1"/>
          <p:nvPr/>
        </p:nvSpPr>
        <p:spPr>
          <a:xfrm>
            <a:off x="6096000" y="4233394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6DA466-81BB-5C00-BAF2-AE1D90F3AB40}"/>
              </a:ext>
            </a:extLst>
          </p:cNvPr>
          <p:cNvSpPr txBox="1"/>
          <p:nvPr/>
        </p:nvSpPr>
        <p:spPr>
          <a:xfrm>
            <a:off x="6096000" y="4708882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678">
            <a:extLst>
              <a:ext uri="{FF2B5EF4-FFF2-40B4-BE49-F238E27FC236}">
                <a16:creationId xmlns:a16="http://schemas.microsoft.com/office/drawing/2014/main" id="{E8087C87-7F5A-669D-7D1E-6FD1984481F4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6275" y="4082750"/>
            <a:ext cx="1714887" cy="163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9" name="yt_shape_14679"/>
          <p:cNvSpPr txBox="1"/>
          <p:nvPr/>
        </p:nvSpPr>
        <p:spPr>
          <a:xfrm>
            <a:off x="5178911" y="1116614"/>
            <a:ext cx="1410579" cy="12504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00" b="0" i="0" u="none" spc="9462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81" name="yt_shape_14681"/>
              <p:cNvSpPr txBox="1"/>
              <p:nvPr/>
            </p:nvSpPr>
            <p:spPr>
              <a:xfrm>
                <a:off x="540119" y="2467694"/>
                <a:ext cx="11111999" cy="35798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）易证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81" name="yt_shape_14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67694"/>
                <a:ext cx="11111999" cy="3579826"/>
              </a:xfrm>
              <a:prstGeom prst="rect">
                <a:avLst/>
              </a:prstGeom>
              <a:blipFill>
                <a:blip r:embed="rId2"/>
                <a:stretch>
                  <a:fillRect l="-1701" t="-681" r="-1098" b="-1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708C2B-AA4D-DBF7-FC61-B18F23437F5B}"/>
                  </a:ext>
                </a:extLst>
              </p:cNvPr>
              <p:cNvSpPr txBox="1"/>
              <p:nvPr/>
            </p:nvSpPr>
            <p:spPr>
              <a:xfrm>
                <a:off x="450108" y="2420888"/>
                <a:ext cx="62095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）易证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708C2B-AA4D-DBF7-FC61-B18F23437F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20888"/>
                <a:ext cx="6209538" cy="613931"/>
              </a:xfrm>
              <a:prstGeom prst="rect">
                <a:avLst/>
              </a:prstGeom>
              <a:blipFill>
                <a:blip r:embed="rId3"/>
                <a:stretch>
                  <a:fillRect l="-1572" r="-176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D39A27-D712-E9F5-2AEF-56904B611A1A}"/>
                  </a:ext>
                </a:extLst>
              </p:cNvPr>
              <p:cNvSpPr txBox="1"/>
              <p:nvPr/>
            </p:nvSpPr>
            <p:spPr>
              <a:xfrm>
                <a:off x="450108" y="2941207"/>
                <a:ext cx="11238420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D39A27-D712-E9F5-2AEF-56904B611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1207"/>
                <a:ext cx="11238420" cy="852437"/>
              </a:xfrm>
              <a:prstGeom prst="rect">
                <a:avLst/>
              </a:prstGeom>
              <a:blipFill>
                <a:blip r:embed="rId4"/>
                <a:stretch>
                  <a:fillRect l="-868" r="-760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997A657-09DB-3CA4-B8B4-3234195BECA6}"/>
              </a:ext>
            </a:extLst>
          </p:cNvPr>
          <p:cNvSpPr txBox="1"/>
          <p:nvPr/>
        </p:nvSpPr>
        <p:spPr>
          <a:xfrm>
            <a:off x="450108" y="3700032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52A6C0-2951-46C6-F2E6-695BB2A20BE8}"/>
                  </a:ext>
                </a:extLst>
              </p:cNvPr>
              <p:cNvSpPr txBox="1"/>
              <p:nvPr/>
            </p:nvSpPr>
            <p:spPr>
              <a:xfrm>
                <a:off x="450108" y="4175520"/>
                <a:ext cx="35504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252A6C0-2951-46C6-F2E6-695BB2A20B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5520"/>
                <a:ext cx="3550476" cy="613931"/>
              </a:xfrm>
              <a:prstGeom prst="rect">
                <a:avLst/>
              </a:prstGeom>
              <a:blipFill>
                <a:blip r:embed="rId5"/>
                <a:stretch>
                  <a:fillRect l="-2749" r="-171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AABD51-E3E6-4693-CF97-0D00543B3D4A}"/>
                  </a:ext>
                </a:extLst>
              </p:cNvPr>
              <p:cNvSpPr txBox="1"/>
              <p:nvPr/>
            </p:nvSpPr>
            <p:spPr>
              <a:xfrm>
                <a:off x="450108" y="4695839"/>
                <a:ext cx="1869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AABD51-E3E6-4693-CF97-0D00543B3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95839"/>
                <a:ext cx="1869314" cy="613931"/>
              </a:xfrm>
              <a:prstGeom prst="rect">
                <a:avLst/>
              </a:prstGeom>
              <a:blipFill>
                <a:blip r:embed="rId6"/>
                <a:stretch>
                  <a:fillRect l="-5229" r="-490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EBCD11-3CD5-9B0E-24DD-EE465DA05407}"/>
                  </a:ext>
                </a:extLst>
              </p:cNvPr>
              <p:cNvSpPr txBox="1"/>
              <p:nvPr/>
            </p:nvSpPr>
            <p:spPr>
              <a:xfrm>
                <a:off x="450108" y="5216159"/>
                <a:ext cx="8449373" cy="8435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EBCD11-3CD5-9B0E-24DD-EE465DA054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16159"/>
                <a:ext cx="8449373" cy="843547"/>
              </a:xfrm>
              <a:prstGeom prst="rect">
                <a:avLst/>
              </a:prstGeom>
              <a:blipFill>
                <a:blip r:embed="rId7"/>
                <a:stretch>
                  <a:fillRect l="-1154" r="-1154" b="-72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673">
                <a:extLst>
                  <a:ext uri="{FF2B5EF4-FFF2-40B4-BE49-F238E27FC236}">
                    <a16:creationId xmlns:a16="http://schemas.microsoft.com/office/drawing/2014/main" id="{1069D8C3-9890-93E6-7209-3F1617D371C0}"/>
                  </a:ext>
                </a:extLst>
              </p:cNvPr>
              <p:cNvSpPr txBox="1"/>
              <p:nvPr/>
            </p:nvSpPr>
            <p:spPr>
              <a:xfrm>
                <a:off x="540000" y="1844824"/>
                <a:ext cx="1027858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，求图中阴影部分的面积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673">
                <a:extLst>
                  <a:ext uri="{FF2B5EF4-FFF2-40B4-BE49-F238E27FC236}">
                    <a16:creationId xmlns:a16="http://schemas.microsoft.com/office/drawing/2014/main" id="{1069D8C3-9890-93E6-7209-3F1617D371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4824"/>
                <a:ext cx="10278583" cy="465577"/>
              </a:xfrm>
              <a:prstGeom prst="rect">
                <a:avLst/>
              </a:prstGeom>
              <a:blipFill>
                <a:blip r:embed="rId8"/>
                <a:stretch>
                  <a:fillRect l="-1839" t="-5263" r="-83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675">
            <a:extLst>
              <a:ext uri="{FF2B5EF4-FFF2-40B4-BE49-F238E27FC236}">
                <a16:creationId xmlns:a16="http://schemas.microsoft.com/office/drawing/2014/main" id="{4F49CB42-D93A-68E7-5D5D-767F2DF2C7F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552384" y="4167152"/>
            <a:ext cx="1894718" cy="183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96" name="yt_shape_14596"/>
              <p:cNvSpPr txBox="1"/>
              <p:nvPr/>
            </p:nvSpPr>
            <p:spPr>
              <a:xfrm>
                <a:off x="540119" y="900000"/>
                <a:ext cx="11111999" cy="97513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（烟台市中考）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596" name="yt_shape_1459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5139"/>
              </a:xfrm>
              <a:prstGeom prst="rect">
                <a:avLst/>
              </a:prstGeom>
              <a:blipFill>
                <a:blip r:embed="rId2"/>
                <a:stretch>
                  <a:fillRect l="-1701" t="-5625" r="-1592" b="-1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01" name="yt_table_14601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8045387"/>
                  </p:ext>
                </p:extLst>
              </p:nvPr>
            </p:nvGraphicFramePr>
            <p:xfrm>
              <a:off x="540000" y="1925927"/>
              <a:ext cx="7416166" cy="635953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601" name="yt_table_14601_skip" descr="{&quot;rangeId&quot;:5,&quot;type&quot;:&quot;Option&quot;,&quot;drawing&quot;:[&quot;yt_shape_14598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8045387"/>
                  </p:ext>
                </p:extLst>
              </p:nvPr>
            </p:nvGraphicFramePr>
            <p:xfrm>
              <a:off x="540000" y="1925927"/>
              <a:ext cx="7416166" cy="635953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07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85" r="-15555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173" r="-5601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769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98" name="yt_shape_14598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5109" y="1925927"/>
            <a:ext cx="1714752" cy="1723023"/>
            <a:chOff x="0" y="0"/>
            <a:chExt cx="1714752" cy="1723023"/>
          </a:xfrm>
        </p:grpSpPr>
        <p:pic>
          <p:nvPicPr>
            <p:cNvPr id="2" name="yt_image_14598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14752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00" name="yt_shape_14600"/>
            <p:cNvSpPr txBox="1"/>
            <p:nvPr/>
          </p:nvSpPr>
          <p:spPr>
            <a:xfrm>
              <a:off x="324095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602" name="yt_shape_14602"/>
          <p:cNvSpPr txBox="1"/>
          <p:nvPr/>
        </p:nvSpPr>
        <p:spPr>
          <a:xfrm>
            <a:off x="540000" y="3699358"/>
            <a:ext cx="845584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正三角形内切圆半径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与外接圆半径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之间的关系为（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603" name="yt_table_146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794114"/>
              </p:ext>
            </p:extLst>
          </p:nvPr>
        </p:nvGraphicFramePr>
        <p:xfrm>
          <a:off x="540000" y="4185522"/>
          <a:ext cx="5952173" cy="950976"/>
        </p:xfrm>
        <a:graphic>
          <a:graphicData uri="http://schemas.openxmlformats.org/drawingml/2006/table">
            <a:tbl>
              <a:tblPr/>
              <a:tblGrid>
                <a:gridCol w="417417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sp>
        <p:nvSpPr>
          <p:cNvPr id="14605" name="yt_shape_14605"/>
          <p:cNvSpPr txBox="1"/>
          <p:nvPr/>
        </p:nvSpPr>
        <p:spPr>
          <a:xfrm>
            <a:off x="540000" y="5187076"/>
            <a:ext cx="107449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（自贡市中考）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圆锥的底面半径为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，则它的表面积为（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06" name="yt_table_14606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0723427"/>
                  </p:ext>
                </p:extLst>
              </p:nvPr>
            </p:nvGraphicFramePr>
            <p:xfrm>
              <a:off x="540000" y="5673240"/>
              <a:ext cx="7565200" cy="890207"/>
            </p:xfrm>
            <a:graphic>
              <a:graphicData uri="http://schemas.openxmlformats.org/drawingml/2006/table">
                <a:tbl>
                  <a:tblPr/>
                  <a:tblGrid>
                    <a:gridCol w="4174173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3391027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B.26πcm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606" name="yt_table_14606" descr="{&quot;rangeId&quot;:7,&quot;type&quot;:&quot;Option&quot;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0723427"/>
                  </p:ext>
                </p:extLst>
              </p:nvPr>
            </p:nvGraphicFramePr>
            <p:xfrm>
              <a:off x="540000" y="5673240"/>
              <a:ext cx="7565200" cy="890207"/>
            </p:xfrm>
            <a:graphic>
              <a:graphicData uri="http://schemas.openxmlformats.org/drawingml/2006/table">
                <a:tbl>
                  <a:tblPr/>
                  <a:tblGrid>
                    <a:gridCol w="4174173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3391027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B.26πcm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8684" r="-8131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22980" t="-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F302825-6678-F4EE-B9EA-FDA00AA27778}"/>
              </a:ext>
            </a:extLst>
          </p:cNvPr>
          <p:cNvSpPr txBox="1"/>
          <p:nvPr/>
        </p:nvSpPr>
        <p:spPr>
          <a:xfrm>
            <a:off x="3640221" y="1328682"/>
            <a:ext cx="383286" cy="58383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2CF40F-1FD4-BB1A-45FD-8D42ACB2EEAC}"/>
              </a:ext>
            </a:extLst>
          </p:cNvPr>
          <p:cNvSpPr txBox="1"/>
          <p:nvPr/>
        </p:nvSpPr>
        <p:spPr>
          <a:xfrm>
            <a:off x="7993789" y="365255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D5DC83-9C84-B673-2AB7-FFA10AAF5AEC}"/>
              </a:ext>
            </a:extLst>
          </p:cNvPr>
          <p:cNvSpPr txBox="1"/>
          <p:nvPr/>
        </p:nvSpPr>
        <p:spPr>
          <a:xfrm>
            <a:off x="10260739" y="514027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7" name="yt_shape_14607"/>
          <p:cNvSpPr txBox="1"/>
          <p:nvPr/>
        </p:nvSpPr>
        <p:spPr>
          <a:xfrm>
            <a:off x="540119" y="1942187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长为半径画弧交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，则图中阴影部分的面积是（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611" name="yt_table_146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622374"/>
              </p:ext>
            </p:extLst>
          </p:nvPr>
        </p:nvGraphicFramePr>
        <p:xfrm>
          <a:off x="540000" y="3388613"/>
          <a:ext cx="4221480" cy="950976"/>
        </p:xfrm>
        <a:graphic>
          <a:graphicData uri="http://schemas.openxmlformats.org/drawingml/2006/table">
            <a:tbl>
              <a:tblPr/>
              <a:tblGrid>
                <a:gridCol w="2576830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grpSp>
        <p:nvGrpSpPr>
          <p:cNvPr id="14608" name="yt_shape_14608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7578" y="3388613"/>
            <a:ext cx="1912327" cy="1887615"/>
            <a:chOff x="0" y="0"/>
            <a:chExt cx="1912327" cy="1887615"/>
          </a:xfrm>
        </p:grpSpPr>
        <p:pic>
          <p:nvPicPr>
            <p:cNvPr id="2" name="yt_image_1460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2327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0" name="yt_shape_14610"/>
            <p:cNvSpPr txBox="1"/>
            <p:nvPr/>
          </p:nvSpPr>
          <p:spPr>
            <a:xfrm>
              <a:off x="422882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EBF18AB-CCAE-8CD3-11B0-4A219F5C5743}"/>
              </a:ext>
            </a:extLst>
          </p:cNvPr>
          <p:cNvSpPr txBox="1"/>
          <p:nvPr/>
        </p:nvSpPr>
        <p:spPr>
          <a:xfrm>
            <a:off x="1974108" y="284635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3" name="yt_shape_14613"/>
          <p:cNvSpPr txBox="1"/>
          <p:nvPr/>
        </p:nvSpPr>
        <p:spPr>
          <a:xfrm>
            <a:off x="540119" y="214111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的内接正三角形，四边形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的内接正方形，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17" name="yt_table_1461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496330"/>
              </p:ext>
            </p:extLst>
          </p:nvPr>
        </p:nvGraphicFramePr>
        <p:xfrm>
          <a:off x="540000" y="310740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</a:tbl>
          </a:graphicData>
        </a:graphic>
      </p:graphicFrame>
      <p:grpSp>
        <p:nvGrpSpPr>
          <p:cNvPr id="14614" name="yt_shape_14614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8752" y="3107409"/>
            <a:ext cx="1511064" cy="1969911"/>
            <a:chOff x="0" y="0"/>
            <a:chExt cx="1511064" cy="1969911"/>
          </a:xfrm>
        </p:grpSpPr>
        <p:pic>
          <p:nvPicPr>
            <p:cNvPr id="2" name="yt_image_1461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1064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6" name="yt_shape_14616"/>
            <p:cNvSpPr txBox="1"/>
            <p:nvPr/>
          </p:nvSpPr>
          <p:spPr>
            <a:xfrm>
              <a:off x="222251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B0EE5D-FABD-3BF6-C64F-88612594F148}"/>
              </a:ext>
            </a:extLst>
          </p:cNvPr>
          <p:cNvSpPr txBox="1"/>
          <p:nvPr/>
        </p:nvSpPr>
        <p:spPr>
          <a:xfrm>
            <a:off x="3853708" y="256979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9" name="yt_shape_14619"/>
          <p:cNvSpPr txBox="1"/>
          <p:nvPr/>
        </p:nvSpPr>
        <p:spPr>
          <a:xfrm>
            <a:off x="540000" y="1567276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20" name="yt_shape_14620"/>
              <p:cNvSpPr txBox="1"/>
              <p:nvPr/>
            </p:nvSpPr>
            <p:spPr>
              <a:xfrm>
                <a:off x="540000" y="2053440"/>
                <a:ext cx="652755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的等边三角形的外接圆半径是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620" name="yt_shape_1462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53440"/>
                <a:ext cx="6527556" cy="465577"/>
              </a:xfrm>
              <a:prstGeom prst="rect">
                <a:avLst/>
              </a:prstGeom>
              <a:blipFill>
                <a:blip r:embed="rId2"/>
                <a:stretch>
                  <a:fillRect l="-2897" t="-5263" r="-186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622" name="yt_shape_14622"/>
              <p:cNvSpPr txBox="1"/>
              <p:nvPr/>
            </p:nvSpPr>
            <p:spPr>
              <a:xfrm>
                <a:off x="540119" y="2569805"/>
                <a:ext cx="11111999" cy="10826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（白银市中考）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的长为半径画弧，交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，则弧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622" name="yt_shape_14622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9805"/>
                <a:ext cx="11111999" cy="1082604"/>
              </a:xfrm>
              <a:prstGeom prst="rect">
                <a:avLst/>
              </a:prstGeom>
              <a:blipFill>
                <a:blip r:embed="rId3"/>
                <a:stretch>
                  <a:fillRect l="-1701" t="-5085" b="-9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27" name="yt_shape_14627"/>
          <p:cNvSpPr txBox="1"/>
          <p:nvPr/>
        </p:nvSpPr>
        <p:spPr>
          <a:xfrm>
            <a:off x="540000" y="53280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24" name="yt_shape_14624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9723" y="3703197"/>
            <a:ext cx="1812553" cy="1574433"/>
            <a:chOff x="0" y="0"/>
            <a:chExt cx="1812553" cy="1574433"/>
          </a:xfrm>
        </p:grpSpPr>
        <p:pic>
          <p:nvPicPr>
            <p:cNvPr id="2" name="yt_image_14624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2553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6" name="yt_shape_14626"/>
            <p:cNvSpPr txBox="1"/>
            <p:nvPr/>
          </p:nvSpPr>
          <p:spPr>
            <a:xfrm>
              <a:off x="296812" y="12144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D3E6A1-07C4-32CB-D922-C82537971E20}"/>
                  </a:ext>
                </a:extLst>
              </p:cNvPr>
              <p:cNvSpPr txBox="1"/>
              <p:nvPr/>
            </p:nvSpPr>
            <p:spPr>
              <a:xfrm>
                <a:off x="6012589" y="1925684"/>
                <a:ext cx="7009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BCD3E6A1-07C4-32CB-D922-C82537971E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589" y="1925684"/>
                <a:ext cx="700913" cy="554686"/>
              </a:xfrm>
              <a:prstGeom prst="rect">
                <a:avLst/>
              </a:prstGeom>
              <a:blipFill>
                <a:blip r:embed="rId5"/>
                <a:stretch>
                  <a:fillRect l="-1304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F03E84-0FDD-FBEF-5A18-773695E38E2A}"/>
                  </a:ext>
                </a:extLst>
              </p:cNvPr>
              <p:cNvSpPr txBox="1"/>
              <p:nvPr/>
            </p:nvSpPr>
            <p:spPr>
              <a:xfrm>
                <a:off x="8560646" y="2917537"/>
                <a:ext cx="330899" cy="6902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1, 'hasSerialNum': 1, 'mathAnswerShape': 1}">
                <a:extLst>
                  <a:ext uri="{FF2B5EF4-FFF2-40B4-BE49-F238E27FC236}">
                    <a16:creationId xmlns:a16="http://schemas.microsoft.com/office/drawing/2014/main" id="{CAF03E84-0FDD-FBEF-5A18-773695E38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646" y="2917537"/>
                <a:ext cx="330899" cy="690258"/>
              </a:xfrm>
              <a:prstGeom prst="rect">
                <a:avLst/>
              </a:prstGeom>
              <a:blipFill>
                <a:blip r:embed="rId6"/>
                <a:stretch>
                  <a:fillRect l="-27273" b="-8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8" name="yt_shape_14628"/>
          <p:cNvSpPr txBox="1"/>
          <p:nvPr/>
        </p:nvSpPr>
        <p:spPr>
          <a:xfrm>
            <a:off x="540119" y="163637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（无锡市中考）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若圆锥的底面半径为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，母线长是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，则它的侧面展开图的面积为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629" name="yt_shape_14629"/>
          <p:cNvSpPr txBox="1"/>
          <p:nvPr/>
        </p:nvSpPr>
        <p:spPr>
          <a:xfrm>
            <a:off x="540119" y="26026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的内切圆，切点为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33" name="yt_shape_14633"/>
          <p:cNvSpPr txBox="1"/>
          <p:nvPr/>
        </p:nvSpPr>
        <p:spPr>
          <a:xfrm>
            <a:off x="540000" y="52589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30" name="yt_shape_14630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693" y="3562105"/>
            <a:ext cx="1920612" cy="1646442"/>
            <a:chOff x="0" y="0"/>
            <a:chExt cx="1920612" cy="1646442"/>
          </a:xfrm>
        </p:grpSpPr>
        <p:pic>
          <p:nvPicPr>
            <p:cNvPr id="2" name="yt_image_1463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612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2" name="yt_shape_14632"/>
            <p:cNvSpPr txBox="1"/>
            <p:nvPr/>
          </p:nvSpPr>
          <p:spPr>
            <a:xfrm>
              <a:off x="350842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2CAE71-73B3-B750-9E1F-83CEFA92D0DC}"/>
              </a:ext>
            </a:extLst>
          </p:cNvPr>
          <p:cNvSpPr txBox="1"/>
          <p:nvPr/>
        </p:nvSpPr>
        <p:spPr>
          <a:xfrm>
            <a:off x="1669308" y="2065057"/>
            <a:ext cx="6388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5C02FA-5B78-4DAD-3D57-65C73477C56C}"/>
              </a:ext>
            </a:extLst>
          </p:cNvPr>
          <p:cNvSpPr txBox="1"/>
          <p:nvPr/>
        </p:nvSpPr>
        <p:spPr>
          <a:xfrm>
            <a:off x="5979371" y="303135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4" name="yt_shape_14634"/>
          <p:cNvSpPr txBox="1"/>
          <p:nvPr/>
        </p:nvSpPr>
        <p:spPr>
          <a:xfrm>
            <a:off x="540119" y="15347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如图所示，小明同学捡到一张破损的网格纸片，里面有一段弧线，如图，他在纸片上建立直角坐标系，并标出了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三个网格点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），则该圆弧所在圆的圆心坐标为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38" name="yt_shape_14638"/>
          <p:cNvSpPr txBox="1"/>
          <p:nvPr/>
        </p:nvSpPr>
        <p:spPr>
          <a:xfrm>
            <a:off x="540000" y="53606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35" name="yt_shape_14635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6965" y="3126660"/>
            <a:ext cx="2378068" cy="2183652"/>
            <a:chOff x="0" y="0"/>
            <a:chExt cx="2378068" cy="2183652"/>
          </a:xfrm>
        </p:grpSpPr>
        <p:pic>
          <p:nvPicPr>
            <p:cNvPr id="2" name="yt_image_146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78068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7" name="yt_shape_14637"/>
            <p:cNvSpPr txBox="1"/>
            <p:nvPr/>
          </p:nvSpPr>
          <p:spPr>
            <a:xfrm>
              <a:off x="579570" y="18236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E01DDB-8978-8D52-A0CE-8EA34B115CF7}"/>
              </a:ext>
            </a:extLst>
          </p:cNvPr>
          <p:cNvSpPr txBox="1"/>
          <p:nvPr/>
        </p:nvSpPr>
        <p:spPr>
          <a:xfrm>
            <a:off x="4107708" y="24389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9" name="yt_shape_14639"/>
          <p:cNvSpPr txBox="1"/>
          <p:nvPr/>
        </p:nvSpPr>
        <p:spPr>
          <a:xfrm>
            <a:off x="540119" y="18787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（十堰市中考）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为直径作半圆，连结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若阴影部分的面积为（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4643" name="yt_shape_14643"/>
          <p:cNvSpPr txBox="1"/>
          <p:nvPr/>
        </p:nvSpPr>
        <p:spPr>
          <a:xfrm>
            <a:off x="540000" y="50165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40" name="yt_shape_14640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3267" y="2990584"/>
            <a:ext cx="1325464" cy="1975626"/>
            <a:chOff x="0" y="0"/>
            <a:chExt cx="1325464" cy="1975626"/>
          </a:xfrm>
        </p:grpSpPr>
        <p:pic>
          <p:nvPicPr>
            <p:cNvPr id="2" name="yt_image_1464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5464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2" name="yt_shape_14642"/>
            <p:cNvSpPr txBox="1"/>
            <p:nvPr/>
          </p:nvSpPr>
          <p:spPr>
            <a:xfrm>
              <a:off x="53268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47119E-B342-B5C3-170B-E1BFB767DC1A}"/>
              </a:ext>
            </a:extLst>
          </p:cNvPr>
          <p:cNvSpPr txBox="1"/>
          <p:nvPr/>
        </p:nvSpPr>
        <p:spPr>
          <a:xfrm>
            <a:off x="6393708" y="230746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49" name="yt_shape_14649"/>
              <p:cNvSpPr txBox="1"/>
              <p:nvPr/>
            </p:nvSpPr>
            <p:spPr>
              <a:xfrm>
                <a:off x="540000" y="2467694"/>
                <a:ext cx="6466514" cy="37090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解：如图，连结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，且点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三点都在圆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49" name="yt_shape_146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7694"/>
                <a:ext cx="6466514" cy="3709092"/>
              </a:xfrm>
              <a:prstGeom prst="rect">
                <a:avLst/>
              </a:prstGeom>
              <a:blipFill>
                <a:blip r:embed="rId2"/>
                <a:stretch>
                  <a:fillRect l="-2925" t="-1480" r="-1887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52" name="yt_shape_14652"/>
          <p:cNvSpPr txBox="1"/>
          <p:nvPr/>
        </p:nvSpPr>
        <p:spPr>
          <a:xfrm>
            <a:off x="4787670" y="4402613"/>
            <a:ext cx="2196114" cy="15263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白正" pitchFamily="83"/>
                <a:ea typeface="宋体" pitchFamily="83"/>
                <a:cs typeface="宋体" pitchFamily="83"/>
              </a:rPr>
              <a:t> </a:t>
            </a:r>
            <a:r>
              <a:rPr lang="en-US" altLang="zh-CN" sz="8300" b="0" i="0" u="none" spc="15250">
                <a:solidFill>
                  <a:srgbClr val="1EE3CF"/>
                </a:solidFill>
                <a:effectLst/>
                <a:latin typeface="白正" pitchFamily="83"/>
                <a:ea typeface="宋体" pitchFamily="83"/>
                <a:cs typeface="宋体" pitchFamily="83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4651" name="yt_image_146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4556556"/>
            <a:ext cx="2199744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D0E932-0F76-097E-4910-CA9F0CDB6219}"/>
              </a:ext>
            </a:extLst>
          </p:cNvPr>
          <p:cNvSpPr txBox="1"/>
          <p:nvPr/>
        </p:nvSpPr>
        <p:spPr>
          <a:xfrm>
            <a:off x="449989" y="2420888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666C3D-FEBD-5452-E499-58219C2AD91D}"/>
              </a:ext>
            </a:extLst>
          </p:cNvPr>
          <p:cNvSpPr txBox="1"/>
          <p:nvPr/>
        </p:nvSpPr>
        <p:spPr>
          <a:xfrm>
            <a:off x="449989" y="2896376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，且点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三点都在圆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0EB9EB-D661-F427-3FED-0201307D6B6C}"/>
              </a:ext>
            </a:extLst>
          </p:cNvPr>
          <p:cNvSpPr txBox="1"/>
          <p:nvPr/>
        </p:nvSpPr>
        <p:spPr>
          <a:xfrm>
            <a:off x="449989" y="3371864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22B9F0-32E3-C886-E342-901E82C0EF47}"/>
                  </a:ext>
                </a:extLst>
              </p:cNvPr>
              <p:cNvSpPr txBox="1"/>
              <p:nvPr/>
            </p:nvSpPr>
            <p:spPr>
              <a:xfrm>
                <a:off x="449989" y="3847352"/>
                <a:ext cx="45950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22B9F0-32E3-C886-E342-901E82C0EF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7352"/>
                <a:ext cx="4595051" cy="613931"/>
              </a:xfrm>
              <a:prstGeom prst="rect">
                <a:avLst/>
              </a:prstGeom>
              <a:blipFill>
                <a:blip r:embed="rId4"/>
                <a:stretch>
                  <a:fillRect l="-2122" r="-198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C9CC7C-F891-C7A3-FC5F-1F66AB305AD2}"/>
                  </a:ext>
                </a:extLst>
              </p:cNvPr>
              <p:cNvSpPr txBox="1"/>
              <p:nvPr/>
            </p:nvSpPr>
            <p:spPr>
              <a:xfrm>
                <a:off x="449989" y="4367671"/>
                <a:ext cx="6569139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3C9CC7C-F891-C7A3-FC5F-1F66AB305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7671"/>
                <a:ext cx="6569139" cy="707848"/>
              </a:xfrm>
              <a:prstGeom prst="rect">
                <a:avLst/>
              </a:prstGeom>
              <a:blipFill>
                <a:blip r:embed="rId5"/>
                <a:stretch>
                  <a:fillRect l="-1486" r="-1486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6148758-BED2-75E8-3B4B-93DC70362786}"/>
              </a:ext>
            </a:extLst>
          </p:cNvPr>
          <p:cNvSpPr txBox="1"/>
          <p:nvPr/>
        </p:nvSpPr>
        <p:spPr>
          <a:xfrm>
            <a:off x="449989" y="4981907"/>
            <a:ext cx="482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1DF5E7-426D-B563-F017-501CEEC77FF5}"/>
                  </a:ext>
                </a:extLst>
              </p:cNvPr>
              <p:cNvSpPr txBox="1"/>
              <p:nvPr/>
            </p:nvSpPr>
            <p:spPr>
              <a:xfrm>
                <a:off x="449989" y="5457395"/>
                <a:ext cx="3460115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A1DF5E7-426D-B563-F017-501CEEC77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7395"/>
                <a:ext cx="3460115" cy="730326"/>
              </a:xfrm>
              <a:prstGeom prst="rect">
                <a:avLst/>
              </a:prstGeom>
              <a:blipFill>
                <a:blip r:embed="rId6"/>
                <a:stretch>
                  <a:fillRect l="-2822" r="-282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647">
            <a:extLst>
              <a:ext uri="{FF2B5EF4-FFF2-40B4-BE49-F238E27FC236}">
                <a16:creationId xmlns:a16="http://schemas.microsoft.com/office/drawing/2014/main" id="{461F4E95-A74A-37EC-5D11-3AF318A19C77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9900" y="2277307"/>
            <a:ext cx="274045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644">
            <a:extLst>
              <a:ext uri="{FF2B5EF4-FFF2-40B4-BE49-F238E27FC236}">
                <a16:creationId xmlns:a16="http://schemas.microsoft.com/office/drawing/2014/main" id="{52ADC44F-00BB-B2F1-3F36-651469789D10}"/>
              </a:ext>
            </a:extLst>
          </p:cNvPr>
          <p:cNvSpPr txBox="1"/>
          <p:nvPr/>
        </p:nvSpPr>
        <p:spPr>
          <a:xfrm>
            <a:off x="540000" y="836712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645">
                <a:extLst>
                  <a:ext uri="{FF2B5EF4-FFF2-40B4-BE49-F238E27FC236}">
                    <a16:creationId xmlns:a16="http://schemas.microsoft.com/office/drawing/2014/main" id="{93B09479-F528-89FE-8153-AFF5F446CD75}"/>
                  </a:ext>
                </a:extLst>
              </p:cNvPr>
              <p:cNvSpPr txBox="1"/>
              <p:nvPr/>
            </p:nvSpPr>
            <p:spPr>
              <a:xfrm>
                <a:off x="540119" y="1322876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分）如图，在平面直角坐标系中，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，并且分别与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的半径和劣弧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4645">
                <a:extLst>
                  <a:ext uri="{FF2B5EF4-FFF2-40B4-BE49-F238E27FC236}">
                    <a16:creationId xmlns:a16="http://schemas.microsoft.com/office/drawing/2014/main" id="{93B09479-F528-89FE-8153-AFF5F446CD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2876"/>
                <a:ext cx="11111999" cy="970137"/>
              </a:xfrm>
              <a:prstGeom prst="rect">
                <a:avLst/>
              </a:prstGeom>
              <a:blipFill>
                <a:blip r:embed="rId8"/>
                <a:stretch>
                  <a:fillRect l="-1701" t="-5031" r="-1317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2098</Words>
  <Application>Microsoft Office PowerPoint</Application>
  <PresentationFormat>宽屏</PresentationFormat>
  <Paragraphs>159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2023-10-21T12:34:24Z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