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72" r:id="rId6"/>
    <p:sldId id="375" r:id="rId7"/>
    <p:sldId id="376" r:id="rId8"/>
    <p:sldId id="377" r:id="rId9"/>
    <p:sldId id="379" r:id="rId10"/>
    <p:sldId id="381" r:id="rId11"/>
    <p:sldId id="382" r:id="rId12"/>
    <p:sldId id="383" r:id="rId13"/>
    <p:sldId id="384" r:id="rId14"/>
    <p:sldId id="389" r:id="rId15"/>
    <p:sldId id="385" r:id="rId16"/>
    <p:sldId id="391" r:id="rId17"/>
    <p:sldId id="386" r:id="rId18"/>
    <p:sldId id="392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7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75" name="yt_image_1217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121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7" name="yt_shape_12177"/>
          <p:cNvSpPr txBox="1"/>
          <p:nvPr/>
        </p:nvSpPr>
        <p:spPr>
          <a:xfrm>
            <a:off x="540119" y="32380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如果一个圆经过一个多边形的各个顶点，这个圆就叫做这个多边形的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外接圆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，这个多边形叫做这个圆的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内接多边形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的圆周角所对的弦是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；圆内接四边形的对角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互补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F1E795-66D2-344D-F7CD-50E26DFFC548}"/>
              </a:ext>
            </a:extLst>
          </p:cNvPr>
          <p:cNvSpPr txBox="1"/>
          <p:nvPr/>
        </p:nvSpPr>
        <p:spPr>
          <a:xfrm>
            <a:off x="10127507" y="31912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外接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6500F5-1F32-FD20-AF8E-0C01F774E3DE}"/>
              </a:ext>
            </a:extLst>
          </p:cNvPr>
          <p:cNvSpPr txBox="1"/>
          <p:nvPr/>
        </p:nvSpPr>
        <p:spPr>
          <a:xfrm>
            <a:off x="450108" y="366669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77AF11-0975-B8EA-C680-79891C7893E9}"/>
              </a:ext>
            </a:extLst>
          </p:cNvPr>
          <p:cNvSpPr txBox="1"/>
          <p:nvPr/>
        </p:nvSpPr>
        <p:spPr>
          <a:xfrm>
            <a:off x="5022108" y="366669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内接多边形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65BE4A-7DCD-D25A-7922-E5F3F831FAC0}"/>
              </a:ext>
            </a:extLst>
          </p:cNvPr>
          <p:cNvSpPr txBox="1"/>
          <p:nvPr/>
        </p:nvSpPr>
        <p:spPr>
          <a:xfrm>
            <a:off x="4153746" y="414217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B33802-193D-BA74-B94A-1F97FFE8D1C5}"/>
              </a:ext>
            </a:extLst>
          </p:cNvPr>
          <p:cNvSpPr txBox="1"/>
          <p:nvPr/>
        </p:nvSpPr>
        <p:spPr>
          <a:xfrm>
            <a:off x="8420946" y="414217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互补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7" name="yt_shape_12237"/>
          <p:cNvSpPr txBox="1"/>
          <p:nvPr/>
        </p:nvSpPr>
        <p:spPr>
          <a:xfrm>
            <a:off x="540119" y="16964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（宜宾八中单元卷）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过原点，且与两坐标轴分别交于点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是第三象限内弧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41" name="yt_shape_12241"/>
          <p:cNvSpPr txBox="1"/>
          <p:nvPr/>
        </p:nvSpPr>
        <p:spPr>
          <a:xfrm>
            <a:off x="540000" y="519891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38" name="yt_shape_12238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7812" y="3288358"/>
            <a:ext cx="1696374" cy="1860183"/>
            <a:chOff x="0" y="0"/>
            <a:chExt cx="1696374" cy="1860183"/>
          </a:xfrm>
        </p:grpSpPr>
        <p:pic>
          <p:nvPicPr>
            <p:cNvPr id="2" name="yt_image_122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6374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0" name="yt_shape_12240"/>
            <p:cNvSpPr txBox="1"/>
            <p:nvPr/>
          </p:nvSpPr>
          <p:spPr>
            <a:xfrm>
              <a:off x="238723" y="150018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3167449-72B5-80A8-4DA3-80897218AF44}"/>
              </a:ext>
            </a:extLst>
          </p:cNvPr>
          <p:cNvSpPr txBox="1"/>
          <p:nvPr/>
        </p:nvSpPr>
        <p:spPr>
          <a:xfrm>
            <a:off x="1059708" y="260059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2" name="yt_shape_12242"/>
          <p:cNvSpPr txBox="1"/>
          <p:nvPr/>
        </p:nvSpPr>
        <p:spPr>
          <a:xfrm>
            <a:off x="540119" y="20130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是圆内接四边形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的一条对角线，点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46" name="yt_shape_12246"/>
          <p:cNvSpPr txBox="1"/>
          <p:nvPr/>
        </p:nvSpPr>
        <p:spPr>
          <a:xfrm>
            <a:off x="540000" y="48822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43" name="yt_shape_12243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9145" y="3124857"/>
            <a:ext cx="1373709" cy="1707021"/>
            <a:chOff x="0" y="0"/>
            <a:chExt cx="1373709" cy="1707021"/>
          </a:xfrm>
        </p:grpSpPr>
        <p:pic>
          <p:nvPicPr>
            <p:cNvPr id="2" name="yt_image_1224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3709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5" name="yt_shape_12245"/>
            <p:cNvSpPr txBox="1"/>
            <p:nvPr/>
          </p:nvSpPr>
          <p:spPr>
            <a:xfrm>
              <a:off x="77390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CC05D4-BC44-F901-E68D-3C4A21C3D40F}"/>
              </a:ext>
            </a:extLst>
          </p:cNvPr>
          <p:cNvSpPr txBox="1"/>
          <p:nvPr/>
        </p:nvSpPr>
        <p:spPr>
          <a:xfrm>
            <a:off x="8822582" y="244174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" name="yt_shape_12247"/>
          <p:cNvSpPr txBox="1"/>
          <p:nvPr/>
        </p:nvSpPr>
        <p:spPr>
          <a:xfrm>
            <a:off x="540000" y="1316945"/>
            <a:ext cx="109052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</a:p>
        </p:txBody>
      </p:sp>
      <p:pic>
        <p:nvPicPr>
          <p:cNvPr id="12248" name="yt_image_122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3321" y="2788766"/>
            <a:ext cx="1648813" cy="15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0" name="yt_shape_12250"/>
          <p:cNvSpPr txBox="1"/>
          <p:nvPr/>
        </p:nvSpPr>
        <p:spPr>
          <a:xfrm>
            <a:off x="540000" y="1904069"/>
            <a:ext cx="22233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252" name="yt_shape_12252"/>
          <p:cNvSpPr txBox="1"/>
          <p:nvPr/>
        </p:nvSpPr>
        <p:spPr>
          <a:xfrm>
            <a:off x="540000" y="2452591"/>
            <a:ext cx="792685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7907AE-FF10-C409-94E7-B1CE0380EE9E}"/>
              </a:ext>
            </a:extLst>
          </p:cNvPr>
          <p:cNvSpPr txBox="1"/>
          <p:nvPr/>
        </p:nvSpPr>
        <p:spPr>
          <a:xfrm>
            <a:off x="449989" y="2405785"/>
            <a:ext cx="526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058574-AC3F-102B-77C3-1A4E57FAF68F}"/>
              </a:ext>
            </a:extLst>
          </p:cNvPr>
          <p:cNvSpPr txBox="1"/>
          <p:nvPr/>
        </p:nvSpPr>
        <p:spPr>
          <a:xfrm>
            <a:off x="449989" y="2881273"/>
            <a:ext cx="403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731533-5666-85B6-3623-4A2837F9020D}"/>
              </a:ext>
            </a:extLst>
          </p:cNvPr>
          <p:cNvSpPr txBox="1"/>
          <p:nvPr/>
        </p:nvSpPr>
        <p:spPr>
          <a:xfrm>
            <a:off x="449989" y="3356761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06D763-6AF6-78D1-04D4-826B37E7E5CD}"/>
              </a:ext>
            </a:extLst>
          </p:cNvPr>
          <p:cNvSpPr txBox="1"/>
          <p:nvPr/>
        </p:nvSpPr>
        <p:spPr>
          <a:xfrm>
            <a:off x="449989" y="3832249"/>
            <a:ext cx="803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64F1C-50D7-60CB-2101-5759235FC49A}"/>
              </a:ext>
            </a:extLst>
          </p:cNvPr>
          <p:cNvSpPr txBox="1"/>
          <p:nvPr/>
        </p:nvSpPr>
        <p:spPr>
          <a:xfrm>
            <a:off x="449989" y="4307737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363DED-8885-165D-86C3-26F2B9B792B8}"/>
              </a:ext>
            </a:extLst>
          </p:cNvPr>
          <p:cNvSpPr txBox="1"/>
          <p:nvPr/>
        </p:nvSpPr>
        <p:spPr>
          <a:xfrm>
            <a:off x="449989" y="4783225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3" name="yt_shape_12253"/>
          <p:cNvSpPr txBox="1"/>
          <p:nvPr/>
        </p:nvSpPr>
        <p:spPr>
          <a:xfrm>
            <a:off x="540000" y="2674544"/>
            <a:ext cx="750526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的直径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45511B-55D9-FBFF-3474-DC586A1496B7}"/>
              </a:ext>
            </a:extLst>
          </p:cNvPr>
          <p:cNvSpPr txBox="1"/>
          <p:nvPr/>
        </p:nvSpPr>
        <p:spPr>
          <a:xfrm>
            <a:off x="449989" y="2627738"/>
            <a:ext cx="7047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45B23F-B47D-312F-FB37-E446073082A2}"/>
              </a:ext>
            </a:extLst>
          </p:cNvPr>
          <p:cNvSpPr txBox="1"/>
          <p:nvPr/>
        </p:nvSpPr>
        <p:spPr>
          <a:xfrm>
            <a:off x="449989" y="3103226"/>
            <a:ext cx="201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3E7E1B-B105-4290-BAD7-765F0AF2BBDE}"/>
              </a:ext>
            </a:extLst>
          </p:cNvPr>
          <p:cNvSpPr txBox="1"/>
          <p:nvPr/>
        </p:nvSpPr>
        <p:spPr>
          <a:xfrm>
            <a:off x="449989" y="3578715"/>
            <a:ext cx="7612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6B4D12-384A-CB78-59F5-3A5838938808}"/>
              </a:ext>
            </a:extLst>
          </p:cNvPr>
          <p:cNvSpPr txBox="1"/>
          <p:nvPr/>
        </p:nvSpPr>
        <p:spPr>
          <a:xfrm>
            <a:off x="449989" y="4054202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251">
            <a:extLst>
              <a:ext uri="{FF2B5EF4-FFF2-40B4-BE49-F238E27FC236}">
                <a16:creationId xmlns:a16="http://schemas.microsoft.com/office/drawing/2014/main" id="{860CAC3A-49EE-CED2-978F-939A6607469B}"/>
              </a:ext>
            </a:extLst>
          </p:cNvPr>
          <p:cNvSpPr txBox="1"/>
          <p:nvPr/>
        </p:nvSpPr>
        <p:spPr>
          <a:xfrm>
            <a:off x="540000" y="2064381"/>
            <a:ext cx="29350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2248">
            <a:extLst>
              <a:ext uri="{FF2B5EF4-FFF2-40B4-BE49-F238E27FC236}">
                <a16:creationId xmlns:a16="http://schemas.microsoft.com/office/drawing/2014/main" id="{1AEF288C-8D6F-11EC-8B40-CFCBE63185BA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3321" y="2788766"/>
            <a:ext cx="1648813" cy="15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119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55" name="yt_image_122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808072"/>
            <a:ext cx="2129538" cy="198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7" name="yt_shape_12257"/>
          <p:cNvSpPr txBox="1"/>
          <p:nvPr/>
        </p:nvSpPr>
        <p:spPr>
          <a:xfrm>
            <a:off x="540000" y="2521892"/>
            <a:ext cx="55736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是平行四边形；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1E610F-91C3-79CF-2D80-EF65EB88C13A}"/>
              </a:ext>
            </a:extLst>
          </p:cNvPr>
          <p:cNvSpPr txBox="1"/>
          <p:nvPr/>
        </p:nvSpPr>
        <p:spPr>
          <a:xfrm>
            <a:off x="449989" y="3082853"/>
            <a:ext cx="354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1FEACF-D060-0583-98A5-B57A92FF9012}"/>
              </a:ext>
            </a:extLst>
          </p:cNvPr>
          <p:cNvSpPr txBox="1"/>
          <p:nvPr/>
        </p:nvSpPr>
        <p:spPr>
          <a:xfrm>
            <a:off x="449989" y="3558341"/>
            <a:ext cx="2464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CF3F07-254E-CBE8-FE59-C424EF0784C4}"/>
              </a:ext>
            </a:extLst>
          </p:cNvPr>
          <p:cNvSpPr txBox="1"/>
          <p:nvPr/>
        </p:nvSpPr>
        <p:spPr>
          <a:xfrm>
            <a:off x="449989" y="4033829"/>
            <a:ext cx="689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A39C11-FBC4-AC9E-C86D-D06FFD2C2BB0}"/>
              </a:ext>
            </a:extLst>
          </p:cNvPr>
          <p:cNvSpPr txBox="1"/>
          <p:nvPr/>
        </p:nvSpPr>
        <p:spPr>
          <a:xfrm>
            <a:off x="449989" y="4509317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E5D46B-AB60-DBE2-6951-20B915D1522A}"/>
              </a:ext>
            </a:extLst>
          </p:cNvPr>
          <p:cNvSpPr txBox="1"/>
          <p:nvPr/>
        </p:nvSpPr>
        <p:spPr>
          <a:xfrm>
            <a:off x="449989" y="498480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07DF76-DDC8-35A1-33FD-87C66B022B41}"/>
              </a:ext>
            </a:extLst>
          </p:cNvPr>
          <p:cNvSpPr txBox="1"/>
          <p:nvPr/>
        </p:nvSpPr>
        <p:spPr>
          <a:xfrm>
            <a:off x="449989" y="5460293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0" name="yt_shape_12260"/>
          <p:cNvSpPr txBox="1"/>
          <p:nvPr/>
        </p:nvSpPr>
        <p:spPr>
          <a:xfrm>
            <a:off x="540000" y="2077679"/>
            <a:ext cx="4953279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的内接四边形，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2262" name="yt_shape_12262"/>
          <p:cNvSpPr txBox="1"/>
          <p:nvPr/>
        </p:nvSpPr>
        <p:spPr>
          <a:xfrm>
            <a:off x="5031754" y="4903491"/>
            <a:ext cx="1709442" cy="129650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1730">
                <a:solidFill>
                  <a:srgbClr val="1EE3CF"/>
                </a:solidFill>
                <a:effectLst/>
                <a:latin typeface="白正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2261" name="yt_image_122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2239" y="3742681"/>
            <a:ext cx="2071007" cy="169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0DD473-F8BA-EEFA-B0F8-4357F907114B}"/>
              </a:ext>
            </a:extLst>
          </p:cNvPr>
          <p:cNvSpPr txBox="1"/>
          <p:nvPr/>
        </p:nvSpPr>
        <p:spPr>
          <a:xfrm>
            <a:off x="449989" y="2030873"/>
            <a:ext cx="222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BB5C8E-BA07-59B0-F870-FF4FEE5358D7}"/>
              </a:ext>
            </a:extLst>
          </p:cNvPr>
          <p:cNvSpPr txBox="1"/>
          <p:nvPr/>
        </p:nvSpPr>
        <p:spPr>
          <a:xfrm>
            <a:off x="449989" y="2506361"/>
            <a:ext cx="485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A99EEF-4275-01B0-DDAD-9D920F13130F}"/>
              </a:ext>
            </a:extLst>
          </p:cNvPr>
          <p:cNvSpPr txBox="1"/>
          <p:nvPr/>
        </p:nvSpPr>
        <p:spPr>
          <a:xfrm>
            <a:off x="449989" y="2981849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CB7510-8984-D08F-6000-1C58A96FC7A5}"/>
              </a:ext>
            </a:extLst>
          </p:cNvPr>
          <p:cNvSpPr txBox="1"/>
          <p:nvPr/>
        </p:nvSpPr>
        <p:spPr>
          <a:xfrm>
            <a:off x="449989" y="3457337"/>
            <a:ext cx="507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4AA203-2715-BAC0-2DF4-D3245F587F0C}"/>
              </a:ext>
            </a:extLst>
          </p:cNvPr>
          <p:cNvSpPr txBox="1"/>
          <p:nvPr/>
        </p:nvSpPr>
        <p:spPr>
          <a:xfrm>
            <a:off x="449989" y="3932825"/>
            <a:ext cx="372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913326D-7354-3C77-387D-C3350BD56EAD}"/>
              </a:ext>
            </a:extLst>
          </p:cNvPr>
          <p:cNvSpPr txBox="1"/>
          <p:nvPr/>
        </p:nvSpPr>
        <p:spPr>
          <a:xfrm>
            <a:off x="449989" y="4408313"/>
            <a:ext cx="505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DFCE1B-29CA-E9A6-472D-EFD238FA5262}"/>
              </a:ext>
            </a:extLst>
          </p:cNvPr>
          <p:cNvSpPr txBox="1"/>
          <p:nvPr/>
        </p:nvSpPr>
        <p:spPr>
          <a:xfrm>
            <a:off x="449989" y="4883801"/>
            <a:ext cx="508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05F971-590A-96DD-1FFF-F1C92270BEA9}"/>
              </a:ext>
            </a:extLst>
          </p:cNvPr>
          <p:cNvSpPr txBox="1"/>
          <p:nvPr/>
        </p:nvSpPr>
        <p:spPr>
          <a:xfrm>
            <a:off x="449989" y="5359289"/>
            <a:ext cx="160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258">
            <a:extLst>
              <a:ext uri="{FF2B5EF4-FFF2-40B4-BE49-F238E27FC236}">
                <a16:creationId xmlns:a16="http://schemas.microsoft.com/office/drawing/2014/main" id="{C7FB21A6-B3D1-652C-FB6A-33153FDCA308}"/>
              </a:ext>
            </a:extLst>
          </p:cNvPr>
          <p:cNvSpPr txBox="1"/>
          <p:nvPr/>
        </p:nvSpPr>
        <p:spPr>
          <a:xfrm>
            <a:off x="540000" y="1631864"/>
            <a:ext cx="678551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2255">
            <a:extLst>
              <a:ext uri="{FF2B5EF4-FFF2-40B4-BE49-F238E27FC236}">
                <a16:creationId xmlns:a16="http://schemas.microsoft.com/office/drawing/2014/main" id="{E9C2435C-DBC6-9C8E-FC67-1B055455142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1511951"/>
            <a:ext cx="2129538" cy="198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5" name="yt_shape_12265"/>
          <p:cNvSpPr txBox="1"/>
          <p:nvPr/>
        </p:nvSpPr>
        <p:spPr>
          <a:xfrm>
            <a:off x="3369962" y="908720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264" name="yt_image_122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5811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7" name="yt_shape_12267"/>
          <p:cNvSpPr txBox="1"/>
          <p:nvPr/>
        </p:nvSpPr>
        <p:spPr>
          <a:xfrm>
            <a:off x="3556843" y="1387145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题的变式与应用</a:t>
            </a:r>
          </a:p>
        </p:txBody>
      </p:sp>
      <p:sp>
        <p:nvSpPr>
          <p:cNvPr id="2" name="yt_shape_12268">
            <a:extLst>
              <a:ext uri="{FF2B5EF4-FFF2-40B4-BE49-F238E27FC236}">
                <a16:creationId xmlns:a16="http://schemas.microsoft.com/office/drawing/2014/main" id="{1B9B4DC7-2457-4232-1FD8-C5319267EE89}"/>
              </a:ext>
            </a:extLst>
          </p:cNvPr>
          <p:cNvSpPr txBox="1"/>
          <p:nvPr/>
        </p:nvSpPr>
        <p:spPr>
          <a:xfrm>
            <a:off x="540000" y="1916832"/>
            <a:ext cx="10536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上的四点，且满足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</p:txBody>
      </p:sp>
      <p:pic>
        <p:nvPicPr>
          <p:cNvPr id="3" name="yt_image_12269">
            <a:extLst>
              <a:ext uri="{FF2B5EF4-FFF2-40B4-BE49-F238E27FC236}">
                <a16:creationId xmlns:a16="http://schemas.microsoft.com/office/drawing/2014/main" id="{01DFFE0C-CABE-A069-6ED6-EA07DA01CCE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719717"/>
            <a:ext cx="1998435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71">
            <a:extLst>
              <a:ext uri="{FF2B5EF4-FFF2-40B4-BE49-F238E27FC236}">
                <a16:creationId xmlns:a16="http://schemas.microsoft.com/office/drawing/2014/main" id="{6EEA7A16-3590-F910-0E75-8BD478E89458}"/>
              </a:ext>
            </a:extLst>
          </p:cNvPr>
          <p:cNvSpPr txBox="1"/>
          <p:nvPr/>
        </p:nvSpPr>
        <p:spPr>
          <a:xfrm>
            <a:off x="540000" y="2428903"/>
            <a:ext cx="47352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是等边三角形；</a:t>
            </a:r>
          </a:p>
        </p:txBody>
      </p:sp>
      <p:sp>
        <p:nvSpPr>
          <p:cNvPr id="6" name="yt_shape_12273">
            <a:extLst>
              <a:ext uri="{FF2B5EF4-FFF2-40B4-BE49-F238E27FC236}">
                <a16:creationId xmlns:a16="http://schemas.microsoft.com/office/drawing/2014/main" id="{B9079029-D05A-842B-CF88-ACA7C19D67DC}"/>
              </a:ext>
            </a:extLst>
          </p:cNvPr>
          <p:cNvSpPr txBox="1"/>
          <p:nvPr/>
        </p:nvSpPr>
        <p:spPr>
          <a:xfrm>
            <a:off x="540000" y="2971749"/>
            <a:ext cx="5131213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BA51F6-3362-A641-9A2B-99FC167BF7F6}"/>
              </a:ext>
            </a:extLst>
          </p:cNvPr>
          <p:cNvSpPr txBox="1"/>
          <p:nvPr/>
        </p:nvSpPr>
        <p:spPr>
          <a:xfrm>
            <a:off x="449989" y="2924944"/>
            <a:ext cx="526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AF2CB5-2881-06F4-D76F-5DFCB31B066C}"/>
              </a:ext>
            </a:extLst>
          </p:cNvPr>
          <p:cNvSpPr txBox="1"/>
          <p:nvPr/>
        </p:nvSpPr>
        <p:spPr>
          <a:xfrm>
            <a:off x="449989" y="3400431"/>
            <a:ext cx="328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CCB2A5-B06D-461B-4FED-B037F74CDBB3}"/>
              </a:ext>
            </a:extLst>
          </p:cNvPr>
          <p:cNvSpPr txBox="1"/>
          <p:nvPr/>
        </p:nvSpPr>
        <p:spPr>
          <a:xfrm>
            <a:off x="449989" y="3875919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36D000-9738-1005-7EE3-258EAA556D49}"/>
              </a:ext>
            </a:extLst>
          </p:cNvPr>
          <p:cNvSpPr txBox="1"/>
          <p:nvPr/>
        </p:nvSpPr>
        <p:spPr>
          <a:xfrm>
            <a:off x="449989" y="4351407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74" name="yt_shape_12274"/>
              <p:cNvSpPr txBox="1"/>
              <p:nvPr/>
            </p:nvSpPr>
            <p:spPr>
              <a:xfrm>
                <a:off x="540000" y="1616239"/>
                <a:ext cx="6169959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274" name="yt_shape_12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6239"/>
                <a:ext cx="6169959" cy="3237425"/>
              </a:xfrm>
              <a:prstGeom prst="rect">
                <a:avLst/>
              </a:prstGeom>
              <a:blipFill>
                <a:blip r:embed="rId2"/>
                <a:stretch>
                  <a:fillRect l="-3063" t="-1507" r="-1680" b="-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77" name="yt_shape_12277"/>
          <p:cNvSpPr txBox="1"/>
          <p:nvPr/>
        </p:nvSpPr>
        <p:spPr>
          <a:xfrm>
            <a:off x="5152593" y="4402057"/>
            <a:ext cx="1463799" cy="1351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白正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350" b="0" i="0" u="none" spc="9752">
                <a:solidFill>
                  <a:srgbClr val="1EE3CF"/>
                </a:solidFill>
                <a:effectLst/>
                <a:latin typeface="白正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2276" name="yt_image_122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76320" y="3234951"/>
            <a:ext cx="1778577" cy="177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79" name="yt_image_122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6074783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0A84FB-8CB7-1B6A-674E-5CFB0E26974D}"/>
              </a:ext>
            </a:extLst>
          </p:cNvPr>
          <p:cNvSpPr txBox="1"/>
          <p:nvPr/>
        </p:nvSpPr>
        <p:spPr>
          <a:xfrm>
            <a:off x="449989" y="1569433"/>
            <a:ext cx="3372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D3F92B-239A-2A06-6FFA-17BCCBD15537}"/>
              </a:ext>
            </a:extLst>
          </p:cNvPr>
          <p:cNvSpPr txBox="1"/>
          <p:nvPr/>
        </p:nvSpPr>
        <p:spPr>
          <a:xfrm>
            <a:off x="449989" y="2044921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BBC231-418C-A204-93C9-0CFBFD9186E8}"/>
              </a:ext>
            </a:extLst>
          </p:cNvPr>
          <p:cNvSpPr txBox="1"/>
          <p:nvPr/>
        </p:nvSpPr>
        <p:spPr>
          <a:xfrm>
            <a:off x="449989" y="2520409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FA5B86-BDE6-E906-FAA1-0EA5D414ED2B}"/>
                  </a:ext>
                </a:extLst>
              </p:cNvPr>
              <p:cNvSpPr txBox="1"/>
              <p:nvPr/>
            </p:nvSpPr>
            <p:spPr>
              <a:xfrm>
                <a:off x="449989" y="2995897"/>
                <a:ext cx="6290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FA5B86-BDE6-E906-FAA1-0EA5D414ED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5897"/>
                <a:ext cx="6290373" cy="765061"/>
              </a:xfrm>
              <a:prstGeom prst="rect">
                <a:avLst/>
              </a:prstGeom>
              <a:blipFill>
                <a:blip r:embed="rId5"/>
                <a:stretch>
                  <a:fillRect l="-1550" r="-11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310C82C-6684-887D-590A-067429DE7821}"/>
              </a:ext>
            </a:extLst>
          </p:cNvPr>
          <p:cNvSpPr txBox="1"/>
          <p:nvPr/>
        </p:nvSpPr>
        <p:spPr>
          <a:xfrm>
            <a:off x="449989" y="3667346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0CF0AD0-BEE2-E9EB-D5AC-38918E52F6D7}"/>
                  </a:ext>
                </a:extLst>
              </p:cNvPr>
              <p:cNvSpPr txBox="1"/>
              <p:nvPr/>
            </p:nvSpPr>
            <p:spPr>
              <a:xfrm>
                <a:off x="449989" y="4142834"/>
                <a:ext cx="22993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0CF0AD0-BEE2-E9EB-D5AC-38918E52F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2834"/>
                <a:ext cx="2299399" cy="726326"/>
              </a:xfrm>
              <a:prstGeom prst="rect">
                <a:avLst/>
              </a:prstGeom>
              <a:blipFill>
                <a:blip r:embed="rId6"/>
                <a:stretch>
                  <a:fillRect l="-4244" r="-42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272">
            <a:extLst>
              <a:ext uri="{FF2B5EF4-FFF2-40B4-BE49-F238E27FC236}">
                <a16:creationId xmlns:a16="http://schemas.microsoft.com/office/drawing/2014/main" id="{9A707B24-7452-3D91-1FDB-1F58012C8F87}"/>
              </a:ext>
            </a:extLst>
          </p:cNvPr>
          <p:cNvSpPr txBox="1"/>
          <p:nvPr/>
        </p:nvSpPr>
        <p:spPr>
          <a:xfrm>
            <a:off x="540000" y="1131431"/>
            <a:ext cx="40620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2269">
            <a:extLst>
              <a:ext uri="{FF2B5EF4-FFF2-40B4-BE49-F238E27FC236}">
                <a16:creationId xmlns:a16="http://schemas.microsoft.com/office/drawing/2014/main" id="{B0090196-EB75-EC27-8A09-62D3D212062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65559" y="953983"/>
            <a:ext cx="1998435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0" name="yt_shape_12180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79" name="yt_image_1217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2" name="yt_shape_12182"/>
          <p:cNvSpPr txBox="1"/>
          <p:nvPr/>
        </p:nvSpPr>
        <p:spPr>
          <a:xfrm>
            <a:off x="540000" y="1603297"/>
            <a:ext cx="549349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的圆周角所对的弦是直径</a:t>
            </a:r>
          </a:p>
        </p:txBody>
      </p:sp>
      <p:sp>
        <p:nvSpPr>
          <p:cNvPr id="12183" name="yt_shape_12183"/>
          <p:cNvSpPr txBox="1"/>
          <p:nvPr/>
        </p:nvSpPr>
        <p:spPr>
          <a:xfrm>
            <a:off x="540000" y="2107607"/>
            <a:ext cx="1028486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从下列直角三角板与圆弧的位置关系中，可判断圆弧为半圆的是（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2184" name="yt_image_1218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125" y="2746135"/>
            <a:ext cx="4763748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6" name="yt_shape_12186"/>
          <p:cNvSpPr txBox="1"/>
          <p:nvPr/>
        </p:nvSpPr>
        <p:spPr>
          <a:xfrm>
            <a:off x="540119" y="368483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90" name="yt_table_12190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7131524"/>
                  </p:ext>
                </p:extLst>
              </p:nvPr>
            </p:nvGraphicFramePr>
            <p:xfrm>
              <a:off x="540000" y="4651133"/>
              <a:ext cx="6871653" cy="64001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190" name="yt_table_12190_skip" descr="{&quot;rangeId&quot;:5,&quot;type&quot;:&quot;Option&quot;,&quot;drawing&quot;:[&quot;yt_shape_12187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7131524"/>
                  </p:ext>
                </p:extLst>
              </p:nvPr>
            </p:nvGraphicFramePr>
            <p:xfrm>
              <a:off x="540000" y="4651133"/>
              <a:ext cx="6871653" cy="64001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9518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87" name="yt_shape_12187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7148" y="4651133"/>
            <a:ext cx="1352633" cy="1865898"/>
            <a:chOff x="0" y="0"/>
            <a:chExt cx="1352633" cy="1865898"/>
          </a:xfrm>
        </p:grpSpPr>
        <p:pic>
          <p:nvPicPr>
            <p:cNvPr id="2" name="yt_image_12187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35263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89" name="yt_shape_12189"/>
            <p:cNvSpPr txBox="1"/>
            <p:nvPr/>
          </p:nvSpPr>
          <p:spPr>
            <a:xfrm>
              <a:off x="143035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46983">
            <a:extLst>
              <a:ext uri="{FF2B5EF4-FFF2-40B4-BE49-F238E27FC236}">
                <a16:creationId xmlns:a16="http://schemas.microsoft.com/office/drawing/2014/main" id="{15F3DF52-82F0-61E8-C032-239F63B4D5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B64517A-552D-7703-FFD9-1B14502072D2}"/>
              </a:ext>
            </a:extLst>
          </p:cNvPr>
          <p:cNvSpPr txBox="1"/>
          <p:nvPr/>
        </p:nvSpPr>
        <p:spPr>
          <a:xfrm>
            <a:off x="9822589" y="206080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7738A1-AB12-5F27-D3F9-BDC6774DB5E8}"/>
              </a:ext>
            </a:extLst>
          </p:cNvPr>
          <p:cNvSpPr txBox="1"/>
          <p:nvPr/>
        </p:nvSpPr>
        <p:spPr>
          <a:xfrm>
            <a:off x="2569421" y="411352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1" name="yt_shape_12191"/>
          <p:cNvSpPr txBox="1"/>
          <p:nvPr/>
        </p:nvSpPr>
        <p:spPr>
          <a:xfrm>
            <a:off x="540119" y="15325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三个顶点的圆的半径为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92" name="yt_shape_12192"/>
              <p:cNvSpPr txBox="1"/>
              <p:nvPr/>
            </p:nvSpPr>
            <p:spPr>
              <a:xfrm>
                <a:off x="540119" y="2491953"/>
                <a:ext cx="11111999" cy="9529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都在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192" name="yt_shape_12192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1953"/>
                <a:ext cx="11111999" cy="952953"/>
              </a:xfrm>
              <a:prstGeom prst="rect">
                <a:avLst/>
              </a:prstGeom>
              <a:blipFill>
                <a:blip r:embed="rId2"/>
                <a:stretch>
                  <a:fillRect l="-1701" t="-5769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97" name="yt_shape_12197"/>
          <p:cNvSpPr txBox="1"/>
          <p:nvPr/>
        </p:nvSpPr>
        <p:spPr>
          <a:xfrm>
            <a:off x="540000" y="53628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94" name="yt_shape_12194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2892" y="3495694"/>
            <a:ext cx="1306215" cy="1816749"/>
            <a:chOff x="0" y="0"/>
            <a:chExt cx="1306215" cy="1816749"/>
          </a:xfrm>
        </p:grpSpPr>
        <p:pic>
          <p:nvPicPr>
            <p:cNvPr id="2" name="yt_image_12194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6215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96" name="yt_shape_12196"/>
            <p:cNvSpPr txBox="1"/>
            <p:nvPr/>
          </p:nvSpPr>
          <p:spPr>
            <a:xfrm>
              <a:off x="119826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676734-CE36-8133-A11C-9063BEB35935}"/>
              </a:ext>
            </a:extLst>
          </p:cNvPr>
          <p:cNvSpPr txBox="1"/>
          <p:nvPr/>
        </p:nvSpPr>
        <p:spPr>
          <a:xfrm>
            <a:off x="1059708" y="196120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81D743-ADB2-F1E1-3DE8-293EB888A7A2}"/>
                  </a:ext>
                </a:extLst>
              </p:cNvPr>
              <p:cNvSpPr txBox="1"/>
              <p:nvPr/>
            </p:nvSpPr>
            <p:spPr>
              <a:xfrm>
                <a:off x="1669308" y="2839685"/>
                <a:ext cx="716788" cy="5618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6, 'hasSerialNum': 1, 'mathAnswerShape': 1}">
                <a:extLst>
                  <a:ext uri="{FF2B5EF4-FFF2-40B4-BE49-F238E27FC236}">
                    <a16:creationId xmlns:a16="http://schemas.microsoft.com/office/drawing/2014/main" id="{C981D743-ADB2-F1E1-3DE8-293EB888A7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839685"/>
                <a:ext cx="716788" cy="561861"/>
              </a:xfrm>
              <a:prstGeom prst="rect">
                <a:avLst/>
              </a:prstGeom>
              <a:blipFill>
                <a:blip r:embed="rId4"/>
                <a:stretch>
                  <a:fillRect l="-13675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8" name="yt_shape_12198"/>
          <p:cNvSpPr txBox="1"/>
          <p:nvPr/>
        </p:nvSpPr>
        <p:spPr>
          <a:xfrm>
            <a:off x="540000" y="1197578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圆内接四边形的对角互补</a:t>
            </a:r>
          </a:p>
        </p:txBody>
      </p:sp>
      <p:sp>
        <p:nvSpPr>
          <p:cNvPr id="12199" name="yt_shape_12199"/>
          <p:cNvSpPr txBox="1"/>
          <p:nvPr/>
        </p:nvSpPr>
        <p:spPr>
          <a:xfrm>
            <a:off x="540119" y="170188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（重庆市中考）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200" name="yt_table_122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769418"/>
              </p:ext>
            </p:extLst>
          </p:nvPr>
        </p:nvGraphicFramePr>
        <p:xfrm>
          <a:off x="540000" y="2668183"/>
          <a:ext cx="8439913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sp>
        <p:nvSpPr>
          <p:cNvPr id="12202" name="yt_shape_12202"/>
          <p:cNvSpPr txBox="1"/>
          <p:nvPr/>
        </p:nvSpPr>
        <p:spPr>
          <a:xfrm>
            <a:off x="540119" y="319435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（雅安市中考）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的内接四边形，若四边形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为菱形，则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206" name="yt_table_122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001378"/>
              </p:ext>
            </p:extLst>
          </p:nvPr>
        </p:nvGraphicFramePr>
        <p:xfrm>
          <a:off x="540000" y="4160649"/>
          <a:ext cx="8287513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grpSp>
        <p:nvGrpSpPr>
          <p:cNvPr id="12203" name="yt_shape_12203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24650" y="4160649"/>
            <a:ext cx="1325125" cy="1860183"/>
            <a:chOff x="0" y="0"/>
            <a:chExt cx="1325125" cy="1860183"/>
          </a:xfrm>
        </p:grpSpPr>
        <p:pic>
          <p:nvPicPr>
            <p:cNvPr id="2" name="yt_image_122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5125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5" name="yt_shape_12205"/>
            <p:cNvSpPr txBox="1"/>
            <p:nvPr/>
          </p:nvSpPr>
          <p:spPr>
            <a:xfrm>
              <a:off x="129281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47053">
            <a:extLst>
              <a:ext uri="{FF2B5EF4-FFF2-40B4-BE49-F238E27FC236}">
                <a16:creationId xmlns:a16="http://schemas.microsoft.com/office/drawing/2014/main" id="{90467EA3-84A6-9A35-A4AA-98E61A65A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3925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CF58E1F-BC77-73F1-C6E2-76D5D702D687}"/>
              </a:ext>
            </a:extLst>
          </p:cNvPr>
          <p:cNvSpPr txBox="1"/>
          <p:nvPr/>
        </p:nvSpPr>
        <p:spPr>
          <a:xfrm>
            <a:off x="1059708" y="213057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149C29-1BE4-52AB-C65A-61387ACDE633}"/>
              </a:ext>
            </a:extLst>
          </p:cNvPr>
          <p:cNvSpPr txBox="1"/>
          <p:nvPr/>
        </p:nvSpPr>
        <p:spPr>
          <a:xfrm>
            <a:off x="4090246" y="3623036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8" name="yt_shape_12208"/>
          <p:cNvSpPr txBox="1"/>
          <p:nvPr/>
        </p:nvSpPr>
        <p:spPr>
          <a:xfrm>
            <a:off x="540119" y="220967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，它的一个外角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，分别连结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212" name="yt_table_122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124629"/>
              </p:ext>
            </p:extLst>
          </p:nvPr>
        </p:nvGraphicFramePr>
        <p:xfrm>
          <a:off x="540000" y="317597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grpSp>
        <p:nvGrpSpPr>
          <p:cNvPr id="12209" name="yt_shape_12209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76902" y="3175973"/>
            <a:ext cx="1272861" cy="1832751"/>
            <a:chOff x="0" y="0"/>
            <a:chExt cx="1272861" cy="1832751"/>
          </a:xfrm>
        </p:grpSpPr>
        <p:pic>
          <p:nvPicPr>
            <p:cNvPr id="2" name="yt_image_1220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2861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1" name="yt_shape_12211"/>
            <p:cNvSpPr txBox="1"/>
            <p:nvPr/>
          </p:nvSpPr>
          <p:spPr>
            <a:xfrm>
              <a:off x="103149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E769EC0-AF3E-4B6C-1B59-2A5C50417160}"/>
              </a:ext>
            </a:extLst>
          </p:cNvPr>
          <p:cNvSpPr txBox="1"/>
          <p:nvPr/>
        </p:nvSpPr>
        <p:spPr>
          <a:xfrm>
            <a:off x="5207846" y="263836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4" name="yt_shape_12214"/>
          <p:cNvSpPr txBox="1"/>
          <p:nvPr/>
        </p:nvSpPr>
        <p:spPr>
          <a:xfrm>
            <a:off x="540119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上的四点，延长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15" name="yt_image_122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3067112"/>
            <a:ext cx="1636495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217">
            <a:extLst>
              <a:ext uri="{FF2B5EF4-FFF2-40B4-BE49-F238E27FC236}">
                <a16:creationId xmlns:a16="http://schemas.microsoft.com/office/drawing/2014/main" id="{678D382E-7925-E8F1-8CE6-14C0E7A8D11E}"/>
              </a:ext>
            </a:extLst>
          </p:cNvPr>
          <p:cNvSpPr txBox="1"/>
          <p:nvPr/>
        </p:nvSpPr>
        <p:spPr>
          <a:xfrm>
            <a:off x="540000" y="2653743"/>
            <a:ext cx="528670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上的四点，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9BEF55-D55D-882B-8C9C-B7529532503E}"/>
              </a:ext>
            </a:extLst>
          </p:cNvPr>
          <p:cNvSpPr txBox="1"/>
          <p:nvPr/>
        </p:nvSpPr>
        <p:spPr>
          <a:xfrm>
            <a:off x="449989" y="2606937"/>
            <a:ext cx="541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上的四点，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E14DA8-F627-9B54-56AB-C236EB873DD7}"/>
              </a:ext>
            </a:extLst>
          </p:cNvPr>
          <p:cNvSpPr txBox="1"/>
          <p:nvPr/>
        </p:nvSpPr>
        <p:spPr>
          <a:xfrm>
            <a:off x="449989" y="3082425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97F54C-5A23-AA51-55DC-1147D8AABDF9}"/>
              </a:ext>
            </a:extLst>
          </p:cNvPr>
          <p:cNvSpPr txBox="1"/>
          <p:nvPr/>
        </p:nvSpPr>
        <p:spPr>
          <a:xfrm>
            <a:off x="449989" y="3557913"/>
            <a:ext cx="384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726384-2C48-8018-544E-3393C8D2E305}"/>
              </a:ext>
            </a:extLst>
          </p:cNvPr>
          <p:cNvSpPr txBox="1"/>
          <p:nvPr/>
        </p:nvSpPr>
        <p:spPr>
          <a:xfrm>
            <a:off x="449989" y="4033401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D7685A-5143-C80A-4161-3B081A9A5C26}"/>
              </a:ext>
            </a:extLst>
          </p:cNvPr>
          <p:cNvSpPr txBox="1"/>
          <p:nvPr/>
        </p:nvSpPr>
        <p:spPr>
          <a:xfrm>
            <a:off x="449989" y="4508889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742081-0646-0A32-9F51-2697E3274F42}"/>
              </a:ext>
            </a:extLst>
          </p:cNvPr>
          <p:cNvSpPr txBox="1"/>
          <p:nvPr/>
        </p:nvSpPr>
        <p:spPr>
          <a:xfrm>
            <a:off x="449989" y="4984377"/>
            <a:ext cx="184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9DE647-5849-1735-2C5E-55B2F870D3A5}"/>
              </a:ext>
            </a:extLst>
          </p:cNvPr>
          <p:cNvSpPr txBox="1"/>
          <p:nvPr/>
        </p:nvSpPr>
        <p:spPr>
          <a:xfrm>
            <a:off x="449989" y="5459865"/>
            <a:ext cx="2235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ADBC36-0FD5-50F2-13BD-57C06C38BB9A}"/>
              </a:ext>
            </a:extLst>
          </p:cNvPr>
          <p:cNvSpPr txBox="1"/>
          <p:nvPr/>
        </p:nvSpPr>
        <p:spPr>
          <a:xfrm>
            <a:off x="449989" y="5935353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8" name="yt_shape_12218"/>
          <p:cNvSpPr txBox="1"/>
          <p:nvPr/>
        </p:nvSpPr>
        <p:spPr>
          <a:xfrm>
            <a:off x="540000" y="2311777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对圆内接四边形的概念理解不清导致错误</a:t>
            </a:r>
          </a:p>
        </p:txBody>
      </p:sp>
      <p:sp>
        <p:nvSpPr>
          <p:cNvPr id="12219" name="yt_shape_12219"/>
          <p:cNvSpPr txBox="1"/>
          <p:nvPr/>
        </p:nvSpPr>
        <p:spPr>
          <a:xfrm>
            <a:off x="540000" y="2816087"/>
            <a:ext cx="85039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如图，已知圆周角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20" name="yt_image_122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971" y="3447754"/>
            <a:ext cx="1300057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47122">
            <a:extLst>
              <a:ext uri="{FF2B5EF4-FFF2-40B4-BE49-F238E27FC236}">
                <a16:creationId xmlns:a16="http://schemas.microsoft.com/office/drawing/2014/main" id="{FA84F752-E0B6-01BC-06C1-AFD3F26D4C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5345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128509-350C-3B08-A99F-8F5CF0BECB52}"/>
              </a:ext>
            </a:extLst>
          </p:cNvPr>
          <p:cNvSpPr txBox="1"/>
          <p:nvPr/>
        </p:nvSpPr>
        <p:spPr>
          <a:xfrm>
            <a:off x="7911239" y="2769281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3" name="yt_shape_12223"/>
          <p:cNvSpPr txBox="1"/>
          <p:nvPr/>
        </p:nvSpPr>
        <p:spPr>
          <a:xfrm>
            <a:off x="540000" y="195615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22" name="yt_image_1222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5615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25" name="yt_shape_12225"/>
              <p:cNvSpPr txBox="1"/>
              <p:nvPr/>
            </p:nvSpPr>
            <p:spPr>
              <a:xfrm>
                <a:off x="540119" y="2648027"/>
                <a:ext cx="11111999" cy="977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（赤峰市中考）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为直径的半圆上，且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上任意一点，连结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225" name="yt_shape_12225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48027"/>
                <a:ext cx="11111999" cy="977512"/>
              </a:xfrm>
              <a:prstGeom prst="rect">
                <a:avLst/>
              </a:prstGeom>
              <a:blipFill>
                <a:blip r:embed="rId3"/>
                <a:stretch>
                  <a:fillRect l="-1701" t="-4969" r="-1482" b="-17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30" name="yt_table_1223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212685"/>
              </p:ext>
            </p:extLst>
          </p:nvPr>
        </p:nvGraphicFramePr>
        <p:xfrm>
          <a:off x="540000" y="3676327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p:grpSp>
        <p:nvGrpSpPr>
          <p:cNvPr id="12227" name="yt_shape_12227_skip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6820" y="3676327"/>
            <a:ext cx="1973098" cy="1585863"/>
            <a:chOff x="0" y="0"/>
            <a:chExt cx="1973098" cy="1585863"/>
          </a:xfrm>
        </p:grpSpPr>
        <p:pic>
          <p:nvPicPr>
            <p:cNvPr id="2" name="yt_image_122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73098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29" name="yt_shape_12229"/>
            <p:cNvSpPr txBox="1"/>
            <p:nvPr/>
          </p:nvSpPr>
          <p:spPr>
            <a:xfrm>
              <a:off x="377085" y="12258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6C059EF-13D6-76DA-4F21-F27805C32CCD}"/>
              </a:ext>
            </a:extLst>
          </p:cNvPr>
          <p:cNvSpPr txBox="1"/>
          <p:nvPr/>
        </p:nvSpPr>
        <p:spPr>
          <a:xfrm>
            <a:off x="7456761" y="3076709"/>
            <a:ext cx="383285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2" name="yt_shape_12232"/>
          <p:cNvSpPr txBox="1"/>
          <p:nvPr/>
        </p:nvSpPr>
        <p:spPr>
          <a:xfrm>
            <a:off x="540119" y="226967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36" name="yt_table_1223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7327629"/>
                  </p:ext>
                </p:extLst>
              </p:nvPr>
            </p:nvGraphicFramePr>
            <p:xfrm>
              <a:off x="540000" y="3235968"/>
              <a:ext cx="4556697" cy="922148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236" name="yt_table_12236_skip" descr="{&quot;rangeId&quot;:16,&quot;type&quot;:&quot;Option&quot;,&quot;drawing&quot;:[&quot;yt_shape_12233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7327629"/>
                  </p:ext>
                </p:extLst>
              </p:nvPr>
            </p:nvGraphicFramePr>
            <p:xfrm>
              <a:off x="540000" y="1866295"/>
              <a:ext cx="4556697" cy="922148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63181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8276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63181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33" name="yt_shape_12233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46666" y="3235968"/>
            <a:ext cx="1303104" cy="1712736"/>
            <a:chOff x="0" y="0"/>
            <a:chExt cx="1303104" cy="1712736"/>
          </a:xfrm>
        </p:grpSpPr>
        <p:pic>
          <p:nvPicPr>
            <p:cNvPr id="2" name="yt_image_12233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3104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35" name="yt_shape_12235"/>
            <p:cNvSpPr txBox="1"/>
            <p:nvPr/>
          </p:nvSpPr>
          <p:spPr>
            <a:xfrm>
              <a:off x="42088" y="1352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8D9474-F731-CAC9-C0E8-99D61D068719}"/>
              </a:ext>
            </a:extLst>
          </p:cNvPr>
          <p:cNvSpPr txBox="1"/>
          <p:nvPr/>
        </p:nvSpPr>
        <p:spPr>
          <a:xfrm>
            <a:off x="5736483" y="269835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1964</Words>
  <Application>Microsoft Office PowerPoint</Application>
  <PresentationFormat>宽屏</PresentationFormat>
  <Paragraphs>172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