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80" r:id="rId7"/>
    <p:sldId id="368" r:id="rId8"/>
    <p:sldId id="369" r:id="rId9"/>
    <p:sldId id="370" r:id="rId10"/>
    <p:sldId id="371" r:id="rId11"/>
    <p:sldId id="383" r:id="rId12"/>
    <p:sldId id="38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7" name="yt_shape_13077"/>
          <p:cNvSpPr txBox="1"/>
          <p:nvPr/>
        </p:nvSpPr>
        <p:spPr>
          <a:xfrm>
            <a:off x="540000" y="1134697"/>
            <a:ext cx="2000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公式法</a:t>
            </a:r>
          </a:p>
        </p:txBody>
      </p:sp>
      <p:sp>
        <p:nvSpPr>
          <p:cNvPr id="13078" name="yt_shape_13078"/>
          <p:cNvSpPr txBox="1"/>
          <p:nvPr/>
        </p:nvSpPr>
        <p:spPr>
          <a:xfrm>
            <a:off x="540119" y="1620861"/>
            <a:ext cx="11111999" cy="243456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所求阴影部分的面积是规则图形，直接用几何图形的面积公式求解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如图：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</p:txBody>
      </p:sp>
      <p:pic>
        <p:nvPicPr>
          <p:cNvPr id="13079" name="yt_image_130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6350" y="2812223"/>
            <a:ext cx="417929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1" name="yt_shape_13081"/>
          <p:cNvSpPr txBox="1"/>
          <p:nvPr/>
        </p:nvSpPr>
        <p:spPr>
          <a:xfrm>
            <a:off x="540000" y="4091465"/>
            <a:ext cx="107593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的外接圆，其半径为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82" name="yt_image_130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2699" y="4723132"/>
            <a:ext cx="140660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BFA3B5-8305-461F-3E2D-1569ABF6A918}"/>
              </a:ext>
            </a:extLst>
          </p:cNvPr>
          <p:cNvSpPr txBox="1"/>
          <p:nvPr/>
        </p:nvSpPr>
        <p:spPr>
          <a:xfrm>
            <a:off x="10417901" y="4044659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2" name="yt_shape_13122"/>
          <p:cNvSpPr txBox="1"/>
          <p:nvPr/>
        </p:nvSpPr>
        <p:spPr>
          <a:xfrm>
            <a:off x="540000" y="1052736"/>
            <a:ext cx="4478324" cy="981350"/>
          </a:xfrm>
          <a:prstGeom prst="rect">
            <a:avLst/>
          </a:prstGeom>
          <a:ln>
            <a:noFill/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平移转化法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的中点时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2" name="yt_image_13123">
            <a:extLst>
              <a:ext uri="{FF2B5EF4-FFF2-40B4-BE49-F238E27FC236}">
                <a16:creationId xmlns:a16="http://schemas.microsoft.com/office/drawing/2014/main" id="{DAB0075A-63BA-ECB5-2508-6F818F4473D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150" y="2155691"/>
            <a:ext cx="4455698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125">
            <a:extLst>
              <a:ext uri="{FF2B5EF4-FFF2-40B4-BE49-F238E27FC236}">
                <a16:creationId xmlns:a16="http://schemas.microsoft.com/office/drawing/2014/main" id="{F45CA11C-3749-BCEB-BEA6-6A6771CA98F1}"/>
              </a:ext>
            </a:extLst>
          </p:cNvPr>
          <p:cNvSpPr txBox="1"/>
          <p:nvPr/>
        </p:nvSpPr>
        <p:spPr>
          <a:xfrm>
            <a:off x="540000" y="3795504"/>
            <a:ext cx="2974707" cy="981350"/>
          </a:xfrm>
          <a:prstGeom prst="rect">
            <a:avLst/>
          </a:prstGeom>
          <a:ln>
            <a:noFill/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对称转化法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的中点时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3126">
            <a:extLst>
              <a:ext uri="{FF2B5EF4-FFF2-40B4-BE49-F238E27FC236}">
                <a16:creationId xmlns:a16="http://schemas.microsoft.com/office/drawing/2014/main" id="{5AD72B67-0A61-BCE7-DEF0-99419BB0B6C0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5218" y="4653136"/>
            <a:ext cx="3561562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2356BA6-F737-9769-B8C4-6D96EAD0B5C3}"/>
              </a:ext>
            </a:extLst>
          </p:cNvPr>
          <p:cNvSpPr/>
          <p:nvPr/>
        </p:nvSpPr>
        <p:spPr>
          <a:xfrm>
            <a:off x="540000" y="1052736"/>
            <a:ext cx="10812584" cy="540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715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8" name="yt_shape_13128"/>
          <p:cNvSpPr txBox="1"/>
          <p:nvPr/>
        </p:nvSpPr>
        <p:spPr>
          <a:xfrm>
            <a:off x="540000" y="980728"/>
            <a:ext cx="1940770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旋转转化法</a:t>
            </a:r>
          </a:p>
        </p:txBody>
      </p:sp>
      <p:pic>
        <p:nvPicPr>
          <p:cNvPr id="2" name="yt_image_13129">
            <a:extLst>
              <a:ext uri="{FF2B5EF4-FFF2-40B4-BE49-F238E27FC236}">
                <a16:creationId xmlns:a16="http://schemas.microsoft.com/office/drawing/2014/main" id="{27E3DD96-E737-8F31-6B48-2BBB22F6A47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7238" y="1484784"/>
            <a:ext cx="361752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2144C4BE-1D0B-9833-2E21-A27C8E204DF2}"/>
              </a:ext>
            </a:extLst>
          </p:cNvPr>
          <p:cNvSpPr/>
          <p:nvPr/>
        </p:nvSpPr>
        <p:spPr>
          <a:xfrm>
            <a:off x="540000" y="1052736"/>
            <a:ext cx="10812584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1" name="yt_shape_13131"/>
              <p:cNvSpPr txBox="1"/>
              <p:nvPr/>
            </p:nvSpPr>
            <p:spPr>
              <a:xfrm>
                <a:off x="540119" y="2173331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（广安市中考）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31" name="yt_shape_13131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73331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136" name="yt_table_13136_skip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93558"/>
                  </p:ext>
                </p:extLst>
              </p:nvPr>
            </p:nvGraphicFramePr>
            <p:xfrm>
              <a:off x="540000" y="3184895"/>
              <a:ext cx="7439978" cy="636715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136" name="yt_table_13136_skip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93558"/>
                  </p:ext>
                </p:extLst>
              </p:nvPr>
            </p:nvGraphicFramePr>
            <p:xfrm>
              <a:off x="540000" y="3184895"/>
              <a:ext cx="7439978" cy="636715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754" r="-15555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346" r="-5601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979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133" name="yt_shape_13133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5792" y="3184895"/>
            <a:ext cx="1343988" cy="1860183"/>
            <a:chOff x="0" y="0"/>
            <a:chExt cx="1343988" cy="1860183"/>
          </a:xfrm>
        </p:grpSpPr>
        <p:pic>
          <p:nvPicPr>
            <p:cNvPr id="2" name="yt_image_131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43988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5" name="yt_shape_13135"/>
            <p:cNvSpPr txBox="1"/>
            <p:nvPr/>
          </p:nvSpPr>
          <p:spPr>
            <a:xfrm>
              <a:off x="138713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2EC259-CCDD-2C76-9E94-6A62664FBB37}"/>
              </a:ext>
            </a:extLst>
          </p:cNvPr>
          <p:cNvSpPr txBox="1"/>
          <p:nvPr/>
        </p:nvSpPr>
        <p:spPr>
          <a:xfrm>
            <a:off x="2380508" y="264684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37" name="yt_shape_13137"/>
              <p:cNvSpPr txBox="1"/>
              <p:nvPr/>
            </p:nvSpPr>
            <p:spPr>
              <a:xfrm>
                <a:off x="540119" y="1957516"/>
                <a:ext cx="11111999" cy="1080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为圆心的半圆经过点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，则图中阴影部分的面积是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37" name="yt_shape_1313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57516"/>
                <a:ext cx="11111999" cy="1080296"/>
              </a:xfrm>
              <a:prstGeom prst="rect">
                <a:avLst/>
              </a:prstGeom>
              <a:blipFill>
                <a:blip r:embed="rId2"/>
                <a:stretch>
                  <a:fillRect l="-1701" t="-4520" b="-9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42" name="yt_shape_13142"/>
          <p:cNvSpPr txBox="1"/>
          <p:nvPr/>
        </p:nvSpPr>
        <p:spPr>
          <a:xfrm>
            <a:off x="540000" y="49378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39" name="yt_shape_13139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6093" y="3240964"/>
            <a:ext cx="1819812" cy="1646442"/>
            <a:chOff x="0" y="0"/>
            <a:chExt cx="1819812" cy="1646442"/>
          </a:xfrm>
        </p:grpSpPr>
        <p:pic>
          <p:nvPicPr>
            <p:cNvPr id="2" name="yt_image_1313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9812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1" name="yt_shape_13141"/>
            <p:cNvSpPr txBox="1"/>
            <p:nvPr/>
          </p:nvSpPr>
          <p:spPr>
            <a:xfrm>
              <a:off x="376625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2A3025-2F74-C8AF-0674-0AB4E90DBA23}"/>
                  </a:ext>
                </a:extLst>
              </p:cNvPr>
              <p:cNvSpPr txBox="1"/>
              <p:nvPr/>
            </p:nvSpPr>
            <p:spPr>
              <a:xfrm>
                <a:off x="4780935" y="2386198"/>
                <a:ext cx="332486" cy="6879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F92A3025-2F74-C8AF-0674-0AB4E90DBA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0935" y="2386198"/>
                <a:ext cx="332486" cy="687972"/>
              </a:xfrm>
              <a:prstGeom prst="rect">
                <a:avLst/>
              </a:prstGeom>
              <a:blipFill>
                <a:blip r:embed="rId4"/>
                <a:stretch>
                  <a:fillRect l="-27273" b="-9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B7BCB16-F3FF-1740-2FC2-3FC8CD45038C}"/>
              </a:ext>
            </a:extLst>
          </p:cNvPr>
          <p:cNvCxnSpPr/>
          <p:nvPr/>
        </p:nvCxnSpPr>
        <p:spPr>
          <a:xfrm>
            <a:off x="4566146" y="3046414"/>
            <a:ext cx="7620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3" name="yt_shape_13143"/>
              <p:cNvSpPr txBox="1"/>
              <p:nvPr/>
            </p:nvSpPr>
            <p:spPr>
              <a:xfrm>
                <a:off x="540119" y="191644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（赤峰市中考）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，分别以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上的两个四等分点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为半径作圆，则图中阴影部分的面积为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3" name="yt_shape_1314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644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48" name="yt_shape_13148"/>
          <p:cNvSpPr txBox="1"/>
          <p:nvPr/>
        </p:nvSpPr>
        <p:spPr>
          <a:xfrm>
            <a:off x="540000" y="49789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45" name="yt_shape_13145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2550" y="3238616"/>
            <a:ext cx="1626899" cy="1689876"/>
            <a:chOff x="0" y="0"/>
            <a:chExt cx="1626899" cy="1689876"/>
          </a:xfrm>
        </p:grpSpPr>
        <p:pic>
          <p:nvPicPr>
            <p:cNvPr id="2" name="yt_image_1314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6899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7" name="yt_shape_13147"/>
            <p:cNvSpPr txBox="1"/>
            <p:nvPr/>
          </p:nvSpPr>
          <p:spPr>
            <a:xfrm>
              <a:off x="280168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76FFA9-A607-9333-ABA5-8871C097A933}"/>
                  </a:ext>
                </a:extLst>
              </p:cNvPr>
              <p:cNvSpPr txBox="1"/>
              <p:nvPr/>
            </p:nvSpPr>
            <p:spPr>
              <a:xfrm>
                <a:off x="8233621" y="2345122"/>
                <a:ext cx="4626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5876FFA9-A607-9333-ABA5-8871C097A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3621" y="2345122"/>
                <a:ext cx="462661" cy="726326"/>
              </a:xfrm>
              <a:prstGeom prst="rect">
                <a:avLst/>
              </a:prstGeom>
              <a:blipFill>
                <a:blip r:embed="rId4"/>
                <a:stretch>
                  <a:fillRect r="-1973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01A7A1D-5CB0-89B0-0202-6D5CFB66822E}"/>
              </a:ext>
            </a:extLst>
          </p:cNvPr>
          <p:cNvCxnSpPr/>
          <p:nvPr/>
        </p:nvCxnSpPr>
        <p:spPr>
          <a:xfrm>
            <a:off x="8018832" y="3043692"/>
            <a:ext cx="89223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9" name="yt_shape_13149"/>
              <p:cNvSpPr txBox="1"/>
              <p:nvPr/>
            </p:nvSpPr>
            <p:spPr>
              <a:xfrm>
                <a:off x="540119" y="1600341"/>
                <a:ext cx="11111999" cy="1690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（乐山市中考）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绕着点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逆时针旋转，使点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旋转到点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）的位置，则图中阴影部分的面积为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49" name="yt_shape_1314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0341"/>
                <a:ext cx="11111999" cy="1690656"/>
              </a:xfrm>
              <a:prstGeom prst="rect">
                <a:avLst/>
              </a:prstGeom>
              <a:blipFill>
                <a:blip r:embed="rId2"/>
                <a:stretch>
                  <a:fillRect l="-1701" t="-1444" r="-55" b="-5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54" name="yt_shape_13154"/>
          <p:cNvSpPr txBox="1"/>
          <p:nvPr/>
        </p:nvSpPr>
        <p:spPr>
          <a:xfrm>
            <a:off x="540000" y="52950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1" name="yt_shape_13151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6225" y="3494149"/>
            <a:ext cx="1839549" cy="1750455"/>
            <a:chOff x="0" y="0"/>
            <a:chExt cx="1839549" cy="1750455"/>
          </a:xfrm>
        </p:grpSpPr>
        <p:pic>
          <p:nvPicPr>
            <p:cNvPr id="2" name="yt_image_131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9549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3" name="yt_shape_13153"/>
            <p:cNvSpPr txBox="1"/>
            <p:nvPr/>
          </p:nvSpPr>
          <p:spPr>
            <a:xfrm>
              <a:off x="310310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3809C29-9DA9-3338-F0AC-62AAA5B5D664}"/>
                  </a:ext>
                </a:extLst>
              </p:cNvPr>
              <p:cNvSpPr txBox="1"/>
              <p:nvPr/>
            </p:nvSpPr>
            <p:spPr>
              <a:xfrm>
                <a:off x="1059708" y="2513223"/>
                <a:ext cx="4626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mathAnswerShape': 1}">
                <a:extLst>
                  <a:ext uri="{FF2B5EF4-FFF2-40B4-BE49-F238E27FC236}">
                    <a16:creationId xmlns:a16="http://schemas.microsoft.com/office/drawing/2014/main" id="{13809C29-9DA9-3338-F0AC-62AAA5B5D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513223"/>
                <a:ext cx="462661" cy="727279"/>
              </a:xfrm>
              <a:prstGeom prst="rect">
                <a:avLst/>
              </a:prstGeom>
              <a:blipFill>
                <a:blip r:embed="rId4"/>
                <a:stretch>
                  <a:fillRect r="-1973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55" name="yt_shape_13155"/>
              <p:cNvSpPr txBox="1"/>
              <p:nvPr/>
            </p:nvSpPr>
            <p:spPr>
              <a:xfrm>
                <a:off x="540119" y="1903377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外一点，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的切线，点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为切点，弦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55" name="yt_shape_1315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3377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348" r="-11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60" name="yt_shape_13160"/>
          <p:cNvSpPr txBox="1"/>
          <p:nvPr/>
        </p:nvSpPr>
        <p:spPr>
          <a:xfrm>
            <a:off x="540000" y="49919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7" name="yt_shape_13157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8447" y="3228824"/>
            <a:ext cx="1975104" cy="1712736"/>
            <a:chOff x="0" y="0"/>
            <a:chExt cx="1975104" cy="1712736"/>
          </a:xfrm>
        </p:grpSpPr>
        <p:pic>
          <p:nvPicPr>
            <p:cNvPr id="2" name="yt_image_1315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510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9" name="yt_shape_13159"/>
            <p:cNvSpPr txBox="1"/>
            <p:nvPr/>
          </p:nvSpPr>
          <p:spPr>
            <a:xfrm>
              <a:off x="378088" y="1352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A6CF8A-0CC7-583B-A8D5-495D65A16182}"/>
                  </a:ext>
                </a:extLst>
              </p:cNvPr>
              <p:cNvSpPr txBox="1"/>
              <p:nvPr/>
            </p:nvSpPr>
            <p:spPr>
              <a:xfrm>
                <a:off x="5563446" y="2251109"/>
                <a:ext cx="4626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D9A6CF8A-0CC7-583B-A8D5-495D65A16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3446" y="2251109"/>
                <a:ext cx="462661" cy="729565"/>
              </a:xfrm>
              <a:prstGeom prst="rect">
                <a:avLst/>
              </a:prstGeom>
              <a:blipFill>
                <a:blip r:embed="rId4"/>
                <a:stretch>
                  <a:fillRect r="-1973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61" name="yt_shape_13161"/>
              <p:cNvSpPr txBox="1"/>
              <p:nvPr/>
            </p:nvSpPr>
            <p:spPr>
              <a:xfrm>
                <a:off x="540119" y="2001587"/>
                <a:ext cx="11111999" cy="11292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如图，半圆的直径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是半圆上的三等分点，则图中阴影部分的面积为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61" name="yt_shape_1316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1587"/>
                <a:ext cx="11111999" cy="1129284"/>
              </a:xfrm>
              <a:prstGeom prst="rect">
                <a:avLst/>
              </a:prstGeom>
              <a:blipFill>
                <a:blip r:embed="rId2"/>
                <a:stretch>
                  <a:fillRect l="-1701" t="-4301" r="-110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66" name="yt_shape_13166"/>
          <p:cNvSpPr txBox="1"/>
          <p:nvPr/>
        </p:nvSpPr>
        <p:spPr>
          <a:xfrm>
            <a:off x="540000" y="48937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63" name="yt_shape_13163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753" y="3334023"/>
            <a:ext cx="1796493" cy="1509282"/>
            <a:chOff x="0" y="0"/>
            <a:chExt cx="1796493" cy="1509282"/>
          </a:xfrm>
        </p:grpSpPr>
        <p:pic>
          <p:nvPicPr>
            <p:cNvPr id="2" name="yt_image_1316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6493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65" name="yt_shape_13165"/>
            <p:cNvSpPr txBox="1"/>
            <p:nvPr/>
          </p:nvSpPr>
          <p:spPr>
            <a:xfrm>
              <a:off x="288782" y="114928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5181CE-C6FA-A370-D2EC-CE22C6116E01}"/>
                  </a:ext>
                </a:extLst>
              </p:cNvPr>
              <p:cNvSpPr txBox="1"/>
              <p:nvPr/>
            </p:nvSpPr>
            <p:spPr>
              <a:xfrm>
                <a:off x="1364508" y="2349319"/>
                <a:ext cx="59124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945181CE-C6FA-A370-D2EC-CE22C6116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349319"/>
                <a:ext cx="591249" cy="736486"/>
              </a:xfrm>
              <a:prstGeom prst="rect">
                <a:avLst/>
              </a:prstGeom>
              <a:blipFill>
                <a:blip r:embed="rId4"/>
                <a:stretch>
                  <a:fillRect r="-15464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7" name="yt_shape_13167"/>
          <p:cNvSpPr txBox="1"/>
          <p:nvPr/>
        </p:nvSpPr>
        <p:spPr>
          <a:xfrm>
            <a:off x="540000" y="1064716"/>
            <a:ext cx="23083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容斥原理</a:t>
            </a:r>
          </a:p>
        </p:txBody>
      </p:sp>
      <p:sp>
        <p:nvSpPr>
          <p:cNvPr id="13168" name="yt_shape_13168"/>
          <p:cNvSpPr txBox="1"/>
          <p:nvPr/>
        </p:nvSpPr>
        <p:spPr>
          <a:xfrm>
            <a:off x="540119" y="1550880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【方法点拨】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有的阴影部分面积是由两个基本图互相重叠得到的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常用的方法是：两个基图形的面积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被重叠图形的面积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组合形的面积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69" name="yt_shape_13169"/>
              <p:cNvSpPr txBox="1"/>
              <p:nvPr/>
            </p:nvSpPr>
            <p:spPr>
              <a:xfrm>
                <a:off x="540119" y="2583018"/>
                <a:ext cx="11111999" cy="19132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（宜昌市中考）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是工业生产加工零件时广泛使用的一种图形，如图，以边长为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的等边三角形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的三个顶点为圆心，以边长为半径画弧，三段圆弧围成的图形就是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的式子表示）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69" name="yt_shape_13169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3018"/>
                <a:ext cx="11111999" cy="1913216"/>
              </a:xfrm>
              <a:prstGeom prst="rect">
                <a:avLst/>
              </a:prstGeom>
              <a:blipFill>
                <a:blip r:embed="rId2"/>
                <a:stretch>
                  <a:fillRect l="-1701" t="-2866" r="-1153" b="-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71" name="yt_image_131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0714" y="4699386"/>
            <a:ext cx="3210571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821330-AC1D-8DD3-A86D-0D070B8088A0}"/>
              </a:ext>
            </a:extLst>
          </p:cNvPr>
          <p:cNvSpPr txBox="1"/>
          <p:nvPr/>
        </p:nvSpPr>
        <p:spPr>
          <a:xfrm>
            <a:off x="9289307" y="3487188"/>
            <a:ext cx="109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173B04-629A-A78C-4698-85B6E15C6019}"/>
                  </a:ext>
                </a:extLst>
              </p:cNvPr>
              <p:cNvSpPr txBox="1"/>
              <p:nvPr/>
            </p:nvSpPr>
            <p:spPr>
              <a:xfrm>
                <a:off x="450108" y="3881726"/>
                <a:ext cx="1005714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B8173B04-629A-A78C-4698-85B6E15C60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81726"/>
                <a:ext cx="1005714" cy="561861"/>
              </a:xfrm>
              <a:prstGeom prst="rect">
                <a:avLst/>
              </a:prstGeom>
              <a:blipFill>
                <a:blip r:embed="rId4"/>
                <a:stretch>
                  <a:fillRect l="-9697" r="-9091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4" name="yt_shape_13084"/>
          <p:cNvSpPr txBox="1"/>
          <p:nvPr/>
        </p:nvSpPr>
        <p:spPr>
          <a:xfrm>
            <a:off x="540000" y="1238422"/>
            <a:ext cx="20005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和差法</a:t>
            </a:r>
          </a:p>
        </p:txBody>
      </p:sp>
      <p:sp>
        <p:nvSpPr>
          <p:cNvPr id="13085" name="yt_shape_13085"/>
          <p:cNvSpPr txBox="1"/>
          <p:nvPr/>
        </p:nvSpPr>
        <p:spPr>
          <a:xfrm>
            <a:off x="540000" y="1724586"/>
            <a:ext cx="23083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）直接和差法</a:t>
            </a:r>
          </a:p>
        </p:txBody>
      </p:sp>
      <p:sp>
        <p:nvSpPr>
          <p:cNvPr id="13086" name="yt_shape_13086"/>
          <p:cNvSpPr txBox="1"/>
          <p:nvPr/>
        </p:nvSpPr>
        <p:spPr>
          <a:xfrm>
            <a:off x="540119" y="2210750"/>
            <a:ext cx="11111999" cy="387496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将不规则阴影部分的面积看成是以规则图形为载体的一部分，其他部分空白且为规则图形，此时采用整体作差法求解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如图：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</p:txBody>
      </p:sp>
      <p:pic>
        <p:nvPicPr>
          <p:cNvPr id="13087" name="yt_image_130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155" y="3402112"/>
            <a:ext cx="4213688" cy="257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9" name="yt_shape_13089"/>
          <p:cNvSpPr txBox="1"/>
          <p:nvPr/>
        </p:nvSpPr>
        <p:spPr>
          <a:xfrm>
            <a:off x="540119" y="21176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长为半径画弧，交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93" name="yt_shape_13093"/>
          <p:cNvSpPr txBox="1"/>
          <p:nvPr/>
        </p:nvSpPr>
        <p:spPr>
          <a:xfrm>
            <a:off x="540000" y="47777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90" name="yt_shape_13090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968" y="3229419"/>
            <a:ext cx="1684063" cy="1497852"/>
            <a:chOff x="0" y="0"/>
            <a:chExt cx="1684063" cy="1497852"/>
          </a:xfrm>
        </p:grpSpPr>
        <p:pic>
          <p:nvPicPr>
            <p:cNvPr id="2" name="yt_image_1309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4063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2" name="yt_shape_13092"/>
            <p:cNvSpPr txBox="1"/>
            <p:nvPr/>
          </p:nvSpPr>
          <p:spPr>
            <a:xfrm>
              <a:off x="308750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F7673AB-84F4-A09A-3467-3D11015FDD36}"/>
              </a:ext>
            </a:extLst>
          </p:cNvPr>
          <p:cNvSpPr txBox="1"/>
          <p:nvPr/>
        </p:nvSpPr>
        <p:spPr>
          <a:xfrm>
            <a:off x="4903046" y="254630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4" name="yt_shape_13094"/>
          <p:cNvSpPr txBox="1"/>
          <p:nvPr/>
        </p:nvSpPr>
        <p:spPr>
          <a:xfrm>
            <a:off x="540119" y="188269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中，先以点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的长为半径画弧，再以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边的中点为圆心，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长的一半为半径画弧，则阴影部分的面积是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98" name="yt_shape_13098"/>
          <p:cNvSpPr txBox="1"/>
          <p:nvPr/>
        </p:nvSpPr>
        <p:spPr>
          <a:xfrm>
            <a:off x="540000" y="50126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95" name="yt_shape_13095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8138" y="3474626"/>
            <a:ext cx="1295722" cy="1487565"/>
            <a:chOff x="0" y="0"/>
            <a:chExt cx="1295722" cy="1487565"/>
          </a:xfrm>
        </p:grpSpPr>
        <p:pic>
          <p:nvPicPr>
            <p:cNvPr id="2" name="yt_image_1309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5722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7" name="yt_shape_13097"/>
            <p:cNvSpPr txBox="1"/>
            <p:nvPr/>
          </p:nvSpPr>
          <p:spPr>
            <a:xfrm>
              <a:off x="114580" y="112756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20D7FCA-DD41-2AF5-F412-7F204E7EBC99}"/>
              </a:ext>
            </a:extLst>
          </p:cNvPr>
          <p:cNvSpPr txBox="1"/>
          <p:nvPr/>
        </p:nvSpPr>
        <p:spPr>
          <a:xfrm>
            <a:off x="9727457" y="2311378"/>
            <a:ext cx="48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1003730"/>
            <a:ext cx="23083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）构造和差法</a:t>
            </a:r>
          </a:p>
        </p:txBody>
      </p:sp>
      <p:sp>
        <p:nvSpPr>
          <p:cNvPr id="13100" name="yt_shape_13100"/>
          <p:cNvSpPr txBox="1"/>
          <p:nvPr/>
        </p:nvSpPr>
        <p:spPr>
          <a:xfrm>
            <a:off x="540119" y="1489894"/>
            <a:ext cx="11111999" cy="483522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先将不规则阴影部分与空白部分组合，构造规则图形或分割后为规则图形，再进行面积和差计算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如图：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白正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白正" pitchFamily="24"/>
              <a:ea typeface="楷体" pitchFamily="24"/>
              <a:cs typeface="宋体" pitchFamily="24"/>
            </a:endParaRPr>
          </a:p>
        </p:txBody>
      </p:sp>
      <p:pic>
        <p:nvPicPr>
          <p:cNvPr id="13101" name="yt_image_131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3908" y="2681256"/>
            <a:ext cx="3344182" cy="353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3" name="yt_shape_13103"/>
          <p:cNvSpPr txBox="1"/>
          <p:nvPr/>
        </p:nvSpPr>
        <p:spPr>
          <a:xfrm>
            <a:off x="540119" y="21902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如图，半圆的直径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恰与等腰直角三角形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的一条直角边完全重合，若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07" name="yt_table_131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819895"/>
              </p:ext>
            </p:extLst>
          </p:nvPr>
        </p:nvGraphicFramePr>
        <p:xfrm>
          <a:off x="540000" y="3156547"/>
          <a:ext cx="4069080" cy="950976"/>
        </p:xfrm>
        <a:graphic>
          <a:graphicData uri="http://schemas.openxmlformats.org/drawingml/2006/table">
            <a:tbl>
              <a:tblPr/>
              <a:tblGrid>
                <a:gridCol w="242443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</a:tbl>
          </a:graphicData>
        </a:graphic>
      </p:graphicFrame>
      <p:grpSp>
        <p:nvGrpSpPr>
          <p:cNvPr id="13104" name="yt_shape_13104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1674" y="3156547"/>
            <a:ext cx="1358109" cy="1871613"/>
            <a:chOff x="0" y="0"/>
            <a:chExt cx="1358109" cy="1871613"/>
          </a:xfrm>
        </p:grpSpPr>
        <p:pic>
          <p:nvPicPr>
            <p:cNvPr id="2" name="yt_image_131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8109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6" name="yt_shape_13106"/>
            <p:cNvSpPr txBox="1"/>
            <p:nvPr/>
          </p:nvSpPr>
          <p:spPr>
            <a:xfrm>
              <a:off x="145773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49C91F-EACB-25E8-2B24-F4CA375565EA}"/>
              </a:ext>
            </a:extLst>
          </p:cNvPr>
          <p:cNvSpPr txBox="1"/>
          <p:nvPr/>
        </p:nvSpPr>
        <p:spPr>
          <a:xfrm>
            <a:off x="4717308" y="261893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9" name="yt_shape_13109"/>
          <p:cNvSpPr txBox="1"/>
          <p:nvPr/>
        </p:nvSpPr>
        <p:spPr>
          <a:xfrm>
            <a:off x="540119" y="2068461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（枣庄市中考）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为对角线的交点，点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为半径作圆弧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，再分别以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为半径作圆弧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，则图中阴影部分的面积为（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13" name="yt_table_131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207433"/>
              </p:ext>
            </p:extLst>
          </p:nvPr>
        </p:nvGraphicFramePr>
        <p:xfrm>
          <a:off x="540000" y="3514887"/>
          <a:ext cx="3916680" cy="950976"/>
        </p:xfrm>
        <a:graphic>
          <a:graphicData uri="http://schemas.openxmlformats.org/drawingml/2006/table">
            <a:tbl>
              <a:tblPr/>
              <a:tblGrid>
                <a:gridCol w="2424430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grpSp>
        <p:nvGrpSpPr>
          <p:cNvPr id="13110" name="yt_shape_13110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43486" y="3514887"/>
            <a:ext cx="1206262" cy="1635012"/>
            <a:chOff x="0" y="0"/>
            <a:chExt cx="1206262" cy="1635012"/>
          </a:xfrm>
        </p:grpSpPr>
        <p:pic>
          <p:nvPicPr>
            <p:cNvPr id="2" name="yt_image_1311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6262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2" name="yt_shape_13112"/>
            <p:cNvSpPr txBox="1"/>
            <p:nvPr/>
          </p:nvSpPr>
          <p:spPr>
            <a:xfrm>
              <a:off x="69850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1616ED-0A6E-2AF4-1DDA-8CEBAD75B685}"/>
              </a:ext>
            </a:extLst>
          </p:cNvPr>
          <p:cNvSpPr txBox="1"/>
          <p:nvPr/>
        </p:nvSpPr>
        <p:spPr>
          <a:xfrm>
            <a:off x="6631832" y="297263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5" name="yt_shape_13115"/>
          <p:cNvSpPr txBox="1"/>
          <p:nvPr/>
        </p:nvSpPr>
        <p:spPr>
          <a:xfrm>
            <a:off x="540119" y="2287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的扇形内，以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为直径作半圆，交弦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16" name="yt_image_131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295" y="3399661"/>
            <a:ext cx="1541408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DC5D58-15E3-48C9-77E0-A8B96DAF6DD8}"/>
              </a:ext>
            </a:extLst>
          </p:cNvPr>
          <p:cNvSpPr txBox="1"/>
          <p:nvPr/>
        </p:nvSpPr>
        <p:spPr>
          <a:xfrm>
            <a:off x="5971433" y="2716544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8" name="yt_shape_13118"/>
          <p:cNvSpPr txBox="1"/>
          <p:nvPr/>
        </p:nvSpPr>
        <p:spPr>
          <a:xfrm>
            <a:off x="540000" y="1274746"/>
            <a:ext cx="261610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等积转化法</a:t>
            </a:r>
          </a:p>
        </p:txBody>
      </p:sp>
      <p:sp>
        <p:nvSpPr>
          <p:cNvPr id="13119" name="yt_shape_13119"/>
          <p:cNvSpPr txBox="1"/>
          <p:nvPr/>
        </p:nvSpPr>
        <p:spPr>
          <a:xfrm>
            <a:off x="540000" y="1760910"/>
            <a:ext cx="9763424" cy="338572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【方法点拨】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通过对图形的变换，为利用公式法或和差法求解创造条件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直接等面积转化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13120" name="yt_image_131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382" y="3425543"/>
            <a:ext cx="361523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1160</Words>
  <Application>Microsoft Office PowerPoint</Application>
  <PresentationFormat>宽屏</PresentationFormat>
  <Paragraphs>86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白正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41</cp:revision>
  <dcterms:created xsi:type="dcterms:W3CDTF">2023-05-05T05:33:04Z</dcterms:created>
  <dcterms:modified xsi:type="dcterms:W3CDTF">2023-10-21T12:00:39Z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