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1" r:id="rId6"/>
    <p:sldId id="372" r:id="rId7"/>
    <p:sldId id="376" r:id="rId8"/>
    <p:sldId id="377" r:id="rId9"/>
    <p:sldId id="379" r:id="rId10"/>
    <p:sldId id="380" r:id="rId11"/>
    <p:sldId id="381" r:id="rId12"/>
    <p:sldId id="382" r:id="rId13"/>
    <p:sldId id="386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0" name="yt_image_13720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71016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22" name="yt_shape_13722"/>
          <p:cNvSpPr txBox="1"/>
          <p:nvPr/>
        </p:nvSpPr>
        <p:spPr>
          <a:xfrm>
            <a:off x="540119" y="2517811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要使样本具有代表性，不偏向总体中的某些个体，对每个个体都公平，可用抽签的办法决定哪些个体进入样本，这种理想的抽样方法称为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简单随机抽样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，不能够事先预测结果的特性叫做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随机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简单随机抽样的具体操作步骤是：先将每个个体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编号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，然后将写有这些编号的纸条全部放入一个盒子，搅拌均匀，再用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抽签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的办法，抽出一个编号，那个编号的个体就被选入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样本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03F7B8-3FF9-58FB-7985-D5D21C7A39CF}"/>
              </a:ext>
            </a:extLst>
          </p:cNvPr>
          <p:cNvSpPr txBox="1"/>
          <p:nvPr/>
        </p:nvSpPr>
        <p:spPr>
          <a:xfrm>
            <a:off x="8374907" y="2946493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简单随机抽样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914AA1-675B-175D-CAA6-4C273E814E49}"/>
              </a:ext>
            </a:extLst>
          </p:cNvPr>
          <p:cNvSpPr txBox="1"/>
          <p:nvPr/>
        </p:nvSpPr>
        <p:spPr>
          <a:xfrm>
            <a:off x="4412508" y="342198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随机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B4F1E9-08FA-FE55-BD76-0C4F8E89719D}"/>
              </a:ext>
            </a:extLst>
          </p:cNvPr>
          <p:cNvSpPr txBox="1"/>
          <p:nvPr/>
        </p:nvSpPr>
        <p:spPr>
          <a:xfrm>
            <a:off x="7384307" y="389746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编号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5DD460-64E6-86FF-A37C-F084E5DC2A1A}"/>
              </a:ext>
            </a:extLst>
          </p:cNvPr>
          <p:cNvSpPr txBox="1"/>
          <p:nvPr/>
        </p:nvSpPr>
        <p:spPr>
          <a:xfrm>
            <a:off x="6546107" y="437295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抽签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4D2129-43C6-C574-2067-AB43B698F66E}"/>
              </a:ext>
            </a:extLst>
          </p:cNvPr>
          <p:cNvSpPr txBox="1"/>
          <p:nvPr/>
        </p:nvSpPr>
        <p:spPr>
          <a:xfrm>
            <a:off x="3498108" y="484844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样本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2" name="yt_shape_13762"/>
          <p:cNvSpPr txBox="1"/>
          <p:nvPr/>
        </p:nvSpPr>
        <p:spPr>
          <a:xfrm>
            <a:off x="540119" y="793434"/>
            <a:ext cx="11111999" cy="44357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调查作业：了解你所在学校学生家庭的教育消费情况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　小华、小娜和小阳三位同学在同一所学校上学，该学校共有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个年级，每个年级有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个班，每个班的人数在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之间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为了了解该校学生家庭的教育消费情况，他们各自设计了如下的调查方案：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小华：我准备给全校每个班都发一份问卷，由班长填写完成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小娜：我准备把问卷发送到随机抽取的某个班的家长微信群里，通过网络提交完成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小阳：我准备给每个班学号分别为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的同学各发一份问卷，填写完成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根据以上材料回答问题：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小华、小娜和小阳三人中，哪一位同学的调查方案能较好的获得该校学生家庭的教育消费情况，并简要说明其他两位同学调查方案的不足之处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yt_shape_13770">
            <a:extLst>
              <a:ext uri="{FF2B5EF4-FFF2-40B4-BE49-F238E27FC236}">
                <a16:creationId xmlns:a16="http://schemas.microsoft.com/office/drawing/2014/main" id="{3C0EDFF4-90F1-F384-1B0A-4DB43835F1A2}"/>
              </a:ext>
            </a:extLst>
          </p:cNvPr>
          <p:cNvSpPr txBox="1"/>
          <p:nvPr/>
        </p:nvSpPr>
        <p:spPr>
          <a:xfrm>
            <a:off x="540119" y="524720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解：小阳的调查方案能较好的获得该校学生家庭的教育消费情况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小娜的调查方案的不足之处：抽样调查所抽取的样本的代表性不够好；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小华的调查方案的不足之处：抽样调查所抽取的学生数量太少，没有随机性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（合理即可）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A285A3-C51E-C0F3-A363-707FCC36F16C}"/>
              </a:ext>
            </a:extLst>
          </p:cNvPr>
          <p:cNvSpPr txBox="1"/>
          <p:nvPr/>
        </p:nvSpPr>
        <p:spPr>
          <a:xfrm>
            <a:off x="450108" y="5200401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解：小阳的调查方案能较好的获得该校学生家庭的教育消费情况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小娜的调查方案的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A6F9D3-061D-B084-5680-9AC3D5CDE844}"/>
              </a:ext>
            </a:extLst>
          </p:cNvPr>
          <p:cNvSpPr txBox="1"/>
          <p:nvPr/>
        </p:nvSpPr>
        <p:spPr>
          <a:xfrm>
            <a:off x="450108" y="5675889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不足之处：抽样调查所抽取的样本的代表性不够好；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小华的调查方案的不足之处：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FEDA90-DFA5-3DCD-2B25-431534CE4DDE}"/>
              </a:ext>
            </a:extLst>
          </p:cNvPr>
          <p:cNvSpPr txBox="1"/>
          <p:nvPr/>
        </p:nvSpPr>
        <p:spPr>
          <a:xfrm>
            <a:off x="450108" y="6151377"/>
            <a:ext cx="8181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抽样调查所抽取的学生数量太少，没有随机性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（合理即可）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2" name="yt_shape_13772"/>
          <p:cNvSpPr txBox="1"/>
          <p:nvPr/>
        </p:nvSpPr>
        <p:spPr>
          <a:xfrm>
            <a:off x="540000" y="2136450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771" name="yt_image_13771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3645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74" name="yt_shape_13774"/>
          <p:cNvSpPr txBox="1"/>
          <p:nvPr/>
        </p:nvSpPr>
        <p:spPr>
          <a:xfrm>
            <a:off x="540000" y="2834033"/>
            <a:ext cx="915635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上学期期末考试，九年级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名学生的数学成绩分布情况如下表：</a:t>
            </a:r>
          </a:p>
        </p:txBody>
      </p:sp>
      <p:graphicFrame>
        <p:nvGraphicFramePr>
          <p:cNvPr id="13775" name="yt_table_13775" title="H_126.7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864903"/>
              </p:ext>
            </p:extLst>
          </p:nvPr>
        </p:nvGraphicFramePr>
        <p:xfrm>
          <a:off x="540000" y="3472561"/>
          <a:ext cx="11111991" cy="160934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106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6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06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13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13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13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13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1137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1137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1137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00034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分数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～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～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～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～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～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～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～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～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～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～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7" name="yt_shape_13777"/>
          <p:cNvSpPr txBox="1"/>
          <p:nvPr/>
        </p:nvSpPr>
        <p:spPr>
          <a:xfrm>
            <a:off x="540119" y="90000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）为了进一步了解这次考试的平均成绩，准备采用抽样调查的方式调查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名学生的成绩，下列调查方式最合理的是（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778" name="yt_table_13778" title="H_187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104856"/>
              </p:ext>
            </p:extLst>
          </p:nvPr>
        </p:nvGraphicFramePr>
        <p:xfrm>
          <a:off x="540000" y="1866295"/>
          <a:ext cx="11388648" cy="1901952"/>
        </p:xfrm>
        <a:graphic>
          <a:graphicData uri="http://schemas.openxmlformats.org/drawingml/2006/table">
            <a:tbl>
              <a:tblPr/>
              <a:tblGrid>
                <a:gridCol w="11388648">
                  <a:extLst>
                    <a:ext uri="{9D8B030D-6E8A-4147-A177-3AD203B41FA5}">
                      <a16:colId xmlns:a16="http://schemas.microsoft.com/office/drawing/2014/main" val="105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随机调查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名学生的成绩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在各个分数段内各随机调查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名学生的成绩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按各分数段内人数的比例，随机调查相应人数的成绩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去掉最高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名和最低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名的成绩后，再在余下的学生中随机调查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名学生的成绩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4"/>
                  </a:ext>
                </a:extLst>
              </a:tr>
            </a:tbl>
          </a:graphicData>
        </a:graphic>
      </p:graphicFrame>
      <p:sp>
        <p:nvSpPr>
          <p:cNvPr id="13780" name="yt_shape_13780"/>
          <p:cNvSpPr txBox="1"/>
          <p:nvPr/>
        </p:nvSpPr>
        <p:spPr>
          <a:xfrm>
            <a:off x="540000" y="3851909"/>
            <a:ext cx="99257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）根据（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）中最合理的调查方式，求样本的最小平均分和最大平均分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781" name="yt_shape_13781"/>
          <p:cNvSpPr txBox="1"/>
          <p:nvPr/>
        </p:nvSpPr>
        <p:spPr>
          <a:xfrm>
            <a:off x="540119" y="43312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解：最小平均分：（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78.9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（分），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3782" name="yt_shape_13782"/>
          <p:cNvSpPr txBox="1"/>
          <p:nvPr/>
        </p:nvSpPr>
        <p:spPr>
          <a:xfrm>
            <a:off x="540119" y="52906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最大平均分：（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88.44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（分）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494F60-5C2E-47E7-8DBF-01C229BAA561}"/>
              </a:ext>
            </a:extLst>
          </p:cNvPr>
          <p:cNvSpPr txBox="1"/>
          <p:nvPr/>
        </p:nvSpPr>
        <p:spPr>
          <a:xfrm>
            <a:off x="5936508" y="1328682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8217C9-68F3-2600-928A-F87BE70A8F3B}"/>
              </a:ext>
            </a:extLst>
          </p:cNvPr>
          <p:cNvSpPr txBox="1"/>
          <p:nvPr/>
        </p:nvSpPr>
        <p:spPr>
          <a:xfrm>
            <a:off x="450108" y="4284406"/>
            <a:ext cx="10390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解：最小平均分：（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76BAE3-20CE-AB4F-22C1-31AD7D96D4F5}"/>
              </a:ext>
            </a:extLst>
          </p:cNvPr>
          <p:cNvSpPr txBox="1"/>
          <p:nvPr/>
        </p:nvSpPr>
        <p:spPr>
          <a:xfrm>
            <a:off x="450108" y="4759894"/>
            <a:ext cx="6950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78.9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（分），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6404D1-8A73-3EE3-BC9A-12B0796B2361}"/>
              </a:ext>
            </a:extLst>
          </p:cNvPr>
          <p:cNvSpPr txBox="1"/>
          <p:nvPr/>
        </p:nvSpPr>
        <p:spPr>
          <a:xfrm>
            <a:off x="450108" y="5243841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最大平均分：（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C2B687-4DD7-EB8E-6228-9DEE771538C1}"/>
              </a:ext>
            </a:extLst>
          </p:cNvPr>
          <p:cNvSpPr txBox="1"/>
          <p:nvPr/>
        </p:nvSpPr>
        <p:spPr>
          <a:xfrm>
            <a:off x="450108" y="5719329"/>
            <a:ext cx="566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88.44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（分）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5" name="yt_shape_13725"/>
          <p:cNvSpPr txBox="1"/>
          <p:nvPr/>
        </p:nvSpPr>
        <p:spPr>
          <a:xfrm>
            <a:off x="540000" y="2046666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724" name="yt_image_1372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46666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27" name="yt_shape_13727"/>
          <p:cNvSpPr txBox="1"/>
          <p:nvPr/>
        </p:nvSpPr>
        <p:spPr>
          <a:xfrm>
            <a:off x="540000" y="2749963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简单随机抽样及随机性</a:t>
            </a:r>
          </a:p>
        </p:txBody>
      </p:sp>
      <p:sp>
        <p:nvSpPr>
          <p:cNvPr id="13728" name="yt_shape_13728"/>
          <p:cNvSpPr txBox="1"/>
          <p:nvPr/>
        </p:nvSpPr>
        <p:spPr>
          <a:xfrm>
            <a:off x="540119" y="325427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设计抽样调查方案时，常用到抽签的方法，抽签中确保样本代表性的关键是（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729" name="yt_table_137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865390"/>
              </p:ext>
            </p:extLst>
          </p:nvPr>
        </p:nvGraphicFramePr>
        <p:xfrm>
          <a:off x="540000" y="4220568"/>
          <a:ext cx="5404168" cy="950976"/>
        </p:xfrm>
        <a:graphic>
          <a:graphicData uri="http://schemas.openxmlformats.org/drawingml/2006/table">
            <a:tbl>
              <a:tblPr/>
              <a:tblGrid>
                <a:gridCol w="3007043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  <a:gridCol w="2397125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制签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搅拌均匀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逐一抽取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抽取不放回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8"/>
                  </a:ext>
                </a:extLst>
              </a:tr>
            </a:tbl>
          </a:graphicData>
        </a:graphic>
      </p:graphicFrame>
      <p:pic>
        <p:nvPicPr>
          <p:cNvPr id="3" name="yt_shape_1697707888018">
            <a:extLst>
              <a:ext uri="{FF2B5EF4-FFF2-40B4-BE49-F238E27FC236}">
                <a16:creationId xmlns:a16="http://schemas.microsoft.com/office/drawing/2014/main" id="{CCEA8A3B-155F-6324-B1F3-5910E0A6BD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9164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9A8DC5-E19D-949C-60C4-D3FA6B8A360E}"/>
              </a:ext>
            </a:extLst>
          </p:cNvPr>
          <p:cNvSpPr txBox="1"/>
          <p:nvPr/>
        </p:nvSpPr>
        <p:spPr>
          <a:xfrm>
            <a:off x="1059708" y="3682955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1" name="yt_shape_13731"/>
          <p:cNvSpPr txBox="1"/>
          <p:nvPr/>
        </p:nvSpPr>
        <p:spPr>
          <a:xfrm>
            <a:off x="540119" y="94872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为了解全校学生的视力情况，采用了下列调查方法，其中为简单随机抽样的是（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732" name="yt_table_1373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436594"/>
              </p:ext>
            </p:extLst>
          </p:nvPr>
        </p:nvGraphicFramePr>
        <p:xfrm>
          <a:off x="540000" y="1915017"/>
          <a:ext cx="7397560" cy="1901952"/>
        </p:xfrm>
        <a:graphic>
          <a:graphicData uri="http://schemas.openxmlformats.org/drawingml/2006/table">
            <a:tbl>
              <a:tblPr/>
              <a:tblGrid>
                <a:gridCol w="7397560">
                  <a:extLst>
                    <a:ext uri="{9D8B030D-6E8A-4147-A177-3AD203B41FA5}">
                      <a16:colId xmlns:a16="http://schemas.microsoft.com/office/drawing/2014/main" val="10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从九年级每个班级中任意抽取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人调查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查阅全校所有学生的体检表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对每个班学号为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的学生作调查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从每个班中任意抽取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人作调查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2"/>
                  </a:ext>
                </a:extLst>
              </a:tr>
            </a:tbl>
          </a:graphicData>
        </a:graphic>
      </p:graphicFrame>
      <p:sp>
        <p:nvSpPr>
          <p:cNvPr id="13734" name="yt_shape_13734"/>
          <p:cNvSpPr txBox="1"/>
          <p:nvPr/>
        </p:nvSpPr>
        <p:spPr>
          <a:xfrm>
            <a:off x="540119" y="3867337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有四位同学从编号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的总体中抽取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个个体组成一个样本，他们选取的样本中个体编号分别为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你认为样本具有随机性的是（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735" name="yt_table_1373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771955"/>
              </p:ext>
            </p:extLst>
          </p:nvPr>
        </p:nvGraphicFramePr>
        <p:xfrm>
          <a:off x="540000" y="5793895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548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549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550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D0138C8-2C79-3388-17CE-AD63B170D1BB}"/>
              </a:ext>
            </a:extLst>
          </p:cNvPr>
          <p:cNvSpPr txBox="1"/>
          <p:nvPr/>
        </p:nvSpPr>
        <p:spPr>
          <a:xfrm>
            <a:off x="1059708" y="137740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DDD1E6-16AA-3587-4A6C-E36DC298358A}"/>
              </a:ext>
            </a:extLst>
          </p:cNvPr>
          <p:cNvSpPr txBox="1"/>
          <p:nvPr/>
        </p:nvSpPr>
        <p:spPr>
          <a:xfrm>
            <a:off x="4717308" y="5246995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7" name="yt_shape_13737"/>
          <p:cNvSpPr txBox="1"/>
          <p:nvPr/>
        </p:nvSpPr>
        <p:spPr>
          <a:xfrm>
            <a:off x="540119" y="1772816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为了解东方红中学（共有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个年级，每个年级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个班）学生完成作业情况，可采用下列方式进行调查：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向每个班级的班长作调查；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向八年级的每个班的学习委员作调查；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向各班级每班前十名学生作调查；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个班级编号，从中任意抽取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个班级，向这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个班级的所有学生作调查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你认为调查具有随机性的是（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738" name="yt_table_1373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015898"/>
              </p:ext>
            </p:extLst>
          </p:nvPr>
        </p:nvGraphicFramePr>
        <p:xfrm>
          <a:off x="540000" y="3699374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552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553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554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03ACB95-DE45-3863-22D2-58E45118A064}"/>
              </a:ext>
            </a:extLst>
          </p:cNvPr>
          <p:cNvSpPr txBox="1"/>
          <p:nvPr/>
        </p:nvSpPr>
        <p:spPr>
          <a:xfrm>
            <a:off x="10127507" y="315247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3740">
            <a:extLst>
              <a:ext uri="{FF2B5EF4-FFF2-40B4-BE49-F238E27FC236}">
                <a16:creationId xmlns:a16="http://schemas.microsoft.com/office/drawing/2014/main" id="{ECA9C350-94FD-4AF8-745E-8BAE2DD17E88}"/>
              </a:ext>
            </a:extLst>
          </p:cNvPr>
          <p:cNvSpPr txBox="1"/>
          <p:nvPr/>
        </p:nvSpPr>
        <p:spPr>
          <a:xfrm>
            <a:off x="540119" y="433317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人们打扑克牌时，将洗好的扑克牌（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张）随机确定一张为起始牌，这时按次序起牌，对任何一家来说，都是从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张总体中抽取一个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张的样本，则这样的抽样方法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不是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不是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）简单随机抽样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FCA17C-862F-6B9C-E3A4-31F7FA5A6BA3}"/>
              </a:ext>
            </a:extLst>
          </p:cNvPr>
          <p:cNvSpPr txBox="1"/>
          <p:nvPr/>
        </p:nvSpPr>
        <p:spPr>
          <a:xfrm>
            <a:off x="1059708" y="52373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不是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0" name="yt_shape_13740"/>
          <p:cNvSpPr txBox="1"/>
          <p:nvPr/>
        </p:nvSpPr>
        <p:spPr>
          <a:xfrm>
            <a:off x="540119" y="13407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在学校体育文艺节前夕，体育部为了解全校同学喜欢球类运动的情况，安排体育部部长小聪负责调查，于是小聪就向本班的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位同学作了调查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yt_shape_13742">
            <a:extLst>
              <a:ext uri="{FF2B5EF4-FFF2-40B4-BE49-F238E27FC236}">
                <a16:creationId xmlns:a16="http://schemas.microsoft.com/office/drawing/2014/main" id="{8DD41022-912F-6972-7439-BB1C5D6759D7}"/>
              </a:ext>
            </a:extLst>
          </p:cNvPr>
          <p:cNvSpPr txBox="1"/>
          <p:nvPr/>
        </p:nvSpPr>
        <p:spPr>
          <a:xfrm>
            <a:off x="540000" y="2379340"/>
            <a:ext cx="538609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）本题中的总体、样本分别是什么？</a:t>
            </a:r>
          </a:p>
        </p:txBody>
      </p:sp>
      <p:sp>
        <p:nvSpPr>
          <p:cNvPr id="4" name="yt_shape_13743">
            <a:extLst>
              <a:ext uri="{FF2B5EF4-FFF2-40B4-BE49-F238E27FC236}">
                <a16:creationId xmlns:a16="http://schemas.microsoft.com/office/drawing/2014/main" id="{037B9886-2E35-D0EF-8A04-4ED7E1AFFD09}"/>
              </a:ext>
            </a:extLst>
          </p:cNvPr>
          <p:cNvSpPr txBox="1"/>
          <p:nvPr/>
        </p:nvSpPr>
        <p:spPr>
          <a:xfrm>
            <a:off x="540000" y="2865504"/>
            <a:ext cx="630942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）小聪的抽样是简单随机抽样吗？为什么？</a:t>
            </a:r>
          </a:p>
        </p:txBody>
      </p:sp>
      <p:sp>
        <p:nvSpPr>
          <p:cNvPr id="5" name="yt_shape_13744">
            <a:extLst>
              <a:ext uri="{FF2B5EF4-FFF2-40B4-BE49-F238E27FC236}">
                <a16:creationId xmlns:a16="http://schemas.microsoft.com/office/drawing/2014/main" id="{8BB3B3D4-9576-9C10-6B30-9776721590D0}"/>
              </a:ext>
            </a:extLst>
          </p:cNvPr>
          <p:cNvSpPr txBox="1"/>
          <p:nvPr/>
        </p:nvSpPr>
        <p:spPr>
          <a:xfrm>
            <a:off x="540000" y="3351668"/>
            <a:ext cx="715580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）总体是全校同学喜欢球类运动的情况；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样本是小聪所在班级的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位同学喜欢球类运动的情况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3745">
            <a:extLst>
              <a:ext uri="{FF2B5EF4-FFF2-40B4-BE49-F238E27FC236}">
                <a16:creationId xmlns:a16="http://schemas.microsoft.com/office/drawing/2014/main" id="{3FF0BCAE-2FA7-2CBD-827E-145FD838F947}"/>
              </a:ext>
            </a:extLst>
          </p:cNvPr>
          <p:cNvSpPr txBox="1"/>
          <p:nvPr/>
        </p:nvSpPr>
        <p:spPr>
          <a:xfrm>
            <a:off x="540119" y="431110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）小聪的抽样不是简单随机抽样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因为小聪选取的样本是他所在的班级的情况，不能代表全校同学的情况，而且各个年级学生喜欢球类运动的情况会因年龄的不同有较大差别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00CAF99-E3B9-9E5F-B16C-E823F866AE7C}"/>
              </a:ext>
            </a:extLst>
          </p:cNvPr>
          <p:cNvSpPr txBox="1"/>
          <p:nvPr/>
        </p:nvSpPr>
        <p:spPr>
          <a:xfrm>
            <a:off x="449989" y="3304862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）总体是全校同学喜欢球类运动的情况；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4DF937A-8FCB-2C80-BC7D-A67E741817B6}"/>
              </a:ext>
            </a:extLst>
          </p:cNvPr>
          <p:cNvSpPr txBox="1"/>
          <p:nvPr/>
        </p:nvSpPr>
        <p:spPr>
          <a:xfrm>
            <a:off x="449989" y="3780350"/>
            <a:ext cx="7266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样本是小聪所在班级的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位同学喜欢球类运动的情况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7A3F613-29C1-6DBD-DFE9-8C51943B05D7}"/>
              </a:ext>
            </a:extLst>
          </p:cNvPr>
          <p:cNvSpPr txBox="1"/>
          <p:nvPr/>
        </p:nvSpPr>
        <p:spPr>
          <a:xfrm>
            <a:off x="450108" y="4264297"/>
            <a:ext cx="498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）小聪的抽样不是简单随机抽样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24D2792-709F-89DE-0EB3-AF0387785EEB}"/>
              </a:ext>
            </a:extLst>
          </p:cNvPr>
          <p:cNvSpPr txBox="1"/>
          <p:nvPr/>
        </p:nvSpPr>
        <p:spPr>
          <a:xfrm>
            <a:off x="450108" y="4739785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因为小聪选取的样本是他所在的班级的情况，不能代表全校同学的情况，而且各个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C183FD8-134C-7E59-81DD-A8E5C7DE6295}"/>
              </a:ext>
            </a:extLst>
          </p:cNvPr>
          <p:cNvSpPr txBox="1"/>
          <p:nvPr/>
        </p:nvSpPr>
        <p:spPr>
          <a:xfrm>
            <a:off x="450108" y="5215273"/>
            <a:ext cx="7876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年级学生喜欢球类运动的情况会因年龄的不同有较大差别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7" name="yt_shape_13747"/>
          <p:cNvSpPr txBox="1"/>
          <p:nvPr/>
        </p:nvSpPr>
        <p:spPr>
          <a:xfrm>
            <a:off x="540119" y="2434479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为了了解某厂家生产的某种罐装肉的质量，某商场采购人员用计算器产生了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个随机数：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于是他打开第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箱，取出第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层第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个罐头检验其质量，这种调查方式是普查还是抽样调查？若是抽样调查，则是简单随机抽样吗？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解：这种调查方式是抽样调查，并且是简单随机抽样，通过计算器产生随机数的方法进行抽样，是简单随机抽样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1FE967-7A4F-A13F-C5F6-4CD331306DA4}"/>
              </a:ext>
            </a:extLst>
          </p:cNvPr>
          <p:cNvSpPr txBox="1"/>
          <p:nvPr/>
        </p:nvSpPr>
        <p:spPr>
          <a:xfrm>
            <a:off x="450108" y="3814137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解：这种调查方式是抽样调查，并且是简单随机抽样，通过计算器产生随机数的方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D826DB-896C-EEAF-A691-A2C1203EBA21}"/>
              </a:ext>
            </a:extLst>
          </p:cNvPr>
          <p:cNvSpPr txBox="1"/>
          <p:nvPr/>
        </p:nvSpPr>
        <p:spPr>
          <a:xfrm>
            <a:off x="450108" y="4289625"/>
            <a:ext cx="421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法进行抽样，是简单随机抽样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746">
            <a:extLst>
              <a:ext uri="{FF2B5EF4-FFF2-40B4-BE49-F238E27FC236}">
                <a16:creationId xmlns:a16="http://schemas.microsoft.com/office/drawing/2014/main" id="{CE32F8FE-FE53-01AB-434D-32887B521DD1}"/>
              </a:ext>
            </a:extLst>
          </p:cNvPr>
          <p:cNvSpPr txBox="1"/>
          <p:nvPr/>
        </p:nvSpPr>
        <p:spPr>
          <a:xfrm>
            <a:off x="540000" y="1916832"/>
            <a:ext cx="62933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对简单随机抽样理解不透彻而出错</a:t>
            </a:r>
          </a:p>
        </p:txBody>
      </p:sp>
      <p:pic>
        <p:nvPicPr>
          <p:cNvPr id="5" name="yt_shape_1697707888090">
            <a:extLst>
              <a:ext uri="{FF2B5EF4-FFF2-40B4-BE49-F238E27FC236}">
                <a16:creationId xmlns:a16="http://schemas.microsoft.com/office/drawing/2014/main" id="{365AFB0E-ED9C-EC56-5B7D-727AFDEC7B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58509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0" name="yt_shape_13750"/>
          <p:cNvSpPr txBox="1"/>
          <p:nvPr/>
        </p:nvSpPr>
        <p:spPr>
          <a:xfrm>
            <a:off x="540000" y="1593834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749" name="yt_image_1374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93834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52" name="yt_shape_13752"/>
          <p:cNvSpPr txBox="1"/>
          <p:nvPr/>
        </p:nvSpPr>
        <p:spPr>
          <a:xfrm>
            <a:off x="540000" y="2285703"/>
            <a:ext cx="630140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下列抽样调查是随机抽样调查的是（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753" name="yt_table_13753" title="H_224.6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940770"/>
              </p:ext>
            </p:extLst>
          </p:nvPr>
        </p:nvGraphicFramePr>
        <p:xfrm>
          <a:off x="540000" y="2771867"/>
          <a:ext cx="11111864" cy="2852928"/>
        </p:xfrm>
        <a:graphic>
          <a:graphicData uri="http://schemas.openxmlformats.org/drawingml/2006/table">
            <a:tbl>
              <a:tblPr/>
              <a:tblGrid>
                <a:gridCol w="11111864">
                  <a:extLst>
                    <a:ext uri="{9D8B030D-6E8A-4147-A177-3AD203B41FA5}">
                      <a16:colId xmlns:a16="http://schemas.microsoft.com/office/drawing/2014/main" val="105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某学校在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名学生中抽取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名学生进行视力健康调查，抽取的方法是先把学生随意编号，然后抽取序号是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的倍数的学生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电视台要在本市调查《非常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》的收视率，对一所大学的学生进行调查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某市为了调查市民的生活消费情况，在高档社区展开问卷调查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某班的学号是按先男生后女生的顺序排列的，老师想了解同学们对假期实践活动的意见，他请学号为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的同学发表意见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66E3279-B8EC-E1D2-D242-492D695387B7}"/>
              </a:ext>
            </a:extLst>
          </p:cNvPr>
          <p:cNvSpPr txBox="1"/>
          <p:nvPr/>
        </p:nvSpPr>
        <p:spPr>
          <a:xfrm>
            <a:off x="5860189" y="2238897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5" name="yt_shape_13755"/>
          <p:cNvSpPr txBox="1"/>
          <p:nvPr/>
        </p:nvSpPr>
        <p:spPr>
          <a:xfrm>
            <a:off x="540119" y="2410404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名学生考试成绩用简单随机抽样方式进行抽样调查时，第一次从盒子中抽出表示一个编号的纸条，那么，在抽下一个表示编号的纸条之前，他已抽出的这个纸条放入盒子是（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756" name="yt_table_1375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970459"/>
              </p:ext>
            </p:extLst>
          </p:nvPr>
        </p:nvGraphicFramePr>
        <p:xfrm>
          <a:off x="540000" y="3856830"/>
          <a:ext cx="5404168" cy="950976"/>
        </p:xfrm>
        <a:graphic>
          <a:graphicData uri="http://schemas.openxmlformats.org/drawingml/2006/table">
            <a:tbl>
              <a:tblPr/>
              <a:tblGrid>
                <a:gridCol w="3007043">
                  <a:extLst>
                    <a:ext uri="{9D8B030D-6E8A-4147-A177-3AD203B41FA5}">
                      <a16:colId xmlns:a16="http://schemas.microsoft.com/office/drawing/2014/main" val="10557"/>
                    </a:ext>
                  </a:extLst>
                </a:gridCol>
                <a:gridCol w="2397125">
                  <a:extLst>
                    <a:ext uri="{9D8B030D-6E8A-4147-A177-3AD203B41FA5}">
                      <a16:colId xmlns:a16="http://schemas.microsoft.com/office/drawing/2014/main" val="105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应当的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不应当的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没有影响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2629859-805D-F758-FAC9-D0FA200B185C}"/>
              </a:ext>
            </a:extLst>
          </p:cNvPr>
          <p:cNvSpPr txBox="1"/>
          <p:nvPr/>
        </p:nvSpPr>
        <p:spPr>
          <a:xfrm>
            <a:off x="3193308" y="3314574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8" name="yt_shape_13758"/>
          <p:cNvSpPr txBox="1"/>
          <p:nvPr/>
        </p:nvSpPr>
        <p:spPr>
          <a:xfrm>
            <a:off x="540119" y="2434479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要从编号为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的总体中随机抽取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个个体组成一个样本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）若选取的个体编号为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，你认为选取的样本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不具有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随机性；（填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具有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不具有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）请你随机选取一个含有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个个体的样本：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略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你选取的是否一定和别的同学一样？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不一定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0D01D6-4A29-AF78-B8A1-76E0DCFAD492}"/>
              </a:ext>
            </a:extLst>
          </p:cNvPr>
          <p:cNvSpPr txBox="1"/>
          <p:nvPr/>
        </p:nvSpPr>
        <p:spPr>
          <a:xfrm>
            <a:off x="1059708" y="333864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不具有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9E1D34-1E16-1758-7FF3-06070C9A8E1D}"/>
              </a:ext>
            </a:extLst>
          </p:cNvPr>
          <p:cNvSpPr txBox="1"/>
          <p:nvPr/>
        </p:nvSpPr>
        <p:spPr>
          <a:xfrm>
            <a:off x="7003307" y="381413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略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8E3138-4C50-93EC-3B99-2DA5C95B5000}"/>
              </a:ext>
            </a:extLst>
          </p:cNvPr>
          <p:cNvSpPr txBox="1"/>
          <p:nvPr/>
        </p:nvSpPr>
        <p:spPr>
          <a:xfrm>
            <a:off x="5631708" y="428962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不一定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2008</Words>
  <Application>Microsoft Office PowerPoint</Application>
  <PresentationFormat>宽屏</PresentationFormat>
  <Paragraphs>138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44</cp:revision>
  <dcterms:created xsi:type="dcterms:W3CDTF">2023-05-05T05:33:04Z</dcterms:created>
  <dcterms:modified xsi:type="dcterms:W3CDTF">2023-10-21T12:19:13Z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