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1" r:id="rId7"/>
    <p:sldId id="376" r:id="rId8"/>
    <p:sldId id="378" r:id="rId9"/>
    <p:sldId id="380" r:id="rId10"/>
    <p:sldId id="381" r:id="rId11"/>
    <p:sldId id="382" r:id="rId12"/>
    <p:sldId id="384" r:id="rId13"/>
    <p:sldId id="383" r:id="rId14"/>
    <p:sldId id="38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4" name="yt_shape_14744"/>
          <p:cNvSpPr txBox="1"/>
          <p:nvPr/>
        </p:nvSpPr>
        <p:spPr>
          <a:xfrm>
            <a:off x="540000" y="1124471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745" name="yt_shape_14745"/>
          <p:cNvSpPr txBox="1"/>
          <p:nvPr/>
        </p:nvSpPr>
        <p:spPr>
          <a:xfrm>
            <a:off x="540000" y="1610635"/>
            <a:ext cx="674543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下列方程是关于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的一元二次方程的是（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46" name="yt_table_14746" title="H_150.2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245975"/>
                  </p:ext>
                </p:extLst>
              </p:nvPr>
            </p:nvGraphicFramePr>
            <p:xfrm>
              <a:off x="540000" y="2096799"/>
              <a:ext cx="3783013" cy="1908304"/>
            </p:xfrm>
            <a:graphic>
              <a:graphicData uri="http://schemas.openxmlformats.org/drawingml/2006/table">
                <a:tbl>
                  <a:tblPr/>
                  <a:tblGrid>
                    <a:gridCol w="3783013">
                      <a:extLst>
                        <a:ext uri="{9D8B030D-6E8A-4147-A177-3AD203B41FA5}">
                          <a16:colId xmlns:a16="http://schemas.microsoft.com/office/drawing/2014/main" val="107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746" name="yt_table_14746" descr="{&quot;rangeId&quot;:2,&quot;type&quot;:&quot;Option&quot;}" title="H_150.2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245975"/>
                  </p:ext>
                </p:extLst>
              </p:nvPr>
            </p:nvGraphicFramePr>
            <p:xfrm>
              <a:off x="540000" y="2096799"/>
              <a:ext cx="3783013" cy="1908304"/>
            </p:xfrm>
            <a:graphic>
              <a:graphicData uri="http://schemas.openxmlformats.org/drawingml/2006/table">
                <a:tbl>
                  <a:tblPr/>
                  <a:tblGrid>
                    <a:gridCol w="3783013">
                      <a:extLst>
                        <a:ext uri="{9D8B030D-6E8A-4147-A177-3AD203B41FA5}">
                          <a16:colId xmlns:a16="http://schemas.microsoft.com/office/drawing/2014/main" val="10737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295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8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747" name="yt_shape_14747"/>
              <p:cNvSpPr txBox="1"/>
              <p:nvPr/>
            </p:nvSpPr>
            <p:spPr>
              <a:xfrm>
                <a:off x="540000" y="4055470"/>
                <a:ext cx="6224140" cy="722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式子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有意义的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747" name="yt_shape_1474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55470"/>
                <a:ext cx="6224140" cy="722121"/>
              </a:xfrm>
              <a:prstGeom prst="rect">
                <a:avLst/>
              </a:prstGeom>
              <a:blipFill>
                <a:blip r:embed="rId3"/>
                <a:stretch>
                  <a:fillRect l="-3036" r="-1959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49" name="yt_table_14749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507136"/>
                  </p:ext>
                </p:extLst>
              </p:nvPr>
            </p:nvGraphicFramePr>
            <p:xfrm>
              <a:off x="540000" y="4828379"/>
              <a:ext cx="6234430" cy="1265428"/>
            </p:xfrm>
            <a:graphic>
              <a:graphicData uri="http://schemas.openxmlformats.org/drawingml/2006/table">
                <a:tbl>
                  <a:tblPr/>
                  <a:tblGrid>
                    <a:gridCol w="3583305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2651125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且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749" name="yt_table_14749" descr="{&quot;rangeId&quot;:3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507136"/>
                  </p:ext>
                </p:extLst>
              </p:nvPr>
            </p:nvGraphicFramePr>
            <p:xfrm>
              <a:off x="540000" y="4828379"/>
              <a:ext cx="6234430" cy="1265428"/>
            </p:xfrm>
            <a:graphic>
              <a:graphicData uri="http://schemas.openxmlformats.org/drawingml/2006/table">
                <a:tbl>
                  <a:tblPr/>
                  <a:tblGrid>
                    <a:gridCol w="3583305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2651125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3854" b="-1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r="-73854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5402" t="-100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6B0A32-01D5-77DA-47B4-7661EA176527}"/>
              </a:ext>
            </a:extLst>
          </p:cNvPr>
          <p:cNvSpPr txBox="1"/>
          <p:nvPr/>
        </p:nvSpPr>
        <p:spPr>
          <a:xfrm>
            <a:off x="6299927" y="1563829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F62F65-6C2F-313C-36E6-D4283BE99015}"/>
              </a:ext>
            </a:extLst>
          </p:cNvPr>
          <p:cNvSpPr txBox="1"/>
          <p:nvPr/>
        </p:nvSpPr>
        <p:spPr>
          <a:xfrm>
            <a:off x="5783672" y="4008664"/>
            <a:ext cx="400748" cy="80874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9" name="yt_shape_14799"/>
          <p:cNvSpPr txBox="1"/>
          <p:nvPr/>
        </p:nvSpPr>
        <p:spPr>
          <a:xfrm>
            <a:off x="540119" y="128340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（遂宁市中考）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我们规定：对于任意实数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，其中等式右边是通常的乘法和减法运算，如：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2]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3]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3]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475326-FB61-B14D-DF73-17347FABA49F}"/>
              </a:ext>
            </a:extLst>
          </p:cNvPr>
          <p:cNvSpPr txBox="1"/>
          <p:nvPr/>
        </p:nvSpPr>
        <p:spPr>
          <a:xfrm>
            <a:off x="450108" y="3227617"/>
            <a:ext cx="512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D56FC2-E246-D7D6-A4BC-46B972F29963}"/>
              </a:ext>
            </a:extLst>
          </p:cNvPr>
          <p:cNvSpPr txBox="1"/>
          <p:nvPr/>
        </p:nvSpPr>
        <p:spPr>
          <a:xfrm>
            <a:off x="450108" y="3703105"/>
            <a:ext cx="8206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3]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04" name="yt_shape_14804"/>
              <p:cNvSpPr txBox="1"/>
              <p:nvPr/>
            </p:nvSpPr>
            <p:spPr>
              <a:xfrm>
                <a:off x="540000" y="2089224"/>
                <a:ext cx="7710444" cy="30395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1]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整理得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1]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有两个实数根，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04" name="yt_shape_14804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9224"/>
                <a:ext cx="7710444" cy="3039550"/>
              </a:xfrm>
              <a:prstGeom prst="rect">
                <a:avLst/>
              </a:prstGeom>
              <a:blipFill>
                <a:blip r:embed="rId2"/>
                <a:stretch>
                  <a:fillRect l="-2453" t="-1807" r="-1503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3FA5DF6-F96E-BD49-9DFB-A4FFBF055F96}"/>
              </a:ext>
            </a:extLst>
          </p:cNvPr>
          <p:cNvSpPr txBox="1"/>
          <p:nvPr/>
        </p:nvSpPr>
        <p:spPr>
          <a:xfrm>
            <a:off x="449989" y="2042418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1]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B50FC2-8C03-9D29-0B18-290DD1652ED4}"/>
              </a:ext>
            </a:extLst>
          </p:cNvPr>
          <p:cNvSpPr txBox="1"/>
          <p:nvPr/>
        </p:nvSpPr>
        <p:spPr>
          <a:xfrm>
            <a:off x="449989" y="2517906"/>
            <a:ext cx="488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833185-E52C-B70A-BB47-FBBAF8AB5B36}"/>
              </a:ext>
            </a:extLst>
          </p:cNvPr>
          <p:cNvSpPr txBox="1"/>
          <p:nvPr/>
        </p:nvSpPr>
        <p:spPr>
          <a:xfrm>
            <a:off x="449989" y="2993394"/>
            <a:ext cx="471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整理得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3BFC32-2E94-9C65-437B-14205C54DA17}"/>
              </a:ext>
            </a:extLst>
          </p:cNvPr>
          <p:cNvSpPr txBox="1"/>
          <p:nvPr/>
        </p:nvSpPr>
        <p:spPr>
          <a:xfrm>
            <a:off x="449989" y="3468882"/>
            <a:ext cx="7815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1]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有两个实数根，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1DA954-C8C7-8FDE-2AEF-806FA2E6C66B}"/>
              </a:ext>
            </a:extLst>
          </p:cNvPr>
          <p:cNvSpPr txBox="1"/>
          <p:nvPr/>
        </p:nvSpPr>
        <p:spPr>
          <a:xfrm>
            <a:off x="449989" y="3944370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B90E24C-FC9A-9DF6-4254-431BEF5CCDB8}"/>
                  </a:ext>
                </a:extLst>
              </p:cNvPr>
              <p:cNvSpPr txBox="1"/>
              <p:nvPr/>
            </p:nvSpPr>
            <p:spPr>
              <a:xfrm>
                <a:off x="449989" y="4419859"/>
                <a:ext cx="25025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6, 'mathAnswerShape': 1}">
                <a:extLst>
                  <a:ext uri="{FF2B5EF4-FFF2-40B4-BE49-F238E27FC236}">
                    <a16:creationId xmlns:a16="http://schemas.microsoft.com/office/drawing/2014/main" id="{7B90E24C-FC9A-9DF6-4254-431BEF5CCD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9859"/>
                <a:ext cx="2502599" cy="726326"/>
              </a:xfrm>
              <a:prstGeom prst="rect">
                <a:avLst/>
              </a:prstGeom>
              <a:blipFill>
                <a:blip r:embed="rId3"/>
                <a:stretch>
                  <a:fillRect l="-3902" r="-390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4799">
            <a:extLst>
              <a:ext uri="{FF2B5EF4-FFF2-40B4-BE49-F238E27FC236}">
                <a16:creationId xmlns:a16="http://schemas.microsoft.com/office/drawing/2014/main" id="{7BB0C031-D19A-31BA-C0AB-9A880F356A76}"/>
              </a:ext>
            </a:extLst>
          </p:cNvPr>
          <p:cNvSpPr txBox="1"/>
          <p:nvPr/>
        </p:nvSpPr>
        <p:spPr>
          <a:xfrm>
            <a:off x="540119" y="15361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1]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有两个实数根，求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3]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*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09" name="yt_shape_14809"/>
              <p:cNvSpPr txBox="1"/>
              <p:nvPr/>
            </p:nvSpPr>
            <p:spPr>
              <a:xfrm>
                <a:off x="540119" y="900000"/>
                <a:ext cx="11111999" cy="39913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19.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分）某服装店专营一批进价为每件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元的品牌衬衫，每件售价为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元，每天可售出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件，若每件降价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元，则每天多售出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件，请根据以上信息解答下列问题：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）为了使销售该品牌衬衫每天获利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4800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元，并且让利于顾客，每件售价应为多少元？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）设每件售价为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元，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整理得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540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72800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809" name="yt_shape_148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991349"/>
              </a:xfrm>
              <a:prstGeom prst="rect">
                <a:avLst/>
              </a:prstGeom>
              <a:blipFill>
                <a:blip r:embed="rId2"/>
                <a:stretch>
                  <a:fillRect l="-1701" t="-1376" r="-1043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14D6700-FCD7-9BDD-BD1D-7724B28CD883}"/>
              </a:ext>
            </a:extLst>
          </p:cNvPr>
          <p:cNvSpPr txBox="1"/>
          <p:nvPr/>
        </p:nvSpPr>
        <p:spPr>
          <a:xfrm>
            <a:off x="450108" y="3429000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）设每件售价为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F39540-423D-E03B-F0BD-9BFC449161B3}"/>
                  </a:ext>
                </a:extLst>
              </p:cNvPr>
              <p:cNvSpPr txBox="1"/>
              <p:nvPr/>
            </p:nvSpPr>
            <p:spPr>
              <a:xfrm>
                <a:off x="450108" y="3904488"/>
                <a:ext cx="572484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4800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F39540-423D-E03B-F0BD-9BFC449161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4488"/>
                <a:ext cx="5724842" cy="769062"/>
              </a:xfrm>
              <a:prstGeom prst="rect">
                <a:avLst/>
              </a:prstGeom>
              <a:blipFill>
                <a:blip r:embed="rId3"/>
                <a:stretch>
                  <a:fillRect l="-1704" r="-15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FAEC3FD-7250-B075-FD73-73B7E8B62763}"/>
              </a:ext>
            </a:extLst>
          </p:cNvPr>
          <p:cNvSpPr txBox="1"/>
          <p:nvPr/>
        </p:nvSpPr>
        <p:spPr>
          <a:xfrm>
            <a:off x="450108" y="4579938"/>
            <a:ext cx="40567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整理得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540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811">
            <a:extLst>
              <a:ext uri="{FF2B5EF4-FFF2-40B4-BE49-F238E27FC236}">
                <a16:creationId xmlns:a16="http://schemas.microsoft.com/office/drawing/2014/main" id="{8A51BA1E-978A-CAB3-9520-8A7348478929}"/>
              </a:ext>
            </a:extLst>
          </p:cNvPr>
          <p:cNvSpPr txBox="1"/>
          <p:nvPr/>
        </p:nvSpPr>
        <p:spPr>
          <a:xfrm>
            <a:off x="540000" y="5203998"/>
            <a:ext cx="421429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让利顾客，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，则每件售价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BBF87F-2ACC-6C08-CDD8-AF0A1E46361F}"/>
              </a:ext>
            </a:extLst>
          </p:cNvPr>
          <p:cNvSpPr txBox="1"/>
          <p:nvPr/>
        </p:nvSpPr>
        <p:spPr>
          <a:xfrm>
            <a:off x="449989" y="5157192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49BC2B-A3B7-DF37-C2EF-238EF8485CB2}"/>
              </a:ext>
            </a:extLst>
          </p:cNvPr>
          <p:cNvSpPr txBox="1"/>
          <p:nvPr/>
        </p:nvSpPr>
        <p:spPr>
          <a:xfrm>
            <a:off x="449989" y="563268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让利顾客，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1CA90D-8575-A6E2-17EF-57F651A84676}"/>
              </a:ext>
            </a:extLst>
          </p:cNvPr>
          <p:cNvSpPr txBox="1"/>
          <p:nvPr/>
        </p:nvSpPr>
        <p:spPr>
          <a:xfrm>
            <a:off x="449989" y="6108168"/>
            <a:ext cx="4353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，则每件售价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2" name="yt_shape_14812"/>
          <p:cNvSpPr txBox="1"/>
          <p:nvPr/>
        </p:nvSpPr>
        <p:spPr>
          <a:xfrm>
            <a:off x="540119" y="27557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[260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[260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4813" name="yt_shape_14813"/>
          <p:cNvSpPr txBox="1"/>
          <p:nvPr/>
        </p:nvSpPr>
        <p:spPr>
          <a:xfrm>
            <a:off x="540000" y="3715161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33.6.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CF5A7E-F083-3BD9-7F93-A30840879DF9}"/>
              </a:ext>
            </a:extLst>
          </p:cNvPr>
          <p:cNvSpPr txBox="1"/>
          <p:nvPr/>
        </p:nvSpPr>
        <p:spPr>
          <a:xfrm>
            <a:off x="450108" y="2708920"/>
            <a:ext cx="995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[260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[260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7A146D-50DB-BD30-F963-B3A64E599986}"/>
              </a:ext>
            </a:extLst>
          </p:cNvPr>
          <p:cNvSpPr txBox="1"/>
          <p:nvPr/>
        </p:nvSpPr>
        <p:spPr>
          <a:xfrm>
            <a:off x="450108" y="3184408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F41C2B-2252-B49D-5F4A-D09F078A844C}"/>
              </a:ext>
            </a:extLst>
          </p:cNvPr>
          <p:cNvSpPr txBox="1"/>
          <p:nvPr/>
        </p:nvSpPr>
        <p:spPr>
          <a:xfrm>
            <a:off x="449989" y="3668355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33.6.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809">
            <a:extLst>
              <a:ext uri="{FF2B5EF4-FFF2-40B4-BE49-F238E27FC236}">
                <a16:creationId xmlns:a16="http://schemas.microsoft.com/office/drawing/2014/main" id="{B424F4F0-F37B-BC86-C1A0-2F88143640A6}"/>
              </a:ext>
            </a:extLst>
          </p:cNvPr>
          <p:cNvSpPr txBox="1"/>
          <p:nvPr/>
        </p:nvSpPr>
        <p:spPr>
          <a:xfrm>
            <a:off x="539882" y="1117994"/>
            <a:ext cx="11111999" cy="1458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）该服装店将该品牌的衬衫销售完，在补货时厂家只剩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件库存，经协商每件降价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元，全部拿回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）中的价格售出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件后，剩余的按八折销售，售完这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件衬衫获利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0" name="yt_shape_14750"/>
          <p:cNvSpPr txBox="1"/>
          <p:nvPr/>
        </p:nvSpPr>
        <p:spPr>
          <a:xfrm>
            <a:off x="540000" y="952010"/>
            <a:ext cx="691695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下列二次根式中，是最简二次根式的是（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51" name="yt_table_14751" title="H_112.5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7315519"/>
                  </p:ext>
                </p:extLst>
              </p:nvPr>
            </p:nvGraphicFramePr>
            <p:xfrm>
              <a:off x="540000" y="1438174"/>
              <a:ext cx="4652392" cy="1429385"/>
            </p:xfrm>
            <a:graphic>
              <a:graphicData uri="http://schemas.openxmlformats.org/drawingml/2006/table">
                <a:tbl>
                  <a:tblPr/>
                  <a:tblGrid>
                    <a:gridCol w="2426145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  <a:gridCol w="2226247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𝑎𝑏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751" name="yt_table_14751" descr="{&quot;rangeId&quot;:4,&quot;type&quot;:&quot;Option&quot;}" title="H_112.5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7315519"/>
                  </p:ext>
                </p:extLst>
              </p:nvPr>
            </p:nvGraphicFramePr>
            <p:xfrm>
              <a:off x="540000" y="1438174"/>
              <a:ext cx="4652392" cy="1429385"/>
            </p:xfrm>
            <a:graphic>
              <a:graphicData uri="http://schemas.openxmlformats.org/drawingml/2006/table">
                <a:tbl>
                  <a:tblPr/>
                  <a:tblGrid>
                    <a:gridCol w="2426145">
                      <a:extLst>
                        <a:ext uri="{9D8B030D-6E8A-4147-A177-3AD203B41FA5}">
                          <a16:colId xmlns:a16="http://schemas.microsoft.com/office/drawing/2014/main" val="10740"/>
                        </a:ext>
                      </a:extLst>
                    </a:gridCol>
                    <a:gridCol w="2226247">
                      <a:extLst>
                        <a:ext uri="{9D8B030D-6E8A-4147-A177-3AD203B41FA5}">
                          <a16:colId xmlns:a16="http://schemas.microsoft.com/office/drawing/2014/main" val="10741"/>
                        </a:ext>
                      </a:extLst>
                    </a:gridCol>
                  </a:tblGrid>
                  <a:tr h="51765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91960" b="-1811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8743" b="-1811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1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56291" r="-91960" b="-19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8743" t="-56291" b="-19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752" name="yt_shape_14752"/>
          <p:cNvSpPr txBox="1"/>
          <p:nvPr/>
        </p:nvSpPr>
        <p:spPr>
          <a:xfrm>
            <a:off x="540119" y="2918032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（内江市中考）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对于实数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定义运算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，例如：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的方程（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的根的情况，下列说法正确的是（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753" name="yt_table_1475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975226"/>
              </p:ext>
            </p:extLst>
          </p:nvPr>
        </p:nvGraphicFramePr>
        <p:xfrm>
          <a:off x="540000" y="4364458"/>
          <a:ext cx="3921125" cy="1901952"/>
        </p:xfrm>
        <a:graphic>
          <a:graphicData uri="http://schemas.openxmlformats.org/drawingml/2006/table">
            <a:tbl>
              <a:tblPr/>
              <a:tblGrid>
                <a:gridCol w="3921125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有两个不相等的实根数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CD1ADA6-4DFF-2C38-D448-277A9C2E2288}"/>
              </a:ext>
            </a:extLst>
          </p:cNvPr>
          <p:cNvSpPr txBox="1"/>
          <p:nvPr/>
        </p:nvSpPr>
        <p:spPr>
          <a:xfrm>
            <a:off x="6469789" y="90520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E42586-C40D-D06C-799F-4E0879BE8283}"/>
              </a:ext>
            </a:extLst>
          </p:cNvPr>
          <p:cNvSpPr txBox="1"/>
          <p:nvPr/>
        </p:nvSpPr>
        <p:spPr>
          <a:xfrm>
            <a:off x="1059708" y="382220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5" name="yt_shape_14755"/>
          <p:cNvSpPr txBox="1"/>
          <p:nvPr/>
        </p:nvSpPr>
        <p:spPr>
          <a:xfrm>
            <a:off x="540000" y="1569396"/>
            <a:ext cx="412933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下列计算正确的是（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56" name="yt_table_14756" title="H_201.2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0071125"/>
                  </p:ext>
                </p:extLst>
              </p:nvPr>
            </p:nvGraphicFramePr>
            <p:xfrm>
              <a:off x="540000" y="2055560"/>
              <a:ext cx="3272219" cy="2556067"/>
            </p:xfrm>
            <a:graphic>
              <a:graphicData uri="http://schemas.openxmlformats.org/drawingml/2006/table">
                <a:tbl>
                  <a:tblPr/>
                  <a:tblGrid>
                    <a:gridCol w="3272219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×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4×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den>
                                  </m:f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12</m:t>
                                      </m:r>
                                    </m:e>
                                  </m:rad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756" name="yt_table_14756" descr="{&quot;rangeId&quot;:6,&quot;type&quot;:&quot;Option&quot;}" title="H_201.2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0071125"/>
                  </p:ext>
                </p:extLst>
              </p:nvPr>
            </p:nvGraphicFramePr>
            <p:xfrm>
              <a:off x="540000" y="2055560"/>
              <a:ext cx="3272219" cy="2556067"/>
            </p:xfrm>
            <a:graphic>
              <a:graphicData uri="http://schemas.openxmlformats.org/drawingml/2006/table">
                <a:tbl>
                  <a:tblPr/>
                  <a:tblGrid>
                    <a:gridCol w="3272219">
                      <a:extLst>
                        <a:ext uri="{9D8B030D-6E8A-4147-A177-3AD203B41FA5}">
                          <a16:colId xmlns:a16="http://schemas.microsoft.com/office/drawing/2014/main" val="1074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b="-47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7"/>
                      </a:ext>
                    </a:extLst>
                  </a:tr>
                  <a:tr h="4693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597" b="-3688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8"/>
                      </a:ext>
                    </a:extLst>
                  </a:tr>
                  <a:tr h="91173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4000" b="-89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9"/>
                      </a:ext>
                    </a:extLst>
                  </a:tr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1538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757" name="yt_shape_14757"/>
              <p:cNvSpPr txBox="1"/>
              <p:nvPr/>
            </p:nvSpPr>
            <p:spPr>
              <a:xfrm>
                <a:off x="540000" y="4661851"/>
                <a:ext cx="10437666" cy="473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，则代数式（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757" name="yt_shape_1475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1851"/>
                <a:ext cx="10437666" cy="473912"/>
              </a:xfrm>
              <a:prstGeom prst="rect">
                <a:avLst/>
              </a:prstGeom>
              <a:blipFill>
                <a:blip r:embed="rId3"/>
                <a:stretch>
                  <a:fillRect l="-1811" t="-5195" r="-701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59" name="yt_table_14759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9848423"/>
                  </p:ext>
                </p:extLst>
              </p:nvPr>
            </p:nvGraphicFramePr>
            <p:xfrm>
              <a:off x="540000" y="5186551"/>
              <a:ext cx="8610347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74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745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746"/>
                        </a:ext>
                      </a:extLst>
                    </a:gridCol>
                    <a:gridCol w="1782890">
                      <a:extLst>
                        <a:ext uri="{9D8B030D-6E8A-4147-A177-3AD203B41FA5}">
                          <a16:colId xmlns:a16="http://schemas.microsoft.com/office/drawing/2014/main" val="107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759" name="yt_table_14759" descr="{&quot;rangeId&quot;:7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9848423"/>
                  </p:ext>
                </p:extLst>
              </p:nvPr>
            </p:nvGraphicFramePr>
            <p:xfrm>
              <a:off x="540000" y="5186551"/>
              <a:ext cx="8610347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74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745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746"/>
                        </a:ext>
                      </a:extLst>
                    </a:gridCol>
                    <a:gridCol w="1782890">
                      <a:extLst>
                        <a:ext uri="{9D8B030D-6E8A-4147-A177-3AD203B41FA5}">
                          <a16:colId xmlns:a16="http://schemas.microsoft.com/office/drawing/2014/main" val="1074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0986" t="-3896" r="-207324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3047" t="-3896" r="-6614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382594" t="-3896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51657F0-83AB-C2FC-932E-0B47448C077E}"/>
              </a:ext>
            </a:extLst>
          </p:cNvPr>
          <p:cNvSpPr txBox="1"/>
          <p:nvPr/>
        </p:nvSpPr>
        <p:spPr>
          <a:xfrm>
            <a:off x="3726589" y="152259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5D46E3-E9A2-325E-6FA5-A47DEEAF8CE1}"/>
              </a:ext>
            </a:extLst>
          </p:cNvPr>
          <p:cNvSpPr txBox="1"/>
          <p:nvPr/>
        </p:nvSpPr>
        <p:spPr>
          <a:xfrm>
            <a:off x="9973910" y="4615045"/>
            <a:ext cx="383285" cy="5629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0" name="yt_shape_14760"/>
          <p:cNvSpPr txBox="1"/>
          <p:nvPr/>
        </p:nvSpPr>
        <p:spPr>
          <a:xfrm>
            <a:off x="540119" y="113811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要组织一次排球邀请赛，参赛的每队之间都要比赛一场，根据场地和时间等条件，赛程计划安排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天，每天安排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场比赛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设比赛组织者应邀请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个队参赛，则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满足的关系式为（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761" name="yt_table_14761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3680662"/>
                  </p:ext>
                </p:extLst>
              </p:nvPr>
            </p:nvGraphicFramePr>
            <p:xfrm>
              <a:off x="540000" y="2584544"/>
              <a:ext cx="6826568" cy="1057085"/>
            </p:xfrm>
            <a:graphic>
              <a:graphicData uri="http://schemas.openxmlformats.org/drawingml/2006/table">
                <a:tbl>
                  <a:tblPr/>
                  <a:tblGrid>
                    <a:gridCol w="3888105">
                      <a:extLst>
                        <a:ext uri="{9D8B030D-6E8A-4147-A177-3AD203B41FA5}">
                          <a16:colId xmlns:a16="http://schemas.microsoft.com/office/drawing/2014/main" val="10748"/>
                        </a:ext>
                      </a:extLst>
                    </a:gridCol>
                    <a:gridCol w="2938463">
                      <a:extLst>
                        <a:ext uri="{9D8B030D-6E8A-4147-A177-3AD203B41FA5}">
                          <a16:colId xmlns:a16="http://schemas.microsoft.com/office/drawing/2014/main" val="107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761" name="yt_table_14761" descr="{&quot;rangeId&quot;:8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33680662"/>
                  </p:ext>
                </p:extLst>
              </p:nvPr>
            </p:nvGraphicFramePr>
            <p:xfrm>
              <a:off x="540000" y="2584544"/>
              <a:ext cx="6826568" cy="1057085"/>
            </p:xfrm>
            <a:graphic>
              <a:graphicData uri="http://schemas.openxmlformats.org/drawingml/2006/table">
                <a:tbl>
                  <a:tblPr/>
                  <a:tblGrid>
                    <a:gridCol w="3888105">
                      <a:extLst>
                        <a:ext uri="{9D8B030D-6E8A-4147-A177-3AD203B41FA5}">
                          <a16:colId xmlns:a16="http://schemas.microsoft.com/office/drawing/2014/main" val="10748"/>
                        </a:ext>
                      </a:extLst>
                    </a:gridCol>
                    <a:gridCol w="2938463">
                      <a:extLst>
                        <a:ext uri="{9D8B030D-6E8A-4147-A177-3AD203B41FA5}">
                          <a16:colId xmlns:a16="http://schemas.microsoft.com/office/drawing/2014/main" val="1074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5705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091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762" name="yt_shape_14762"/>
          <p:cNvSpPr txBox="1"/>
          <p:nvPr/>
        </p:nvSpPr>
        <p:spPr>
          <a:xfrm>
            <a:off x="540000" y="3692184"/>
            <a:ext cx="1105270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的根的情况是（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763" name="yt_table_1476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65896"/>
              </p:ext>
            </p:extLst>
          </p:nvPr>
        </p:nvGraphicFramePr>
        <p:xfrm>
          <a:off x="540000" y="4178348"/>
          <a:ext cx="5292725" cy="1901952"/>
        </p:xfrm>
        <a:graphic>
          <a:graphicData uri="http://schemas.openxmlformats.org/drawingml/2006/table">
            <a:tbl>
              <a:tblPr/>
              <a:tblGrid>
                <a:gridCol w="5292725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实数根的个数与实数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的取值有关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8308A51-06CF-3B5B-C8CE-AE203795F001}"/>
              </a:ext>
            </a:extLst>
          </p:cNvPr>
          <p:cNvSpPr txBox="1"/>
          <p:nvPr/>
        </p:nvSpPr>
        <p:spPr>
          <a:xfrm>
            <a:off x="2583708" y="204228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65AECB-5160-47E7-3A31-81A7A7BDAC89}"/>
              </a:ext>
            </a:extLst>
          </p:cNvPr>
          <p:cNvSpPr txBox="1"/>
          <p:nvPr/>
        </p:nvSpPr>
        <p:spPr>
          <a:xfrm>
            <a:off x="10583001" y="3645378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66" name="yt_shape_14766"/>
              <p:cNvSpPr txBox="1"/>
              <p:nvPr/>
            </p:nvSpPr>
            <p:spPr>
              <a:xfrm>
                <a:off x="540119" y="933299"/>
                <a:ext cx="11111999" cy="39110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二、填空题（每小题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分，共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计算：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满足的条件是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（安顺市中考）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的完全平方式，则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766" name="yt_shape_147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33299"/>
                <a:ext cx="11111999" cy="3911007"/>
              </a:xfrm>
              <a:prstGeom prst="rect">
                <a:avLst/>
              </a:prstGeom>
              <a:blipFill>
                <a:blip r:embed="rId2"/>
                <a:stretch>
                  <a:fillRect l="-1701" t="-1246" b="-3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4ACFFA-8D44-CF96-AA8E-C830DCEC99E5}"/>
                  </a:ext>
                </a:extLst>
              </p:cNvPr>
              <p:cNvSpPr txBox="1"/>
              <p:nvPr/>
            </p:nvSpPr>
            <p:spPr>
              <a:xfrm>
                <a:off x="4254139" y="1361981"/>
                <a:ext cx="7009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074ACFFA-8D44-CF96-AA8E-C830DCEC99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4139" y="1361981"/>
                <a:ext cx="700913" cy="615392"/>
              </a:xfrm>
              <a:prstGeom prst="rect">
                <a:avLst/>
              </a:prstGeom>
              <a:blipFill>
                <a:blip r:embed="rId3"/>
                <a:stretch>
                  <a:fillRect l="-1391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AEB3C22-28B2-BFB0-8C87-0B8A1A1A6A2B}"/>
              </a:ext>
            </a:extLst>
          </p:cNvPr>
          <p:cNvCxnSpPr/>
          <p:nvPr/>
        </p:nvCxnSpPr>
        <p:spPr>
          <a:xfrm>
            <a:off x="4039350" y="1949617"/>
            <a:ext cx="113049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822D8B-9576-FC89-2FB7-B5E2B4E16A93}"/>
                  </a:ext>
                </a:extLst>
              </p:cNvPr>
              <p:cNvSpPr txBox="1"/>
              <p:nvPr/>
            </p:nvSpPr>
            <p:spPr>
              <a:xfrm>
                <a:off x="2165307" y="1883761"/>
                <a:ext cx="437261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, 'mathAnswerShape': 1}">
                <a:extLst>
                  <a:ext uri="{FF2B5EF4-FFF2-40B4-BE49-F238E27FC236}">
                    <a16:creationId xmlns:a16="http://schemas.microsoft.com/office/drawing/2014/main" id="{DA822D8B-9576-FC89-2FB7-B5E2B4E16A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5307" y="1883761"/>
                <a:ext cx="437261" cy="1061161"/>
              </a:xfrm>
              <a:prstGeom prst="rect">
                <a:avLst/>
              </a:prstGeom>
              <a:blipFill>
                <a:blip r:embed="rId4"/>
                <a:stretch>
                  <a:fillRect l="-20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799C5CE-4A21-88D8-69E3-88E212A663E5}"/>
              </a:ext>
            </a:extLst>
          </p:cNvPr>
          <p:cNvCxnSpPr/>
          <p:nvPr/>
        </p:nvCxnSpPr>
        <p:spPr>
          <a:xfrm>
            <a:off x="1950518" y="2780928"/>
            <a:ext cx="8668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650D2878-694D-AAF6-F9D5-E81A16D9E127}"/>
              </a:ext>
            </a:extLst>
          </p:cNvPr>
          <p:cNvSpPr txBox="1"/>
          <p:nvPr/>
        </p:nvSpPr>
        <p:spPr>
          <a:xfrm>
            <a:off x="4624471" y="1883761"/>
            <a:ext cx="332486" cy="10611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286930-F664-C981-1031-19F159816A1F}"/>
              </a:ext>
            </a:extLst>
          </p:cNvPr>
          <p:cNvSpPr txBox="1"/>
          <p:nvPr/>
        </p:nvSpPr>
        <p:spPr>
          <a:xfrm>
            <a:off x="6599448" y="2851310"/>
            <a:ext cx="789686" cy="6266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C9B32C-2299-7198-9274-6BCA12EED48A}"/>
              </a:ext>
            </a:extLst>
          </p:cNvPr>
          <p:cNvSpPr txBox="1"/>
          <p:nvPr/>
        </p:nvSpPr>
        <p:spPr>
          <a:xfrm>
            <a:off x="10301942" y="338432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5EA0EE-A650-2F99-D07C-6A6E4BE76097}"/>
              </a:ext>
            </a:extLst>
          </p:cNvPr>
          <p:cNvSpPr txBox="1"/>
          <p:nvPr/>
        </p:nvSpPr>
        <p:spPr>
          <a:xfrm>
            <a:off x="450108" y="3859818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D770682-6FA0-6AD5-BBA9-A441A40DAE90}"/>
              </a:ext>
            </a:extLst>
          </p:cNvPr>
          <p:cNvSpPr txBox="1"/>
          <p:nvPr/>
        </p:nvSpPr>
        <p:spPr>
          <a:xfrm>
            <a:off x="8552707" y="4335305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75" name="yt_image_147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4624" y="2897368"/>
            <a:ext cx="1842750" cy="142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766">
            <a:extLst>
              <a:ext uri="{FF2B5EF4-FFF2-40B4-BE49-F238E27FC236}">
                <a16:creationId xmlns:a16="http://schemas.microsoft.com/office/drawing/2014/main" id="{45FE40F4-C798-AFEE-1197-53AC73B00146}"/>
              </a:ext>
            </a:extLst>
          </p:cNvPr>
          <p:cNvSpPr txBox="1"/>
          <p:nvPr/>
        </p:nvSpPr>
        <p:spPr>
          <a:xfrm>
            <a:off x="540119" y="93329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如图，某小区有一块长为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的矩形空地，计划在其中修建两块相同的矩形绿地，他们的面积之和为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，两块绿地之间及周边有宽度相等的人行通道，则人行通道的宽度为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17CD1F-A9FC-CA01-C166-8648B204B8CE}"/>
              </a:ext>
            </a:extLst>
          </p:cNvPr>
          <p:cNvSpPr txBox="1"/>
          <p:nvPr/>
        </p:nvSpPr>
        <p:spPr>
          <a:xfrm>
            <a:off x="4107708" y="184482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777">
                <a:extLst>
                  <a:ext uri="{FF2B5EF4-FFF2-40B4-BE49-F238E27FC236}">
                    <a16:creationId xmlns:a16="http://schemas.microsoft.com/office/drawing/2014/main" id="{33680819-089E-A3A0-825C-6220599C38E4}"/>
                  </a:ext>
                </a:extLst>
              </p:cNvPr>
              <p:cNvSpPr txBox="1"/>
              <p:nvPr/>
            </p:nvSpPr>
            <p:spPr>
              <a:xfrm>
                <a:off x="540119" y="4360705"/>
                <a:ext cx="11111999" cy="12328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（内江市中考）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的三边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的外接圆半径为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100" b="0" i="0" u="none" dirty="0">
                  <a:noFill/>
                  <a:effectLst/>
                  <a:latin typeface="白正"/>
                  <a:ea typeface="宋体"/>
                  <a:cs typeface="宋体"/>
                </a:endParaRPr>
              </a:p>
            </p:txBody>
          </p:sp>
        </mc:Choice>
        <mc:Fallback>
          <p:sp>
            <p:nvSpPr>
              <p:cNvPr id="4" name="yt_shape_14777">
                <a:extLst>
                  <a:ext uri="{FF2B5EF4-FFF2-40B4-BE49-F238E27FC236}">
                    <a16:creationId xmlns:a16="http://schemas.microsoft.com/office/drawing/2014/main" id="{33680819-089E-A3A0-825C-6220599C3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60705"/>
                <a:ext cx="11111999" cy="1232838"/>
              </a:xfrm>
              <a:prstGeom prst="rect">
                <a:avLst/>
              </a:prstGeom>
              <a:blipFill>
                <a:blip r:embed="rId3"/>
                <a:stretch>
                  <a:fillRect l="-1701" t="-1478" r="-1427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75C68EA-1695-16E1-490D-9B41DCD5E618}"/>
                  </a:ext>
                </a:extLst>
              </p:cNvPr>
              <p:cNvSpPr txBox="1"/>
              <p:nvPr/>
            </p:nvSpPr>
            <p:spPr>
              <a:xfrm>
                <a:off x="4834783" y="4653136"/>
                <a:ext cx="437261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75C68EA-1695-16E1-490D-9B41DCD5E6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783" y="4653136"/>
                <a:ext cx="437261" cy="776046"/>
              </a:xfrm>
              <a:prstGeom prst="rect">
                <a:avLst/>
              </a:prstGeom>
              <a:blipFill>
                <a:blip r:embed="rId4"/>
                <a:stretch>
                  <a:fillRect l="-20833" b="-5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77" name="yt_shape_14777"/>
              <p:cNvSpPr txBox="1"/>
              <p:nvPr/>
            </p:nvSpPr>
            <p:spPr>
              <a:xfrm>
                <a:off x="540119" y="900000"/>
                <a:ext cx="11111999" cy="46226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分）计算：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6cos30°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3.34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777" name="yt_shape_147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4622612"/>
              </a:xfrm>
              <a:prstGeom prst="rect">
                <a:avLst/>
              </a:prstGeom>
              <a:blipFill>
                <a:blip r:embed="rId2"/>
                <a:stretch>
                  <a:fillRect l="-1701" t="-1187" b="-3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3E91B3-B1F4-0716-FC61-9A636D06F238}"/>
                  </a:ext>
                </a:extLst>
              </p:cNvPr>
              <p:cNvSpPr txBox="1"/>
              <p:nvPr/>
            </p:nvSpPr>
            <p:spPr>
              <a:xfrm>
                <a:off x="450108" y="2564904"/>
                <a:ext cx="509536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3E91B3-B1F4-0716-FC61-9A636D06F2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64904"/>
                <a:ext cx="5095367" cy="613931"/>
              </a:xfrm>
              <a:prstGeom prst="rect">
                <a:avLst/>
              </a:prstGeom>
              <a:blipFill>
                <a:blip r:embed="rId3"/>
                <a:stretch>
                  <a:fillRect l="-1914" r="-1675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2610706-C4EF-A619-7859-1131BB3116D8}"/>
              </a:ext>
            </a:extLst>
          </p:cNvPr>
          <p:cNvSpPr txBox="1"/>
          <p:nvPr/>
        </p:nvSpPr>
        <p:spPr>
          <a:xfrm>
            <a:off x="450108" y="308522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957F9C-98C0-DADB-E4E3-DB37D7D3B714}"/>
                  </a:ext>
                </a:extLst>
              </p:cNvPr>
              <p:cNvSpPr txBox="1"/>
              <p:nvPr/>
            </p:nvSpPr>
            <p:spPr>
              <a:xfrm>
                <a:off x="450108" y="4528262"/>
                <a:ext cx="424459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957F9C-98C0-DADB-E4E3-DB37D7D3B7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28262"/>
                <a:ext cx="4244594" cy="618693"/>
              </a:xfrm>
              <a:prstGeom prst="rect">
                <a:avLst/>
              </a:prstGeom>
              <a:blipFill>
                <a:blip r:embed="rId4"/>
                <a:stretch>
                  <a:fillRect l="-2299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3C084F6-EEF4-3AE5-E415-61385ADD260E}"/>
                  </a:ext>
                </a:extLst>
              </p:cNvPr>
              <p:cNvSpPr txBox="1"/>
              <p:nvPr/>
            </p:nvSpPr>
            <p:spPr>
              <a:xfrm>
                <a:off x="450108" y="5053342"/>
                <a:ext cx="108191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3C084F6-EEF4-3AE5-E415-61385ADD26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53342"/>
                <a:ext cx="1081914" cy="558242"/>
              </a:xfrm>
              <a:prstGeom prst="rect">
                <a:avLst/>
              </a:prstGeom>
              <a:blipFill>
                <a:blip r:embed="rId5"/>
                <a:stretch>
                  <a:fillRect l="-9040" r="-9040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9" name="yt_shape_14789"/>
          <p:cNvSpPr txBox="1"/>
          <p:nvPr/>
        </p:nvSpPr>
        <p:spPr>
          <a:xfrm>
            <a:off x="540000" y="2323220"/>
            <a:ext cx="407803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分）解一元二次方程：</a:t>
            </a:r>
          </a:p>
        </p:txBody>
      </p:sp>
      <p:sp>
        <p:nvSpPr>
          <p:cNvPr id="14790" name="yt_shape_14790"/>
          <p:cNvSpPr txBox="1"/>
          <p:nvPr/>
        </p:nvSpPr>
        <p:spPr>
          <a:xfrm>
            <a:off x="540000" y="2809384"/>
            <a:ext cx="437619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91" name="yt_shape_14791"/>
              <p:cNvSpPr txBox="1"/>
              <p:nvPr/>
            </p:nvSpPr>
            <p:spPr>
              <a:xfrm>
                <a:off x="540000" y="3295548"/>
                <a:ext cx="3020058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91" name="yt_shape_14791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5548"/>
                <a:ext cx="3020058" cy="640625"/>
              </a:xfrm>
              <a:prstGeom prst="rect">
                <a:avLst/>
              </a:prstGeom>
              <a:blipFill>
                <a:blip r:embed="rId2"/>
                <a:stretch>
                  <a:fillRect l="-6263" r="-363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93" name="yt_shape_14793"/>
          <p:cNvSpPr txBox="1"/>
          <p:nvPr/>
        </p:nvSpPr>
        <p:spPr>
          <a:xfrm>
            <a:off x="540000" y="3986961"/>
            <a:ext cx="43329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14794" name="yt_shape_14794"/>
          <p:cNvSpPr txBox="1"/>
          <p:nvPr/>
        </p:nvSpPr>
        <p:spPr>
          <a:xfrm>
            <a:off x="540000" y="4466264"/>
            <a:ext cx="24525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854572-3D2B-85EF-7D2D-B5EF8A3D631D}"/>
                  </a:ext>
                </a:extLst>
              </p:cNvPr>
              <p:cNvSpPr txBox="1"/>
              <p:nvPr/>
            </p:nvSpPr>
            <p:spPr>
              <a:xfrm>
                <a:off x="449989" y="3248742"/>
                <a:ext cx="3120136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7B854572-3D2B-85EF-7D2D-B5EF8A3D6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8742"/>
                <a:ext cx="3120136" cy="728041"/>
              </a:xfrm>
              <a:prstGeom prst="rect">
                <a:avLst/>
              </a:prstGeom>
              <a:blipFill>
                <a:blip r:embed="rId3"/>
                <a:stretch>
                  <a:fillRect l="-3125" r="-312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E5944BC-7259-AC28-962A-0664629D43DC}"/>
              </a:ext>
            </a:extLst>
          </p:cNvPr>
          <p:cNvSpPr txBox="1"/>
          <p:nvPr/>
        </p:nvSpPr>
        <p:spPr>
          <a:xfrm>
            <a:off x="449989" y="4419458"/>
            <a:ext cx="2558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95" name="yt_shape_14795"/>
              <p:cNvSpPr txBox="1"/>
              <p:nvPr/>
            </p:nvSpPr>
            <p:spPr>
              <a:xfrm>
                <a:off x="540000" y="1772503"/>
                <a:ext cx="8274509" cy="36729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rad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95" name="yt_shape_14795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503"/>
                <a:ext cx="8274509" cy="3672993"/>
              </a:xfrm>
              <a:prstGeom prst="rect">
                <a:avLst/>
              </a:prstGeom>
              <a:blipFill>
                <a:blip r:embed="rId2"/>
                <a:stretch>
                  <a:fillRect l="-2284" r="-1326" b="-4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320A0E5-7BE3-28B9-68B2-CB7C6377AA71}"/>
                  </a:ext>
                </a:extLst>
              </p:cNvPr>
              <p:cNvSpPr txBox="1"/>
              <p:nvPr/>
            </p:nvSpPr>
            <p:spPr>
              <a:xfrm>
                <a:off x="449989" y="2509160"/>
                <a:ext cx="501586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3320A0E5-7BE3-28B9-68B2-CB7C6377AA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09160"/>
                <a:ext cx="5015865" cy="613931"/>
              </a:xfrm>
              <a:prstGeom prst="rect">
                <a:avLst/>
              </a:prstGeom>
              <a:blipFill>
                <a:blip r:embed="rId3"/>
                <a:stretch>
                  <a:fillRect l="-1944" r="-1701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E8A6B4-D0FB-7435-CE26-1EF297A03A9D}"/>
                  </a:ext>
                </a:extLst>
              </p:cNvPr>
              <p:cNvSpPr txBox="1"/>
              <p:nvPr/>
            </p:nvSpPr>
            <p:spPr>
              <a:xfrm>
                <a:off x="449989" y="3029479"/>
                <a:ext cx="3701797" cy="8085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BFE8A6B4-D0FB-7435-CE26-1EF297A03A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29479"/>
                <a:ext cx="3701797" cy="808559"/>
              </a:xfrm>
              <a:prstGeom prst="rect">
                <a:avLst/>
              </a:prstGeom>
              <a:blipFill>
                <a:blip r:embed="rId4"/>
                <a:stretch>
                  <a:fillRect l="-2636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E98444-AFD2-6122-B194-1FCEBE04AA1F}"/>
                  </a:ext>
                </a:extLst>
              </p:cNvPr>
              <p:cNvSpPr txBox="1"/>
              <p:nvPr/>
            </p:nvSpPr>
            <p:spPr>
              <a:xfrm>
                <a:off x="449989" y="3744426"/>
                <a:ext cx="1679322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}">
                <a:extLst>
                  <a:ext uri="{FF2B5EF4-FFF2-40B4-BE49-F238E27FC236}">
                    <a16:creationId xmlns:a16="http://schemas.microsoft.com/office/drawing/2014/main" id="{3EE98444-AFD2-6122-B194-1FCEBE04AA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4426"/>
                <a:ext cx="1679322" cy="767664"/>
              </a:xfrm>
              <a:prstGeom prst="rect">
                <a:avLst/>
              </a:prstGeom>
              <a:blipFill>
                <a:blip r:embed="rId5"/>
                <a:stretch>
                  <a:fillRect l="-581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DDB1C7-38BC-2154-E88B-5C3F0E95686B}"/>
                  </a:ext>
                </a:extLst>
              </p:cNvPr>
              <p:cNvSpPr txBox="1"/>
              <p:nvPr/>
            </p:nvSpPr>
            <p:spPr>
              <a:xfrm>
                <a:off x="449989" y="4418478"/>
                <a:ext cx="28981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}">
                <a:extLst>
                  <a:ext uri="{FF2B5EF4-FFF2-40B4-BE49-F238E27FC236}">
                    <a16:creationId xmlns:a16="http://schemas.microsoft.com/office/drawing/2014/main" id="{66DDB1C7-38BC-2154-E88B-5C3F0E9568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8478"/>
                <a:ext cx="2898141" cy="613931"/>
              </a:xfrm>
              <a:prstGeom prst="rect">
                <a:avLst/>
              </a:prstGeom>
              <a:blipFill>
                <a:blip r:embed="rId6"/>
                <a:stretch>
                  <a:fillRect l="-336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92BF1B9-7D9D-7DCF-A464-08A236A687B9}"/>
              </a:ext>
            </a:extLst>
          </p:cNvPr>
          <p:cNvSpPr txBox="1"/>
          <p:nvPr/>
        </p:nvSpPr>
        <p:spPr>
          <a:xfrm>
            <a:off x="449989" y="4938797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2054</Words>
  <Application>Microsoft Office PowerPoint</Application>
  <PresentationFormat>宽屏</PresentationFormat>
  <Paragraphs>142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2023-10-21T12:51:08Z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