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2" r:id="rId7"/>
    <p:sldId id="375" r:id="rId8"/>
    <p:sldId id="376" r:id="rId9"/>
    <p:sldId id="377" r:id="rId10"/>
    <p:sldId id="380" r:id="rId11"/>
    <p:sldId id="378" r:id="rId12"/>
    <p:sldId id="379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bin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4" name="yt_shape_14814"/>
          <p:cNvSpPr txBox="1"/>
          <p:nvPr/>
        </p:nvSpPr>
        <p:spPr>
          <a:xfrm>
            <a:off x="540000" y="90000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15" name="yt_shape_14815"/>
          <p:cNvSpPr txBox="1"/>
          <p:nvPr/>
        </p:nvSpPr>
        <p:spPr>
          <a:xfrm>
            <a:off x="540000" y="1386164"/>
            <a:ext cx="81977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下列各组线段（单位：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）中，成比例线段的是（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16" name="yt_table_14816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4288090"/>
                  </p:ext>
                </p:extLst>
              </p:nvPr>
            </p:nvGraphicFramePr>
            <p:xfrm>
              <a:off x="540000" y="1872328"/>
              <a:ext cx="6985636" cy="1059371"/>
            </p:xfrm>
            <a:graphic>
              <a:graphicData uri="http://schemas.openxmlformats.org/drawingml/2006/table">
                <a:tbl>
                  <a:tblPr/>
                  <a:tblGrid>
                    <a:gridCol w="4123373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  <a:gridCol w="2862263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D.0.3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816" name="yt_table_14816" descr="{&quot;rangeId&quot;:2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4288090"/>
                  </p:ext>
                </p:extLst>
              </p:nvPr>
            </p:nvGraphicFramePr>
            <p:xfrm>
              <a:off x="540000" y="1872328"/>
              <a:ext cx="6985636" cy="1059371"/>
            </p:xfrm>
            <a:graphic>
              <a:graphicData uri="http://schemas.openxmlformats.org/drawingml/2006/table">
                <a:tbl>
                  <a:tblPr/>
                  <a:tblGrid>
                    <a:gridCol w="4123373">
                      <a:extLst>
                        <a:ext uri="{9D8B030D-6E8A-4147-A177-3AD203B41FA5}">
                          <a16:colId xmlns:a16="http://schemas.microsoft.com/office/drawing/2014/main" val="10756"/>
                        </a:ext>
                      </a:extLst>
                    </a:gridCol>
                    <a:gridCol w="2862263">
                      <a:extLst>
                        <a:ext uri="{9D8B030D-6E8A-4147-A177-3AD203B41FA5}">
                          <a16:colId xmlns:a16="http://schemas.microsoft.com/office/drawing/2014/main" val="1075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9424" b="-98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D.0.3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17" name="yt_shape_14817"/>
              <p:cNvSpPr txBox="1"/>
              <p:nvPr/>
            </p:nvSpPr>
            <p:spPr>
              <a:xfrm>
                <a:off x="540000" y="2982253"/>
                <a:ext cx="851675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817" name="yt_shape_1481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2253"/>
                <a:ext cx="8516755" cy="642740"/>
              </a:xfrm>
              <a:prstGeom prst="rect">
                <a:avLst/>
              </a:prstGeom>
              <a:blipFill>
                <a:blip r:embed="rId3"/>
                <a:stretch>
                  <a:fillRect l="-2219" r="-121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19" name="yt_table_148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586828"/>
              </p:ext>
            </p:extLst>
          </p:nvPr>
        </p:nvGraphicFramePr>
        <p:xfrm>
          <a:off x="540000" y="3675781"/>
          <a:ext cx="7409816" cy="475488"/>
        </p:xfrm>
        <a:graphic>
          <a:graphicData uri="http://schemas.openxmlformats.org/drawingml/2006/table">
            <a:tbl>
              <a:tblPr/>
              <a:tblGrid>
                <a:gridCol w="2070418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2052955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</a:tbl>
          </a:graphicData>
        </a:graphic>
      </p:graphicFrame>
      <p:sp>
        <p:nvSpPr>
          <p:cNvPr id="14821" name="yt_shape_14821"/>
          <p:cNvSpPr txBox="1"/>
          <p:nvPr/>
        </p:nvSpPr>
        <p:spPr>
          <a:xfrm>
            <a:off x="540119" y="42019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23" name="yt_table_1482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6395293"/>
                  </p:ext>
                </p:extLst>
              </p:nvPr>
            </p:nvGraphicFramePr>
            <p:xfrm>
              <a:off x="540000" y="5168247"/>
              <a:ext cx="7362191" cy="640017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823" name="yt_table_14823_skip" descr="{&quot;rangeId&quot;:4,&quot;type&quot;:&quot;Option&quot;,&quot;drawing&quot;:[&quot;yt_image_1482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76395293"/>
                  </p:ext>
                </p:extLst>
              </p:nvPr>
            </p:nvGraphicFramePr>
            <p:xfrm>
              <a:off x="540000" y="5168247"/>
              <a:ext cx="7362191" cy="640017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558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90" r="-15786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6232" r="-5420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46524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822" name="yt_image_14822_skip" title="H_103.2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18852" y="5168247"/>
            <a:ext cx="143094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06AC92-717F-6174-FA22-69F57C7840D0}"/>
              </a:ext>
            </a:extLst>
          </p:cNvPr>
          <p:cNvSpPr txBox="1"/>
          <p:nvPr/>
        </p:nvSpPr>
        <p:spPr>
          <a:xfrm>
            <a:off x="7755664" y="133935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6D4B0A-A56D-5FB5-7289-22C57BF4334E}"/>
              </a:ext>
            </a:extLst>
          </p:cNvPr>
          <p:cNvSpPr txBox="1"/>
          <p:nvPr/>
        </p:nvSpPr>
        <p:spPr>
          <a:xfrm>
            <a:off x="8071576" y="2935447"/>
            <a:ext cx="383285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D47FCA-D981-8697-F375-86F70F23B284}"/>
              </a:ext>
            </a:extLst>
          </p:cNvPr>
          <p:cNvSpPr txBox="1"/>
          <p:nvPr/>
        </p:nvSpPr>
        <p:spPr>
          <a:xfrm>
            <a:off x="2550371" y="463063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70" name="yt_shape_14870"/>
              <p:cNvSpPr txBox="1"/>
              <p:nvPr/>
            </p:nvSpPr>
            <p:spPr>
              <a:xfrm>
                <a:off x="540119" y="764704"/>
                <a:ext cx="11111999" cy="28745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（广安市中考）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据调查，超速行驶是引发交通事故的主要原因之一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小强用所学知识对一条笔直公路上的车辆进行测速，如图所示，观测点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到公路的距离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 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，检测路段的起点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方向上，终点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位于点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方向上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一辆轿车由东向西匀速行驶，测得此车由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处行驶到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处的时间为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问此车是否超过了该路段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 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的限制速度？（观测点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离地面的距离忽略不计，参考数据：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870" name="yt_shape_14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2874569"/>
              </a:xfrm>
              <a:prstGeom prst="rect">
                <a:avLst/>
              </a:prstGeom>
              <a:blipFill>
                <a:blip r:embed="rId2"/>
                <a:stretch>
                  <a:fillRect l="-1701" t="-1695" b="-5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72" name="yt_image_1487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8904" y="4443055"/>
            <a:ext cx="1924902" cy="145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874">
                <a:extLst>
                  <a:ext uri="{FF2B5EF4-FFF2-40B4-BE49-F238E27FC236}">
                    <a16:creationId xmlns:a16="http://schemas.microsoft.com/office/drawing/2014/main" id="{B7F86D81-0B49-568F-6D81-6F1D85A77F9E}"/>
                  </a:ext>
                </a:extLst>
              </p:cNvPr>
              <p:cNvSpPr txBox="1"/>
              <p:nvPr/>
            </p:nvSpPr>
            <p:spPr>
              <a:xfrm>
                <a:off x="540000" y="3706637"/>
                <a:ext cx="4906792" cy="2726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 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 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 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轿车速度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所以此车没有超过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 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的限制速度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874">
                <a:extLst>
                  <a:ext uri="{FF2B5EF4-FFF2-40B4-BE49-F238E27FC236}">
                    <a16:creationId xmlns:a16="http://schemas.microsoft.com/office/drawing/2014/main" id="{B7F86D81-0B49-568F-6D81-6F1D85A77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6637"/>
                <a:ext cx="4906792" cy="2726259"/>
              </a:xfrm>
              <a:prstGeom prst="rect">
                <a:avLst/>
              </a:prstGeom>
              <a:blipFill>
                <a:blip r:embed="rId4"/>
                <a:stretch>
                  <a:fillRect l="-3851" t="-671" r="-2484" b="-6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2A72FA-D830-8EEF-3E79-81DE0EEA171E}"/>
                  </a:ext>
                </a:extLst>
              </p:cNvPr>
              <p:cNvSpPr txBox="1"/>
              <p:nvPr/>
            </p:nvSpPr>
            <p:spPr>
              <a:xfrm>
                <a:off x="449989" y="3659831"/>
                <a:ext cx="46490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2A72FA-D830-8EEF-3E79-81DE0EEA17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9831"/>
                <a:ext cx="4649026" cy="613931"/>
              </a:xfrm>
              <a:prstGeom prst="rect">
                <a:avLst/>
              </a:prstGeom>
              <a:blipFill>
                <a:blip r:embed="rId5"/>
                <a:stretch>
                  <a:fillRect l="-2100" r="-183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CB147AA-0762-0E38-6DFE-27320EFA766F}"/>
              </a:ext>
            </a:extLst>
          </p:cNvPr>
          <p:cNvSpPr txBox="1"/>
          <p:nvPr/>
        </p:nvSpPr>
        <p:spPr>
          <a:xfrm>
            <a:off x="449989" y="4180150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 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5F6BAD-42F8-A26E-C78B-708B62A467FE}"/>
                  </a:ext>
                </a:extLst>
              </p:cNvPr>
              <p:cNvSpPr txBox="1"/>
              <p:nvPr/>
            </p:nvSpPr>
            <p:spPr>
              <a:xfrm>
                <a:off x="449989" y="4655638"/>
                <a:ext cx="50173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5F6BAD-42F8-A26E-C78B-708B62A46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5638"/>
                <a:ext cx="5017326" cy="613931"/>
              </a:xfrm>
              <a:prstGeom prst="rect">
                <a:avLst/>
              </a:prstGeom>
              <a:blipFill>
                <a:blip r:embed="rId6"/>
                <a:stretch>
                  <a:fillRect l="-1944" r="-1823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3DDB5C-5930-B314-A41F-993661C8AE7D}"/>
                  </a:ext>
                </a:extLst>
              </p:cNvPr>
              <p:cNvSpPr txBox="1"/>
              <p:nvPr/>
            </p:nvSpPr>
            <p:spPr>
              <a:xfrm>
                <a:off x="449989" y="5175957"/>
                <a:ext cx="4817237" cy="8530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轿车速度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Book Antiqua" pitchFamily="24"/>
                    <a:ea typeface="Book Antiqua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3DDB5C-5930-B314-A41F-993661C8A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5957"/>
                <a:ext cx="4817237" cy="853009"/>
              </a:xfrm>
              <a:prstGeom prst="rect">
                <a:avLst/>
              </a:prstGeom>
              <a:blipFill>
                <a:blip r:embed="rId7"/>
                <a:stretch>
                  <a:fillRect l="-2025" r="-2025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94331AA-312C-3073-14E7-09B4DEA18734}"/>
              </a:ext>
            </a:extLst>
          </p:cNvPr>
          <p:cNvSpPr txBox="1"/>
          <p:nvPr/>
        </p:nvSpPr>
        <p:spPr>
          <a:xfrm>
            <a:off x="449989" y="5935354"/>
            <a:ext cx="50394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所以此车没有超过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 m/s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的限制速度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6" name="yt_shape_14876"/>
          <p:cNvSpPr txBox="1"/>
          <p:nvPr/>
        </p:nvSpPr>
        <p:spPr>
          <a:xfrm>
            <a:off x="540119" y="1360237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（达州市中考）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莲花湖湿地公园是当地人民喜爱的休闲景区之一，里面的秋千深受孩子们喜爱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如图所示，秋千链子的长度为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，当摆角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时，座板离地面的高度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，当摆动至最高位置时，摆角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，求座板距地面的最大高度为多少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？（结果精确到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 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tan26°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tan50°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877" name="yt_image_148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7149" y="3919290"/>
            <a:ext cx="4457700" cy="193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47716F8-7F83-FBAD-0577-129B91802F7F}"/>
              </a:ext>
            </a:extLst>
          </p:cNvPr>
          <p:cNvSpPr txBox="1"/>
          <p:nvPr/>
        </p:nvSpPr>
        <p:spPr>
          <a:xfrm>
            <a:off x="450108" y="1296558"/>
            <a:ext cx="1121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解：如图所示，过点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F6D876-88D0-223F-4302-466DD60084F2}"/>
              </a:ext>
            </a:extLst>
          </p:cNvPr>
          <p:cNvSpPr txBox="1"/>
          <p:nvPr/>
        </p:nvSpPr>
        <p:spPr>
          <a:xfrm>
            <a:off x="450108" y="1772046"/>
            <a:ext cx="808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，由题意可得，四边形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BMNF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73114A-6F45-FAA1-8749-D00E8AAAFE0D}"/>
              </a:ext>
            </a:extLst>
          </p:cNvPr>
          <p:cNvSpPr txBox="1"/>
          <p:nvPr/>
        </p:nvSpPr>
        <p:spPr>
          <a:xfrm>
            <a:off x="450108" y="2247534"/>
            <a:ext cx="409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1FC76A-E604-577D-FD51-91F994335D4D}"/>
              </a:ext>
            </a:extLst>
          </p:cNvPr>
          <p:cNvSpPr txBox="1"/>
          <p:nvPr/>
        </p:nvSpPr>
        <p:spPr>
          <a:xfrm>
            <a:off x="450108" y="2723022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秋千链子的长度为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DB3C62-465D-EAD6-3FFB-9CE951633BC9}"/>
              </a:ext>
            </a:extLst>
          </p:cNvPr>
          <p:cNvSpPr txBox="1"/>
          <p:nvPr/>
        </p:nvSpPr>
        <p:spPr>
          <a:xfrm>
            <a:off x="450108" y="319851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64ADFB-1A49-3244-1A3C-B302EBEF7D5F}"/>
              </a:ext>
            </a:extLst>
          </p:cNvPr>
          <p:cNvSpPr txBox="1"/>
          <p:nvPr/>
        </p:nvSpPr>
        <p:spPr>
          <a:xfrm>
            <a:off x="450108" y="3673998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A894ED-6F8B-5286-EC08-676CDA3EB424}"/>
              </a:ext>
            </a:extLst>
          </p:cNvPr>
          <p:cNvSpPr txBox="1"/>
          <p:nvPr/>
        </p:nvSpPr>
        <p:spPr>
          <a:xfrm>
            <a:off x="450108" y="4149486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·cos26°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2.7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97442A-21BC-A8D3-7A2A-5C07FF054C6B}"/>
              </a:ext>
            </a:extLst>
          </p:cNvPr>
          <p:cNvSpPr txBox="1"/>
          <p:nvPr/>
        </p:nvSpPr>
        <p:spPr>
          <a:xfrm>
            <a:off x="450108" y="4624974"/>
            <a:ext cx="476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16CC43-7D66-A726-BBF9-C21E0BED672B}"/>
              </a:ext>
            </a:extLst>
          </p:cNvPr>
          <p:cNvSpPr txBox="1"/>
          <p:nvPr/>
        </p:nvSpPr>
        <p:spPr>
          <a:xfrm>
            <a:off x="450108" y="510046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E3C580-8006-DCA4-0CD2-0F69465C48B4}"/>
              </a:ext>
            </a:extLst>
          </p:cNvPr>
          <p:cNvSpPr txBox="1"/>
          <p:nvPr/>
        </p:nvSpPr>
        <p:spPr>
          <a:xfrm>
            <a:off x="6243994" y="3788809"/>
            <a:ext cx="5288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1.92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37F6837-3A55-3770-E73D-5FCB3094A4F7}"/>
              </a:ext>
            </a:extLst>
          </p:cNvPr>
          <p:cNvSpPr txBox="1"/>
          <p:nvPr/>
        </p:nvSpPr>
        <p:spPr>
          <a:xfrm>
            <a:off x="6243994" y="4264297"/>
            <a:ext cx="529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1.68 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7B1D0A-53F3-6F29-9197-DB294E9C1E61}"/>
              </a:ext>
            </a:extLst>
          </p:cNvPr>
          <p:cNvSpPr txBox="1"/>
          <p:nvPr/>
        </p:nvSpPr>
        <p:spPr>
          <a:xfrm>
            <a:off x="6243994" y="4739785"/>
            <a:ext cx="381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1.68 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1.7 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7428A8-648E-9ACA-CCCD-129D0FDC04EA}"/>
              </a:ext>
            </a:extLst>
          </p:cNvPr>
          <p:cNvSpPr txBox="1"/>
          <p:nvPr/>
        </p:nvSpPr>
        <p:spPr>
          <a:xfrm>
            <a:off x="6243994" y="5215273"/>
            <a:ext cx="460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座板距地面的最大高度为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1.7 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4880">
            <a:extLst>
              <a:ext uri="{FF2B5EF4-FFF2-40B4-BE49-F238E27FC236}">
                <a16:creationId xmlns:a16="http://schemas.microsoft.com/office/drawing/2014/main" id="{CBC2DC80-BC1D-6214-EA47-EBF5495B9A1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2218" y="2348880"/>
            <a:ext cx="331221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4" name="yt_shape_14824"/>
          <p:cNvSpPr txBox="1"/>
          <p:nvPr/>
        </p:nvSpPr>
        <p:spPr>
          <a:xfrm>
            <a:off x="540119" y="1134734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的三个顶点均在格点上，则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28" name="yt_table_14828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4144219"/>
                  </p:ext>
                </p:extLst>
              </p:nvPr>
            </p:nvGraphicFramePr>
            <p:xfrm>
              <a:off x="540000" y="1620898"/>
              <a:ext cx="8846567" cy="718566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828" name="yt_table_14828_skip" descr="{&quot;rangeId&quot;:5,&quot;type&quot;:&quot;Option&quot;,&quot;drawing&quot;:[&quot;yt_shape_14825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4144219"/>
                  </p:ext>
                </p:extLst>
              </p:nvPr>
            </p:nvGraphicFramePr>
            <p:xfrm>
              <a:off x="540000" y="1386164"/>
              <a:ext cx="8846567" cy="718566"/>
            </p:xfrm>
            <a:graphic>
              <a:graphicData uri="http://schemas.openxmlformats.org/drawingml/2006/table">
                <a:tbl>
                  <a:tblPr/>
                  <a:tblGrid>
                    <a:gridCol w="2575243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2557780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326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55" r="-14558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476" r="-4523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64211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825" name="yt_shape_14825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8751" y="1620898"/>
            <a:ext cx="1311021" cy="1707021"/>
            <a:chOff x="0" y="0"/>
            <a:chExt cx="1311021" cy="1707021"/>
          </a:xfrm>
        </p:grpSpPr>
        <p:pic>
          <p:nvPicPr>
            <p:cNvPr id="3" name="yt_image_1482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1021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27" name="yt_shape_14827"/>
            <p:cNvSpPr txBox="1"/>
            <p:nvPr/>
          </p:nvSpPr>
          <p:spPr>
            <a:xfrm>
              <a:off x="122229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829" name="yt_shape_14829"/>
          <p:cNvSpPr txBox="1"/>
          <p:nvPr/>
        </p:nvSpPr>
        <p:spPr>
          <a:xfrm>
            <a:off x="540119" y="337833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33" name="yt_table_1483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334550"/>
              </p:ext>
            </p:extLst>
          </p:nvPr>
        </p:nvGraphicFramePr>
        <p:xfrm>
          <a:off x="540000" y="4344625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</a:tbl>
          </a:graphicData>
        </a:graphic>
      </p:graphicFrame>
      <p:grpSp>
        <p:nvGrpSpPr>
          <p:cNvPr id="14830" name="yt_shape_14830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8627" y="4344625"/>
            <a:ext cx="1381161" cy="1739025"/>
            <a:chOff x="0" y="0"/>
            <a:chExt cx="1381161" cy="1739025"/>
          </a:xfrm>
        </p:grpSpPr>
        <p:pic>
          <p:nvPicPr>
            <p:cNvPr id="2" name="yt_image_1483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81161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2" name="yt_shape_14832"/>
            <p:cNvSpPr txBox="1"/>
            <p:nvPr/>
          </p:nvSpPr>
          <p:spPr>
            <a:xfrm>
              <a:off x="157299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189E667-6FF5-E65C-803B-031F288ECDB5}"/>
              </a:ext>
            </a:extLst>
          </p:cNvPr>
          <p:cNvSpPr txBox="1"/>
          <p:nvPr/>
        </p:nvSpPr>
        <p:spPr>
          <a:xfrm>
            <a:off x="10803782" y="108792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B58536-F43B-FFB9-C0D6-35D28830D286}"/>
              </a:ext>
            </a:extLst>
          </p:cNvPr>
          <p:cNvSpPr txBox="1"/>
          <p:nvPr/>
        </p:nvSpPr>
        <p:spPr>
          <a:xfrm>
            <a:off x="4550621" y="380701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5" name="yt_shape_14835"/>
          <p:cNvSpPr txBox="1"/>
          <p:nvPr/>
        </p:nvSpPr>
        <p:spPr>
          <a:xfrm>
            <a:off x="540119" y="25937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如图是拦水坝的横断面，斜坡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的水平宽度为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米，斜面坡度为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，则斜坡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37" name="yt_table_14837_skip" title="H_74.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8652266"/>
                  </p:ext>
                </p:extLst>
              </p:nvPr>
            </p:nvGraphicFramePr>
            <p:xfrm>
              <a:off x="540000" y="3560081"/>
              <a:ext cx="4447160" cy="943610"/>
            </p:xfrm>
            <a:graphic>
              <a:graphicData uri="http://schemas.openxmlformats.org/drawingml/2006/table">
                <a:tbl>
                  <a:tblPr/>
                  <a:tblGrid>
                    <a:gridCol w="2765870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1681290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837" name="yt_table_14837_skip" descr="{&quot;rangeId&quot;:7,&quot;type&quot;:&quot;Option&quot;,&quot;drawing&quot;:[&quot;yt_image_14836&quot;]}" title="H_74.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8652266"/>
                  </p:ext>
                </p:extLst>
              </p:nvPr>
            </p:nvGraphicFramePr>
            <p:xfrm>
              <a:off x="540000" y="1866295"/>
              <a:ext cx="4447160" cy="943610"/>
            </p:xfrm>
            <a:graphic>
              <a:graphicData uri="http://schemas.openxmlformats.org/drawingml/2006/table">
                <a:tbl>
                  <a:tblPr/>
                  <a:tblGrid>
                    <a:gridCol w="2765870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1681290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</a:tblGrid>
                  <a:tr h="4718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46" r="-60659" b="-1371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4855" t="-3846" b="-13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8"/>
                      </a:ext>
                    </a:extLst>
                  </a:tr>
                  <a:tr h="4718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195" r="-6065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836" name="yt_image_14836_skip" title="H_83.7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9990" y="3560081"/>
            <a:ext cx="2179974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98A581-1E0B-F9D1-6B22-54A2D3B8A997}"/>
              </a:ext>
            </a:extLst>
          </p:cNvPr>
          <p:cNvSpPr txBox="1"/>
          <p:nvPr/>
        </p:nvSpPr>
        <p:spPr>
          <a:xfrm>
            <a:off x="1821708" y="30224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8" name="yt_shape_14838"/>
          <p:cNvSpPr txBox="1"/>
          <p:nvPr/>
        </p:nvSpPr>
        <p:spPr>
          <a:xfrm>
            <a:off x="540000" y="1011577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39" name="yt_shape_14839"/>
          <p:cNvSpPr txBox="1"/>
          <p:nvPr/>
        </p:nvSpPr>
        <p:spPr>
          <a:xfrm>
            <a:off x="540000" y="1497741"/>
            <a:ext cx="10289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40" name="yt_image_1484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2193" y="2129408"/>
            <a:ext cx="132761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842" name="yt_shape_14842"/>
              <p:cNvSpPr txBox="1"/>
              <p:nvPr/>
            </p:nvSpPr>
            <p:spPr>
              <a:xfrm>
                <a:off x="540119" y="3638342"/>
                <a:ext cx="11111999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（内江市中考）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在平面直角坐标系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）作直线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为常数且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）的垂线，垂足为点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842" name="yt_shape_14842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38342"/>
                <a:ext cx="11111999" cy="1316899"/>
              </a:xfrm>
              <a:prstGeom prst="rect">
                <a:avLst/>
              </a:prstGeom>
              <a:blipFill>
                <a:blip r:embed="rId3"/>
                <a:stretch>
                  <a:fillRect l="-1701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44" name="yt_shape_14844"/>
              <p:cNvSpPr txBox="1"/>
              <p:nvPr/>
            </p:nvSpPr>
            <p:spPr>
              <a:xfrm>
                <a:off x="540119" y="5006029"/>
                <a:ext cx="11111999" cy="12003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中，若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钝角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（选填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锐角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直角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钝角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844" name="yt_shape_1484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06029"/>
                <a:ext cx="11111999" cy="1200393"/>
              </a:xfrm>
              <a:prstGeom prst="rect">
                <a:avLst/>
              </a:prstGeom>
              <a:blipFill>
                <a:blip r:embed="rId4"/>
                <a:stretch>
                  <a:fillRect l="-1701" b="-12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46C55D-A5D6-0BE9-37AF-A6579EC71CCB}"/>
              </a:ext>
            </a:extLst>
          </p:cNvPr>
          <p:cNvSpPr txBox="1"/>
          <p:nvPr/>
        </p:nvSpPr>
        <p:spPr>
          <a:xfrm>
            <a:off x="9954351" y="145093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27188C8-5088-F587-46E2-C09CE33E7735}"/>
                  </a:ext>
                </a:extLst>
              </p:cNvPr>
              <p:cNvSpPr txBox="1"/>
              <p:nvPr/>
            </p:nvSpPr>
            <p:spPr>
              <a:xfrm>
                <a:off x="7765307" y="418203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F27188C8-5088-F587-46E2-C09CE33E7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5307" y="4182035"/>
                <a:ext cx="308674" cy="726326"/>
              </a:xfrm>
              <a:prstGeom prst="rect">
                <a:avLst/>
              </a:prstGeom>
              <a:blipFill>
                <a:blip r:embed="rId5"/>
                <a:stretch>
                  <a:fillRect l="-32000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BE21774-9E49-694E-2FC6-187CF0A5133B}"/>
              </a:ext>
            </a:extLst>
          </p:cNvPr>
          <p:cNvSpPr txBox="1"/>
          <p:nvPr/>
        </p:nvSpPr>
        <p:spPr>
          <a:xfrm>
            <a:off x="8790008" y="4959223"/>
            <a:ext cx="789685" cy="851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钝角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119" y="2163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是位似中心为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的位似图形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50" name="yt_shape_14850"/>
          <p:cNvSpPr txBox="1"/>
          <p:nvPr/>
        </p:nvSpPr>
        <p:spPr>
          <a:xfrm>
            <a:off x="540000" y="47318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47" name="yt_shape_14847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187" y="3122953"/>
            <a:ext cx="1905624" cy="1558431"/>
            <a:chOff x="0" y="0"/>
            <a:chExt cx="1905624" cy="1558431"/>
          </a:xfrm>
        </p:grpSpPr>
        <p:pic>
          <p:nvPicPr>
            <p:cNvPr id="2" name="yt_image_1484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5624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9" name="yt_shape_14849"/>
            <p:cNvSpPr txBox="1"/>
            <p:nvPr/>
          </p:nvSpPr>
          <p:spPr>
            <a:xfrm>
              <a:off x="343348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F96315-B02F-AD07-563B-72EE4BEB2CD6}"/>
              </a:ext>
            </a:extLst>
          </p:cNvPr>
          <p:cNvSpPr txBox="1"/>
          <p:nvPr/>
        </p:nvSpPr>
        <p:spPr>
          <a:xfrm>
            <a:off x="4756996" y="259220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51" name="yt_shape_14851"/>
              <p:cNvSpPr txBox="1"/>
              <p:nvPr/>
            </p:nvSpPr>
            <p:spPr>
              <a:xfrm>
                <a:off x="540119" y="2065027"/>
                <a:ext cx="11111999" cy="9909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（济宁市中考）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51" name="yt_shape_14851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5027"/>
                <a:ext cx="11111999" cy="990977"/>
              </a:xfrm>
              <a:prstGeom prst="rect">
                <a:avLst/>
              </a:prstGeom>
              <a:blipFill>
                <a:blip r:embed="rId2"/>
                <a:stretch>
                  <a:fillRect l="-1701" t="-2469" r="-1372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56" name="yt_shape_14856"/>
          <p:cNvSpPr txBox="1"/>
          <p:nvPr/>
        </p:nvSpPr>
        <p:spPr>
          <a:xfrm>
            <a:off x="540000" y="48303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53" name="yt_shape_14853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2739" y="3259156"/>
            <a:ext cx="2066520" cy="1520712"/>
            <a:chOff x="0" y="0"/>
            <a:chExt cx="2066520" cy="1520712"/>
          </a:xfrm>
        </p:grpSpPr>
        <p:pic>
          <p:nvPicPr>
            <p:cNvPr id="2" name="yt_image_1485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6520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5" name="yt_shape_14855"/>
            <p:cNvSpPr txBox="1"/>
            <p:nvPr/>
          </p:nvSpPr>
          <p:spPr>
            <a:xfrm>
              <a:off x="423796" y="11607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962ADF-2D4D-40F7-E7CA-9367FCEAAA97}"/>
                  </a:ext>
                </a:extLst>
              </p:cNvPr>
              <p:cNvSpPr txBox="1"/>
              <p:nvPr/>
            </p:nvSpPr>
            <p:spPr>
              <a:xfrm>
                <a:off x="1059708" y="2457590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EA962ADF-2D4D-40F7-E7CA-9367FCEAA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457590"/>
                <a:ext cx="1005714" cy="554686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57" name="yt_shape_14857"/>
              <p:cNvSpPr txBox="1"/>
              <p:nvPr/>
            </p:nvSpPr>
            <p:spPr>
              <a:xfrm>
                <a:off x="540000" y="2364877"/>
                <a:ext cx="9374618" cy="24882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分）计算：（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3tan 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57" name="yt_shape_14857" descr="{&quot;rangeId&quot;:13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4877"/>
                <a:ext cx="9374618" cy="2488245"/>
              </a:xfrm>
              <a:prstGeom prst="rect">
                <a:avLst/>
              </a:prstGeom>
              <a:blipFill>
                <a:blip r:embed="rId2"/>
                <a:stretch>
                  <a:fillRect l="-2017" t="-2206" r="-1041" b="-6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EE516C-E696-8612-9D57-37646D0A921B}"/>
                  </a:ext>
                </a:extLst>
              </p:cNvPr>
              <p:cNvSpPr txBox="1"/>
              <p:nvPr/>
            </p:nvSpPr>
            <p:spPr>
              <a:xfrm>
                <a:off x="449989" y="3599057"/>
                <a:ext cx="524281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isTopic': 1, 'pageBreak': True}">
                <a:extLst>
                  <a:ext uri="{FF2B5EF4-FFF2-40B4-BE49-F238E27FC236}">
                    <a16:creationId xmlns:a16="http://schemas.microsoft.com/office/drawing/2014/main" id="{DAEE516C-E696-8612-9D57-37646D0A92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9057"/>
                <a:ext cx="5242814" cy="852437"/>
              </a:xfrm>
              <a:prstGeom prst="rect">
                <a:avLst/>
              </a:prstGeom>
              <a:blipFill>
                <a:blip r:embed="rId3"/>
                <a:stretch>
                  <a:fillRect l="-186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1C67FB9-E851-4C24-9AF2-5DFA64E4EA31}"/>
              </a:ext>
            </a:extLst>
          </p:cNvPr>
          <p:cNvSpPr txBox="1"/>
          <p:nvPr/>
        </p:nvSpPr>
        <p:spPr>
          <a:xfrm>
            <a:off x="449989" y="4357882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2" name="yt_shape_14862"/>
          <p:cNvSpPr txBox="1"/>
          <p:nvPr/>
        </p:nvSpPr>
        <p:spPr>
          <a:xfrm>
            <a:off x="540119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63" name="yt_image_148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720743"/>
            <a:ext cx="167363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5" name="yt_shape_14865"/>
          <p:cNvSpPr txBox="1"/>
          <p:nvPr/>
        </p:nvSpPr>
        <p:spPr>
          <a:xfrm>
            <a:off x="540000" y="2351653"/>
            <a:ext cx="30761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698E14-53BE-FAAD-F499-83749538D281}"/>
              </a:ext>
            </a:extLst>
          </p:cNvPr>
          <p:cNvSpPr txBox="1"/>
          <p:nvPr/>
        </p:nvSpPr>
        <p:spPr>
          <a:xfrm>
            <a:off x="449989" y="2869174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8798FF-B710-5977-C482-18BEA046A6C2}"/>
              </a:ext>
            </a:extLst>
          </p:cNvPr>
          <p:cNvSpPr txBox="1"/>
          <p:nvPr/>
        </p:nvSpPr>
        <p:spPr>
          <a:xfrm>
            <a:off x="449989" y="334466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D40F10-5641-543C-CF2E-72FA10EB9622}"/>
              </a:ext>
            </a:extLst>
          </p:cNvPr>
          <p:cNvSpPr txBox="1"/>
          <p:nvPr/>
        </p:nvSpPr>
        <p:spPr>
          <a:xfrm>
            <a:off x="449989" y="3820150"/>
            <a:ext cx="3007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5D3032-090C-4F83-8F5B-CAF21D78A8F0}"/>
              </a:ext>
            </a:extLst>
          </p:cNvPr>
          <p:cNvSpPr txBox="1"/>
          <p:nvPr/>
        </p:nvSpPr>
        <p:spPr>
          <a:xfrm>
            <a:off x="449989" y="4295638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F475CF-DD89-E27B-D73A-693CF0072CC7}"/>
              </a:ext>
            </a:extLst>
          </p:cNvPr>
          <p:cNvSpPr txBox="1"/>
          <p:nvPr/>
        </p:nvSpPr>
        <p:spPr>
          <a:xfrm>
            <a:off x="449989" y="4771126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1D4D8C-10DF-5393-6BD0-E4698EFA2D54}"/>
              </a:ext>
            </a:extLst>
          </p:cNvPr>
          <p:cNvSpPr txBox="1"/>
          <p:nvPr/>
        </p:nvSpPr>
        <p:spPr>
          <a:xfrm>
            <a:off x="449989" y="5246614"/>
            <a:ext cx="358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7867F9-FF2B-FE5A-7D58-A27D1A481006}"/>
              </a:ext>
            </a:extLst>
          </p:cNvPr>
          <p:cNvSpPr txBox="1"/>
          <p:nvPr/>
        </p:nvSpPr>
        <p:spPr>
          <a:xfrm>
            <a:off x="449989" y="5722102"/>
            <a:ext cx="3013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866">
            <a:extLst>
              <a:ext uri="{FF2B5EF4-FFF2-40B4-BE49-F238E27FC236}">
                <a16:creationId xmlns:a16="http://schemas.microsoft.com/office/drawing/2014/main" id="{4E0046A6-4CA6-10C9-4ED2-04AC7CE491FD}"/>
              </a:ext>
            </a:extLst>
          </p:cNvPr>
          <p:cNvSpPr txBox="1"/>
          <p:nvPr/>
        </p:nvSpPr>
        <p:spPr>
          <a:xfrm>
            <a:off x="540000" y="1484784"/>
            <a:ext cx="669253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的中位线，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4863">
            <a:extLst>
              <a:ext uri="{FF2B5EF4-FFF2-40B4-BE49-F238E27FC236}">
                <a16:creationId xmlns:a16="http://schemas.microsoft.com/office/drawing/2014/main" id="{28A5BF14-E967-6CD2-8361-DC2C47A5713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720743"/>
            <a:ext cx="1673634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868">
                <a:extLst>
                  <a:ext uri="{FF2B5EF4-FFF2-40B4-BE49-F238E27FC236}">
                    <a16:creationId xmlns:a16="http://schemas.microsoft.com/office/drawing/2014/main" id="{270DD7E7-B275-ED8C-8E7F-F50421DFC687}"/>
                  </a:ext>
                </a:extLst>
              </p:cNvPr>
              <p:cNvSpPr txBox="1"/>
              <p:nvPr/>
            </p:nvSpPr>
            <p:spPr>
              <a:xfrm>
                <a:off x="540000" y="1848508"/>
                <a:ext cx="5701882" cy="4020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868">
                <a:extLst>
                  <a:ext uri="{FF2B5EF4-FFF2-40B4-BE49-F238E27FC236}">
                    <a16:creationId xmlns:a16="http://schemas.microsoft.com/office/drawing/2014/main" id="{270DD7E7-B275-ED8C-8E7F-F50421DFC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48508"/>
                <a:ext cx="5701882" cy="4020844"/>
              </a:xfrm>
              <a:prstGeom prst="rect">
                <a:avLst/>
              </a:prstGeom>
              <a:blipFill>
                <a:blip r:embed="rId3"/>
                <a:stretch>
                  <a:fillRect l="-3316" r="-235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E57407-E1C7-5105-8F56-68E1ABEBB9C7}"/>
                  </a:ext>
                </a:extLst>
              </p:cNvPr>
              <p:cNvSpPr txBox="1"/>
              <p:nvPr/>
            </p:nvSpPr>
            <p:spPr>
              <a:xfrm>
                <a:off x="449989" y="1801702"/>
                <a:ext cx="5826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E57407-E1C7-5105-8F56-68E1ABEBB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1702"/>
                <a:ext cx="5826823" cy="765061"/>
              </a:xfrm>
              <a:prstGeom prst="rect">
                <a:avLst/>
              </a:prstGeom>
              <a:blipFill>
                <a:blip r:embed="rId4"/>
                <a:stretch>
                  <a:fillRect l="-1674" r="-167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EA29403-85E8-7384-B5DB-CBC84FCD4F62}"/>
              </a:ext>
            </a:extLst>
          </p:cNvPr>
          <p:cNvSpPr txBox="1"/>
          <p:nvPr/>
        </p:nvSpPr>
        <p:spPr>
          <a:xfrm>
            <a:off x="449989" y="2473151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5C5833F-5D2E-0516-2346-BD6C8F9AEE09}"/>
                  </a:ext>
                </a:extLst>
              </p:cNvPr>
              <p:cNvSpPr txBox="1"/>
              <p:nvPr/>
            </p:nvSpPr>
            <p:spPr>
              <a:xfrm>
                <a:off x="449989" y="2948639"/>
                <a:ext cx="2647061" cy="1077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𝐴𝐵𝐷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5C5833F-5D2E-0516-2346-BD6C8F9AE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8639"/>
                <a:ext cx="2647061" cy="1077799"/>
              </a:xfrm>
              <a:prstGeom prst="rect">
                <a:avLst/>
              </a:prstGeom>
              <a:blipFill>
                <a:blip r:embed="rId5"/>
                <a:stretch>
                  <a:fillRect r="-3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F3306B78-DD39-B2BB-F3F9-FE1AFF945C27}"/>
              </a:ext>
            </a:extLst>
          </p:cNvPr>
          <p:cNvSpPr txBox="1"/>
          <p:nvPr/>
        </p:nvSpPr>
        <p:spPr>
          <a:xfrm>
            <a:off x="449989" y="3932827"/>
            <a:ext cx="249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E0E791-A9B7-1891-9EB6-CE3B02F82F31}"/>
              </a:ext>
            </a:extLst>
          </p:cNvPr>
          <p:cNvSpPr txBox="1"/>
          <p:nvPr/>
        </p:nvSpPr>
        <p:spPr>
          <a:xfrm>
            <a:off x="449989" y="4408314"/>
            <a:ext cx="252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3EBC59-D1A5-BC72-69C4-CE81E231DEBE}"/>
              </a:ext>
            </a:extLst>
          </p:cNvPr>
          <p:cNvSpPr txBox="1"/>
          <p:nvPr/>
        </p:nvSpPr>
        <p:spPr>
          <a:xfrm>
            <a:off x="449989" y="4883802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F35DD04-92C9-4D90-4FAB-FED9EBC8D65B}"/>
              </a:ext>
            </a:extLst>
          </p:cNvPr>
          <p:cNvSpPr txBox="1"/>
          <p:nvPr/>
        </p:nvSpPr>
        <p:spPr>
          <a:xfrm>
            <a:off x="449989" y="5359290"/>
            <a:ext cx="17675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1710</Words>
  <Application>Microsoft Office PowerPoint</Application>
  <PresentationFormat>宽屏</PresentationFormat>
  <Paragraphs>120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