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3" r:id="rId8"/>
    <p:sldId id="374" r:id="rId9"/>
    <p:sldId id="376" r:id="rId10"/>
    <p:sldId id="377" r:id="rId11"/>
    <p:sldId id="379" r:id="rId12"/>
    <p:sldId id="381" r:id="rId13"/>
    <p:sldId id="382" r:id="rId14"/>
    <p:sldId id="383" r:id="rId15"/>
    <p:sldId id="384" r:id="rId16"/>
    <p:sldId id="393" r:id="rId17"/>
    <p:sldId id="385" r:id="rId18"/>
    <p:sldId id="389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420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bin"/><Relationship Id="rId5" Type="http://schemas.openxmlformats.org/officeDocument/2006/relationships/image" Target="../media/image31.bin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bin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61" name="yt_image_1276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10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3" name="yt_shape_12763"/>
          <p:cNvSpPr txBox="1"/>
          <p:nvPr/>
        </p:nvSpPr>
        <p:spPr>
          <a:xfrm>
            <a:off x="540119" y="2517811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切线长的概念：把圆的切线上某一点与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切点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之间的线段的长叫做这点到圆的切线长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切线长定理：过圆外一点所画的圆的两条切线，它们的切线长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这一点和圆心的连线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这两条切线的夹角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三角形的内切圆：与三角形各边都相切的圆叫做三角形的内切圆，内切圆的圆心叫做这个三角形的内心，内心是三角形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角平分线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B42639-9F2A-796F-FBA3-CE9256CB76DB}"/>
              </a:ext>
            </a:extLst>
          </p:cNvPr>
          <p:cNvSpPr txBox="1"/>
          <p:nvPr/>
        </p:nvSpPr>
        <p:spPr>
          <a:xfrm>
            <a:off x="6165108" y="247100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切点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CEC1E1-E8C0-11A5-A79C-D472250623B1}"/>
              </a:ext>
            </a:extLst>
          </p:cNvPr>
          <p:cNvSpPr txBox="1"/>
          <p:nvPr/>
        </p:nvSpPr>
        <p:spPr>
          <a:xfrm>
            <a:off x="9213107" y="342198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E9C71A-CBA8-256C-3C30-C8066D7EFF09}"/>
              </a:ext>
            </a:extLst>
          </p:cNvPr>
          <p:cNvSpPr txBox="1"/>
          <p:nvPr/>
        </p:nvSpPr>
        <p:spPr>
          <a:xfrm>
            <a:off x="2278908" y="389746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平分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244820-FF88-5F03-53D5-A840ABEC1050}"/>
              </a:ext>
            </a:extLst>
          </p:cNvPr>
          <p:cNvSpPr txBox="1"/>
          <p:nvPr/>
        </p:nvSpPr>
        <p:spPr>
          <a:xfrm>
            <a:off x="5936508" y="484844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角平分线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2" name="yt_shape_12822"/>
          <p:cNvSpPr txBox="1"/>
          <p:nvPr/>
        </p:nvSpPr>
        <p:spPr>
          <a:xfrm>
            <a:off x="540000" y="190377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21" name="yt_image_1282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0377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4" name="yt_shape_12824"/>
          <p:cNvSpPr txBox="1"/>
          <p:nvPr/>
        </p:nvSpPr>
        <p:spPr>
          <a:xfrm>
            <a:off x="540119" y="2595641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（郑州八中单元卷）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根据图形得出四个结论：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其中正确的结论有（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26" name="yt_table_1282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192599"/>
              </p:ext>
            </p:extLst>
          </p:nvPr>
        </p:nvGraphicFramePr>
        <p:xfrm>
          <a:off x="540000" y="4042067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pic>
        <p:nvPicPr>
          <p:cNvPr id="12825" name="yt_image_12825_skip" title="H_100.1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9028" y="4042067"/>
            <a:ext cx="179085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C594CE-CCA9-C2C1-0A21-A34BFB4F0333}"/>
              </a:ext>
            </a:extLst>
          </p:cNvPr>
          <p:cNvSpPr txBox="1"/>
          <p:nvPr/>
        </p:nvSpPr>
        <p:spPr>
          <a:xfrm>
            <a:off x="1516908" y="349981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8" name="yt_shape_12828"/>
          <p:cNvSpPr txBox="1"/>
          <p:nvPr/>
        </p:nvSpPr>
        <p:spPr>
          <a:xfrm>
            <a:off x="540119" y="240747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的内心为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的外接圆于点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30" name="yt_table_1283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80103"/>
              </p:ext>
            </p:extLst>
          </p:nvPr>
        </p:nvGraphicFramePr>
        <p:xfrm>
          <a:off x="540000" y="3373771"/>
          <a:ext cx="4743768" cy="950976"/>
        </p:xfrm>
        <a:graphic>
          <a:graphicData uri="http://schemas.openxmlformats.org/drawingml/2006/table">
            <a:tbl>
              <a:tblPr/>
              <a:tblGrid>
                <a:gridCol w="2846705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1897063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DI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pic>
        <p:nvPicPr>
          <p:cNvPr id="12829" name="yt_image_12829_skip" title="H_113.1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9554" y="3373771"/>
            <a:ext cx="1330223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E13AB8-5FEA-8194-015C-E39B14607D62}"/>
              </a:ext>
            </a:extLst>
          </p:cNvPr>
          <p:cNvSpPr txBox="1"/>
          <p:nvPr/>
        </p:nvSpPr>
        <p:spPr>
          <a:xfrm>
            <a:off x="2126508" y="283615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2" name="yt_shape_12832"/>
          <p:cNvSpPr txBox="1"/>
          <p:nvPr/>
        </p:nvSpPr>
        <p:spPr>
          <a:xfrm>
            <a:off x="540119" y="165814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也是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是切点，交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836" name="yt_shape_12836"/>
          <p:cNvSpPr txBox="1"/>
          <p:nvPr/>
        </p:nvSpPr>
        <p:spPr>
          <a:xfrm>
            <a:off x="540000" y="52372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33" name="yt_shape_12833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2872" y="3250076"/>
            <a:ext cx="2106255" cy="1936764"/>
            <a:chOff x="0" y="0"/>
            <a:chExt cx="2106255" cy="1936764"/>
          </a:xfrm>
        </p:grpSpPr>
        <p:pic>
          <p:nvPicPr>
            <p:cNvPr id="2" name="yt_image_1283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06255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5" name="yt_shape_12835"/>
            <p:cNvSpPr txBox="1"/>
            <p:nvPr/>
          </p:nvSpPr>
          <p:spPr>
            <a:xfrm>
              <a:off x="443663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165C14-6B06-BFE2-A725-8ABBB144F046}"/>
              </a:ext>
            </a:extLst>
          </p:cNvPr>
          <p:cNvSpPr txBox="1"/>
          <p:nvPr/>
        </p:nvSpPr>
        <p:spPr>
          <a:xfrm>
            <a:off x="8958283" y="208682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5B8CB1-83CA-0EB3-BA4B-F3D825E862F3}"/>
              </a:ext>
            </a:extLst>
          </p:cNvPr>
          <p:cNvSpPr txBox="1"/>
          <p:nvPr/>
        </p:nvSpPr>
        <p:spPr>
          <a:xfrm>
            <a:off x="4212483" y="256231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7" name="yt_shape_12837"/>
          <p:cNvSpPr txBox="1"/>
          <p:nvPr/>
        </p:nvSpPr>
        <p:spPr>
          <a:xfrm>
            <a:off x="540119" y="19279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的内切圆，连结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841" name="yt_shape_12841"/>
          <p:cNvSpPr txBox="1"/>
          <p:nvPr/>
        </p:nvSpPr>
        <p:spPr>
          <a:xfrm>
            <a:off x="540000" y="49674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38" name="yt_shape_12838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5335" y="3039722"/>
            <a:ext cx="1481328" cy="1877328"/>
            <a:chOff x="0" y="0"/>
            <a:chExt cx="1481328" cy="1877328"/>
          </a:xfrm>
        </p:grpSpPr>
        <p:pic>
          <p:nvPicPr>
            <p:cNvPr id="2" name="yt_image_128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1328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0" name="yt_shape_12840"/>
            <p:cNvSpPr txBox="1"/>
            <p:nvPr/>
          </p:nvSpPr>
          <p:spPr>
            <a:xfrm>
              <a:off x="131200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4DAA8F-0200-8ED7-7369-03C49CED88DF}"/>
              </a:ext>
            </a:extLst>
          </p:cNvPr>
          <p:cNvSpPr txBox="1"/>
          <p:nvPr/>
        </p:nvSpPr>
        <p:spPr>
          <a:xfrm>
            <a:off x="3817196" y="2356605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2" name="yt_shape_12842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各边所在的直线都相切，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43" name="yt_image_128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988840"/>
            <a:ext cx="2254108" cy="155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085A5D-BDEB-655B-3E3B-134C64BB852D}"/>
              </a:ext>
            </a:extLst>
          </p:cNvPr>
          <p:cNvSpPr txBox="1"/>
          <p:nvPr/>
        </p:nvSpPr>
        <p:spPr>
          <a:xfrm>
            <a:off x="449989" y="1994628"/>
            <a:ext cx="6988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的切点分别为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85BA1D-D7AB-E3A9-F710-30566AC8B2D4}"/>
              </a:ext>
            </a:extLst>
          </p:cNvPr>
          <p:cNvSpPr txBox="1"/>
          <p:nvPr/>
        </p:nvSpPr>
        <p:spPr>
          <a:xfrm>
            <a:off x="449989" y="247011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连结圆心与各切点，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F9E513-A7D1-FCBC-725B-E25FBF664825}"/>
              </a:ext>
            </a:extLst>
          </p:cNvPr>
          <p:cNvSpPr txBox="1"/>
          <p:nvPr/>
        </p:nvSpPr>
        <p:spPr>
          <a:xfrm>
            <a:off x="449989" y="2945604"/>
            <a:ext cx="331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94CFEA-0D39-3910-3CD7-666DCDFE2110}"/>
              </a:ext>
            </a:extLst>
          </p:cNvPr>
          <p:cNvSpPr txBox="1"/>
          <p:nvPr/>
        </p:nvSpPr>
        <p:spPr>
          <a:xfrm>
            <a:off x="449989" y="3421092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717A1A-D301-F259-1664-F3706AC72154}"/>
              </a:ext>
            </a:extLst>
          </p:cNvPr>
          <p:cNvSpPr txBox="1"/>
          <p:nvPr/>
        </p:nvSpPr>
        <p:spPr>
          <a:xfrm>
            <a:off x="449989" y="3896580"/>
            <a:ext cx="656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7EC746-A01B-A4E9-0194-FCCC61D5AB86}"/>
              </a:ext>
            </a:extLst>
          </p:cNvPr>
          <p:cNvSpPr txBox="1"/>
          <p:nvPr/>
        </p:nvSpPr>
        <p:spPr>
          <a:xfrm>
            <a:off x="449989" y="4372068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2846">
            <a:extLst>
              <a:ext uri="{FF2B5EF4-FFF2-40B4-BE49-F238E27FC236}">
                <a16:creationId xmlns:a16="http://schemas.microsoft.com/office/drawing/2014/main" id="{900CE31E-1358-9978-D985-B73A8ADD228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3877472"/>
            <a:ext cx="2101725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5" name="yt_shape_12845"/>
          <p:cNvSpPr txBox="1"/>
          <p:nvPr/>
        </p:nvSpPr>
        <p:spPr>
          <a:xfrm>
            <a:off x="540000" y="900000"/>
            <a:ext cx="6875280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的切点分别为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连结圆心与各切点，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是正方形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73D5BA-0D18-2F1F-517E-3905D80E094C}"/>
              </a:ext>
            </a:extLst>
          </p:cNvPr>
          <p:cNvSpPr txBox="1"/>
          <p:nvPr/>
        </p:nvSpPr>
        <p:spPr>
          <a:xfrm>
            <a:off x="449989" y="1844824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75BA45-9333-BA12-0D4C-4B20288D85B2}"/>
              </a:ext>
            </a:extLst>
          </p:cNvPr>
          <p:cNvSpPr txBox="1"/>
          <p:nvPr/>
        </p:nvSpPr>
        <p:spPr>
          <a:xfrm>
            <a:off x="449989" y="2320312"/>
            <a:ext cx="5433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CD3424-D3D2-8409-C0BB-2E507D1606F3}"/>
              </a:ext>
            </a:extLst>
          </p:cNvPr>
          <p:cNvSpPr txBox="1"/>
          <p:nvPr/>
        </p:nvSpPr>
        <p:spPr>
          <a:xfrm>
            <a:off x="449989" y="2795800"/>
            <a:ext cx="257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A96E393-729A-1019-1AE5-BAA87B146F91}"/>
              </a:ext>
            </a:extLst>
          </p:cNvPr>
          <p:cNvSpPr txBox="1"/>
          <p:nvPr/>
        </p:nvSpPr>
        <p:spPr>
          <a:xfrm>
            <a:off x="449989" y="3271288"/>
            <a:ext cx="3839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076FA4-1D73-0DBB-3EB1-88C8EBCF690A}"/>
              </a:ext>
            </a:extLst>
          </p:cNvPr>
          <p:cNvSpPr txBox="1"/>
          <p:nvPr/>
        </p:nvSpPr>
        <p:spPr>
          <a:xfrm>
            <a:off x="449989" y="3746776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3F3186-D0A8-F13C-5439-5E85259FFD05}"/>
              </a:ext>
            </a:extLst>
          </p:cNvPr>
          <p:cNvSpPr txBox="1"/>
          <p:nvPr/>
        </p:nvSpPr>
        <p:spPr>
          <a:xfrm>
            <a:off x="449989" y="4222264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0" name="yt_shape_12850"/>
          <p:cNvSpPr txBox="1"/>
          <p:nvPr/>
        </p:nvSpPr>
        <p:spPr>
          <a:xfrm>
            <a:off x="540000" y="74411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49" name="yt_image_128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4411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2" name="yt_shape_12852"/>
          <p:cNvSpPr txBox="1"/>
          <p:nvPr/>
        </p:nvSpPr>
        <p:spPr>
          <a:xfrm>
            <a:off x="540119" y="144169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是它的两条切线，过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</a:p>
        </p:txBody>
      </p:sp>
      <p:pic>
        <p:nvPicPr>
          <p:cNvPr id="12853" name="yt_image_128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9444" y="2911490"/>
            <a:ext cx="1940517" cy="181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55" name="yt_shape_12855"/>
          <p:cNvSpPr txBox="1"/>
          <p:nvPr/>
        </p:nvSpPr>
        <p:spPr>
          <a:xfrm>
            <a:off x="540000" y="2492896"/>
            <a:ext cx="38343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07D33D-F925-1E62-0CB1-1232738F4EB7}"/>
              </a:ext>
            </a:extLst>
          </p:cNvPr>
          <p:cNvSpPr txBox="1"/>
          <p:nvPr/>
        </p:nvSpPr>
        <p:spPr>
          <a:xfrm>
            <a:off x="449989" y="2966977"/>
            <a:ext cx="392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FBFC12-DCF1-16B3-6441-F13CB473B1E0}"/>
              </a:ext>
            </a:extLst>
          </p:cNvPr>
          <p:cNvSpPr txBox="1"/>
          <p:nvPr/>
        </p:nvSpPr>
        <p:spPr>
          <a:xfrm>
            <a:off x="449989" y="3442465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39CD55-D515-2416-8AB1-6225D6F52A83}"/>
              </a:ext>
            </a:extLst>
          </p:cNvPr>
          <p:cNvSpPr txBox="1"/>
          <p:nvPr/>
        </p:nvSpPr>
        <p:spPr>
          <a:xfrm>
            <a:off x="449989" y="3917953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D336A6-44E9-B358-F5F6-CC55FA5F177F}"/>
              </a:ext>
            </a:extLst>
          </p:cNvPr>
          <p:cNvSpPr txBox="1"/>
          <p:nvPr/>
        </p:nvSpPr>
        <p:spPr>
          <a:xfrm>
            <a:off x="449989" y="4393441"/>
            <a:ext cx="482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68FD46-14AE-2B5B-E13E-888226FDC766}"/>
              </a:ext>
            </a:extLst>
          </p:cNvPr>
          <p:cNvSpPr txBox="1"/>
          <p:nvPr/>
        </p:nvSpPr>
        <p:spPr>
          <a:xfrm>
            <a:off x="449989" y="4868929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E7D404-E912-2DCC-890D-D08094887BD8}"/>
              </a:ext>
            </a:extLst>
          </p:cNvPr>
          <p:cNvSpPr txBox="1"/>
          <p:nvPr/>
        </p:nvSpPr>
        <p:spPr>
          <a:xfrm>
            <a:off x="3287688" y="4868929"/>
            <a:ext cx="68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335D5F-4B72-F5C3-7D13-E441646DE2D2}"/>
              </a:ext>
            </a:extLst>
          </p:cNvPr>
          <p:cNvSpPr txBox="1"/>
          <p:nvPr/>
        </p:nvSpPr>
        <p:spPr>
          <a:xfrm>
            <a:off x="3863752" y="486892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FE031C-F10B-4DAE-C48D-CB588D63767F}"/>
              </a:ext>
            </a:extLst>
          </p:cNvPr>
          <p:cNvSpPr txBox="1"/>
          <p:nvPr/>
        </p:nvSpPr>
        <p:spPr>
          <a:xfrm>
            <a:off x="449989" y="5344417"/>
            <a:ext cx="497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FE7609-10FC-EFE0-5C52-A123B9734423}"/>
              </a:ext>
            </a:extLst>
          </p:cNvPr>
          <p:cNvSpPr txBox="1"/>
          <p:nvPr/>
        </p:nvSpPr>
        <p:spPr>
          <a:xfrm>
            <a:off x="449989" y="5819905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4A8085-39FD-BACA-DAE7-6D81E28D8AB2}"/>
              </a:ext>
            </a:extLst>
          </p:cNvPr>
          <p:cNvSpPr txBox="1"/>
          <p:nvPr/>
        </p:nvSpPr>
        <p:spPr>
          <a:xfrm>
            <a:off x="449989" y="6295393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2858">
            <a:extLst>
              <a:ext uri="{FF2B5EF4-FFF2-40B4-BE49-F238E27FC236}">
                <a16:creationId xmlns:a16="http://schemas.microsoft.com/office/drawing/2014/main" id="{D513FA53-B15C-9589-348C-D3020901B06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8212" y="4874416"/>
            <a:ext cx="1742978" cy="158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6" name="yt_shape_12856"/>
          <p:cNvSpPr txBox="1"/>
          <p:nvPr/>
        </p:nvSpPr>
        <p:spPr>
          <a:xfrm>
            <a:off x="540000" y="836712"/>
            <a:ext cx="4844275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861">
                <a:extLst>
                  <a:ext uri="{FF2B5EF4-FFF2-40B4-BE49-F238E27FC236}">
                    <a16:creationId xmlns:a16="http://schemas.microsoft.com/office/drawing/2014/main" id="{6E8DC9C4-46FB-6E38-397D-7A957FD5746D}"/>
                  </a:ext>
                </a:extLst>
              </p:cNvPr>
              <p:cNvSpPr txBox="1"/>
              <p:nvPr/>
            </p:nvSpPr>
            <p:spPr>
              <a:xfrm>
                <a:off x="540000" y="1387574"/>
                <a:ext cx="7780976" cy="51525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2861">
                <a:extLst>
                  <a:ext uri="{FF2B5EF4-FFF2-40B4-BE49-F238E27FC236}">
                    <a16:creationId xmlns:a16="http://schemas.microsoft.com/office/drawing/2014/main" id="{6E8DC9C4-46FB-6E38-397D-7A957FD57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7574"/>
                <a:ext cx="7780976" cy="5152564"/>
              </a:xfrm>
              <a:prstGeom prst="rect">
                <a:avLst/>
              </a:prstGeom>
              <a:blipFill>
                <a:blip r:embed="rId2"/>
                <a:stretch>
                  <a:fillRect l="-2429" t="-1065" r="-1411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B672A7A-3138-76C8-5E47-F4DD6023EE44}"/>
              </a:ext>
            </a:extLst>
          </p:cNvPr>
          <p:cNvSpPr txBox="1"/>
          <p:nvPr/>
        </p:nvSpPr>
        <p:spPr>
          <a:xfrm>
            <a:off x="449989" y="1340768"/>
            <a:ext cx="7058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B09306-261B-0B3F-CA7E-07F354ADCC1C}"/>
              </a:ext>
            </a:extLst>
          </p:cNvPr>
          <p:cNvSpPr txBox="1"/>
          <p:nvPr/>
        </p:nvSpPr>
        <p:spPr>
          <a:xfrm>
            <a:off x="449989" y="1816256"/>
            <a:ext cx="612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5ECC252-1074-6D38-7159-15140EA25A0E}"/>
              </a:ext>
            </a:extLst>
          </p:cNvPr>
          <p:cNvSpPr txBox="1"/>
          <p:nvPr/>
        </p:nvSpPr>
        <p:spPr>
          <a:xfrm>
            <a:off x="449989" y="2291744"/>
            <a:ext cx="580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7FCF850-2CE6-6A12-36F0-04DDAD2BFC65}"/>
              </a:ext>
            </a:extLst>
          </p:cNvPr>
          <p:cNvSpPr txBox="1"/>
          <p:nvPr/>
        </p:nvSpPr>
        <p:spPr>
          <a:xfrm>
            <a:off x="449989" y="2767232"/>
            <a:ext cx="504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55AB955-E51B-CE45-E46A-C2CE284017C7}"/>
                  </a:ext>
                </a:extLst>
              </p:cNvPr>
              <p:cNvSpPr txBox="1"/>
              <p:nvPr/>
            </p:nvSpPr>
            <p:spPr>
              <a:xfrm>
                <a:off x="449989" y="3242720"/>
                <a:ext cx="78858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55AB955-E51B-CE45-E46A-C2CE284017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2720"/>
                <a:ext cx="7885812" cy="765061"/>
              </a:xfrm>
              <a:prstGeom prst="rect">
                <a:avLst/>
              </a:prstGeom>
              <a:blipFill>
                <a:blip r:embed="rId3"/>
                <a:stretch>
                  <a:fillRect l="-1237" r="-123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6EACF6E3-FD41-57A9-E6AF-55AB80C1AC66}"/>
              </a:ext>
            </a:extLst>
          </p:cNvPr>
          <p:cNvSpPr txBox="1"/>
          <p:nvPr/>
        </p:nvSpPr>
        <p:spPr>
          <a:xfrm>
            <a:off x="449989" y="3914169"/>
            <a:ext cx="6526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9C20112-238F-4449-D58D-F9453970A6BE}"/>
                  </a:ext>
                </a:extLst>
              </p:cNvPr>
              <p:cNvSpPr txBox="1"/>
              <p:nvPr/>
            </p:nvSpPr>
            <p:spPr>
              <a:xfrm>
                <a:off x="449989" y="4389657"/>
                <a:ext cx="401542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9C20112-238F-4449-D58D-F9453970A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9657"/>
                <a:ext cx="4015422" cy="772110"/>
              </a:xfrm>
              <a:prstGeom prst="rect">
                <a:avLst/>
              </a:prstGeom>
              <a:blipFill>
                <a:blip r:embed="rId4"/>
                <a:stretch>
                  <a:fillRect l="-2428" r="-2428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52DF5B35-FFDC-05AC-ACBB-9F2AF3860F98}"/>
              </a:ext>
            </a:extLst>
          </p:cNvPr>
          <p:cNvSpPr txBox="1"/>
          <p:nvPr/>
        </p:nvSpPr>
        <p:spPr>
          <a:xfrm>
            <a:off x="449989" y="5068156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A5B9F3-AFE1-3301-1002-F87BC4D01C33}"/>
              </a:ext>
            </a:extLst>
          </p:cNvPr>
          <p:cNvSpPr txBox="1"/>
          <p:nvPr/>
        </p:nvSpPr>
        <p:spPr>
          <a:xfrm>
            <a:off x="449989" y="5543643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0790370-7C83-0474-EC3B-D55D04358864}"/>
              </a:ext>
            </a:extLst>
          </p:cNvPr>
          <p:cNvSpPr txBox="1"/>
          <p:nvPr/>
        </p:nvSpPr>
        <p:spPr>
          <a:xfrm>
            <a:off x="449989" y="6019131"/>
            <a:ext cx="22708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3" name="yt_image_12863">
            <a:extLst>
              <a:ext uri="{FF2B5EF4-FFF2-40B4-BE49-F238E27FC236}">
                <a16:creationId xmlns:a16="http://schemas.microsoft.com/office/drawing/2014/main" id="{72BB6623-79B2-0711-23D0-787B128209F0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57133" y="3838117"/>
            <a:ext cx="1742978" cy="158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yt_image_12853">
            <a:extLst>
              <a:ext uri="{FF2B5EF4-FFF2-40B4-BE49-F238E27FC236}">
                <a16:creationId xmlns:a16="http://schemas.microsoft.com/office/drawing/2014/main" id="{1E232387-A40D-4C90-1098-5856138628F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58363" y="1807223"/>
            <a:ext cx="1940517" cy="181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7" name="yt_shape_12767"/>
          <p:cNvSpPr txBox="1"/>
          <p:nvPr/>
        </p:nvSpPr>
        <p:spPr>
          <a:xfrm>
            <a:off x="540000" y="1949931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66" name="yt_image_1276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4993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9" name="yt_shape_12769"/>
          <p:cNvSpPr txBox="1"/>
          <p:nvPr/>
        </p:nvSpPr>
        <p:spPr>
          <a:xfrm>
            <a:off x="540000" y="2653228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切线长定理</a:t>
            </a:r>
          </a:p>
        </p:txBody>
      </p:sp>
      <p:sp>
        <p:nvSpPr>
          <p:cNvPr id="12770" name="yt_shape_12770"/>
          <p:cNvSpPr txBox="1"/>
          <p:nvPr/>
        </p:nvSpPr>
        <p:spPr>
          <a:xfrm>
            <a:off x="540000" y="3157538"/>
            <a:ext cx="1100217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74" name="yt_table_127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858697"/>
              </p:ext>
            </p:extLst>
          </p:nvPr>
        </p:nvGraphicFramePr>
        <p:xfrm>
          <a:off x="540000" y="364370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grpSp>
        <p:nvGrpSpPr>
          <p:cNvPr id="12771" name="yt_shape_12771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6549" y="3695511"/>
            <a:ext cx="1837627" cy="1624725"/>
            <a:chOff x="0" y="0"/>
            <a:chExt cx="1837627" cy="1624725"/>
          </a:xfrm>
        </p:grpSpPr>
        <p:pic>
          <p:nvPicPr>
            <p:cNvPr id="2" name="yt_image_1277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7627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73" name="yt_shape_12773"/>
            <p:cNvSpPr txBox="1"/>
            <p:nvPr/>
          </p:nvSpPr>
          <p:spPr>
            <a:xfrm>
              <a:off x="385532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00335">
            <a:extLst>
              <a:ext uri="{FF2B5EF4-FFF2-40B4-BE49-F238E27FC236}">
                <a16:creationId xmlns:a16="http://schemas.microsoft.com/office/drawing/2014/main" id="{E186F4DA-1787-27E6-B6E9-FA59C93243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9490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F6B058-082B-97F4-F8B7-64044FBD0417}"/>
              </a:ext>
            </a:extLst>
          </p:cNvPr>
          <p:cNvSpPr txBox="1"/>
          <p:nvPr/>
        </p:nvSpPr>
        <p:spPr>
          <a:xfrm>
            <a:off x="10685363" y="3110732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76" name="yt_shape_12776"/>
              <p:cNvSpPr txBox="1"/>
              <p:nvPr/>
            </p:nvSpPr>
            <p:spPr>
              <a:xfrm>
                <a:off x="540119" y="2258466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的两条切线，切点分别是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776" name="yt_shape_1277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58466"/>
                <a:ext cx="11111999" cy="960776"/>
              </a:xfrm>
              <a:prstGeom prst="rect">
                <a:avLst/>
              </a:prstGeom>
              <a:blipFill>
                <a:blip r:embed="rId2"/>
                <a:stretch>
                  <a:fillRect l="-1701" t="-1899" b="-18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81" name="yt_table_127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058711"/>
              </p:ext>
            </p:extLst>
          </p:nvPr>
        </p:nvGraphicFramePr>
        <p:xfrm>
          <a:off x="540000" y="327003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grpSp>
        <p:nvGrpSpPr>
          <p:cNvPr id="12778" name="yt_shape_12778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3603" y="3270030"/>
            <a:ext cx="1596232" cy="1689876"/>
            <a:chOff x="0" y="0"/>
            <a:chExt cx="1596232" cy="1689876"/>
          </a:xfrm>
        </p:grpSpPr>
        <p:pic>
          <p:nvPicPr>
            <p:cNvPr id="2" name="yt_image_127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623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0" name="yt_shape_12780"/>
            <p:cNvSpPr txBox="1"/>
            <p:nvPr/>
          </p:nvSpPr>
          <p:spPr>
            <a:xfrm>
              <a:off x="264835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11BAB1-04E4-4E9D-C6BA-D9E021743C1E}"/>
              </a:ext>
            </a:extLst>
          </p:cNvPr>
          <p:cNvSpPr txBox="1"/>
          <p:nvPr/>
        </p:nvSpPr>
        <p:spPr>
          <a:xfrm>
            <a:off x="2378921" y="2731979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3" name="yt_shape_12783"/>
          <p:cNvSpPr txBox="1"/>
          <p:nvPr/>
        </p:nvSpPr>
        <p:spPr>
          <a:xfrm>
            <a:off x="540119" y="19719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2787" name="yt_shape_12787"/>
          <p:cNvSpPr txBox="1"/>
          <p:nvPr/>
        </p:nvSpPr>
        <p:spPr>
          <a:xfrm>
            <a:off x="540000" y="49234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4" name="yt_shape_12784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3500" y="3083718"/>
            <a:ext cx="1984998" cy="1789317"/>
            <a:chOff x="0" y="0"/>
            <a:chExt cx="1984998" cy="1789317"/>
          </a:xfrm>
        </p:grpSpPr>
        <p:pic>
          <p:nvPicPr>
            <p:cNvPr id="2" name="yt_image_127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4998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86" name="yt_shape_12786"/>
            <p:cNvSpPr txBox="1"/>
            <p:nvPr/>
          </p:nvSpPr>
          <p:spPr>
            <a:xfrm>
              <a:off x="459218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115753-9EAC-0F6E-5A14-40010AD08913}"/>
              </a:ext>
            </a:extLst>
          </p:cNvPr>
          <p:cNvSpPr txBox="1"/>
          <p:nvPr/>
        </p:nvSpPr>
        <p:spPr>
          <a:xfrm>
            <a:off x="1956646" y="2400601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811C2A-62E1-AF19-EF38-EDEAAAA86180}"/>
              </a:ext>
            </a:extLst>
          </p:cNvPr>
          <p:cNvSpPr txBox="1"/>
          <p:nvPr/>
        </p:nvSpPr>
        <p:spPr>
          <a:xfrm>
            <a:off x="4009283" y="240060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8" name="yt_shape_12788"/>
          <p:cNvSpPr txBox="1"/>
          <p:nvPr/>
        </p:nvSpPr>
        <p:spPr>
          <a:xfrm>
            <a:off x="540119" y="20050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792" name="yt_shape_12792"/>
          <p:cNvSpPr txBox="1"/>
          <p:nvPr/>
        </p:nvSpPr>
        <p:spPr>
          <a:xfrm>
            <a:off x="540000" y="48902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89" name="yt_shape_12789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6113" y="3116857"/>
            <a:ext cx="1299772" cy="1723023"/>
            <a:chOff x="0" y="0"/>
            <a:chExt cx="1299772" cy="1723023"/>
          </a:xfrm>
        </p:grpSpPr>
        <p:pic>
          <p:nvPicPr>
            <p:cNvPr id="2" name="yt_image_1278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9772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91" name="yt_shape_12791"/>
            <p:cNvSpPr txBox="1"/>
            <p:nvPr/>
          </p:nvSpPr>
          <p:spPr>
            <a:xfrm>
              <a:off x="116605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87E3597-5404-3E4B-81A2-3A7AF7349F7A}"/>
              </a:ext>
            </a:extLst>
          </p:cNvPr>
          <p:cNvSpPr txBox="1"/>
          <p:nvPr/>
        </p:nvSpPr>
        <p:spPr>
          <a:xfrm>
            <a:off x="1059708" y="243374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3" name="yt_shape_12793"/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为了测量一个圆形铁环的半径，某同学采用了如下办法：将铁环平放在水平桌面上，用一个锐角为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的三角板和一个刻度尺，按如图所示的方法得到相关数据，进而可求得铁环的半径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若三角板与圆相切且测得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，求铁环的半径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94" name="yt_image_127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924944"/>
            <a:ext cx="2100410" cy="185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796">
                <a:extLst>
                  <a:ext uri="{FF2B5EF4-FFF2-40B4-BE49-F238E27FC236}">
                    <a16:creationId xmlns:a16="http://schemas.microsoft.com/office/drawing/2014/main" id="{D464F7B5-0AC9-53AA-50CB-72B26B6EF0E3}"/>
                  </a:ext>
                </a:extLst>
              </p:cNvPr>
              <p:cNvSpPr txBox="1"/>
              <p:nvPr/>
            </p:nvSpPr>
            <p:spPr>
              <a:xfrm>
                <a:off x="540000" y="2429584"/>
                <a:ext cx="7003520" cy="43066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解：设圆心为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相切，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相切，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即铁环的半径为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796">
                <a:extLst>
                  <a:ext uri="{FF2B5EF4-FFF2-40B4-BE49-F238E27FC236}">
                    <a16:creationId xmlns:a16="http://schemas.microsoft.com/office/drawing/2014/main" id="{D464F7B5-0AC9-53AA-50CB-72B26B6EF0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9584"/>
                <a:ext cx="7003520" cy="4306628"/>
              </a:xfrm>
              <a:prstGeom prst="rect">
                <a:avLst/>
              </a:prstGeom>
              <a:blipFill>
                <a:blip r:embed="rId3"/>
                <a:stretch>
                  <a:fillRect l="-2700" t="-1275" r="-1742" b="-3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67BEA65-C6BF-FD2F-75A8-D329B2BD49B7}"/>
              </a:ext>
            </a:extLst>
          </p:cNvPr>
          <p:cNvSpPr txBox="1"/>
          <p:nvPr/>
        </p:nvSpPr>
        <p:spPr>
          <a:xfrm>
            <a:off x="449989" y="2382778"/>
            <a:ext cx="711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解：设圆心为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57C533-1BAB-5C68-EEE9-D547B465D09A}"/>
              </a:ext>
            </a:extLst>
          </p:cNvPr>
          <p:cNvSpPr txBox="1"/>
          <p:nvPr/>
        </p:nvSpPr>
        <p:spPr>
          <a:xfrm>
            <a:off x="449989" y="2858266"/>
            <a:ext cx="25140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F93C5F-4B42-A644-F47B-91E1652ECD28}"/>
              </a:ext>
            </a:extLst>
          </p:cNvPr>
          <p:cNvSpPr txBox="1"/>
          <p:nvPr/>
        </p:nvSpPr>
        <p:spPr>
          <a:xfrm>
            <a:off x="449989" y="3333754"/>
            <a:ext cx="2248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A466F7-0B7B-B336-0712-ADC14A53388F}"/>
              </a:ext>
            </a:extLst>
          </p:cNvPr>
          <p:cNvSpPr txBox="1"/>
          <p:nvPr/>
        </p:nvSpPr>
        <p:spPr>
          <a:xfrm>
            <a:off x="449989" y="3809242"/>
            <a:ext cx="33491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B17992-5F8E-3108-2710-C4A74E2A2A79}"/>
              </a:ext>
            </a:extLst>
          </p:cNvPr>
          <p:cNvSpPr txBox="1"/>
          <p:nvPr/>
        </p:nvSpPr>
        <p:spPr>
          <a:xfrm>
            <a:off x="449989" y="4284730"/>
            <a:ext cx="26553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10F3E2-94DC-9D1E-A7B0-38E3BF890417}"/>
              </a:ext>
            </a:extLst>
          </p:cNvPr>
          <p:cNvSpPr txBox="1"/>
          <p:nvPr/>
        </p:nvSpPr>
        <p:spPr>
          <a:xfrm>
            <a:off x="449989" y="4760218"/>
            <a:ext cx="68686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EFA725-DEFF-21A2-3961-22AA722D202A}"/>
              </a:ext>
            </a:extLst>
          </p:cNvPr>
          <p:cNvSpPr txBox="1"/>
          <p:nvPr/>
        </p:nvSpPr>
        <p:spPr>
          <a:xfrm>
            <a:off x="449989" y="5235706"/>
            <a:ext cx="33872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CC9A77B-EB80-3B07-70D0-C7DEBEE7C48D}"/>
              </a:ext>
            </a:extLst>
          </p:cNvPr>
          <p:cNvSpPr txBox="1"/>
          <p:nvPr/>
        </p:nvSpPr>
        <p:spPr>
          <a:xfrm>
            <a:off x="449989" y="5711194"/>
            <a:ext cx="563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825030A-8014-92E7-FC4E-904DAC41EC27}"/>
                  </a:ext>
                </a:extLst>
              </p:cNvPr>
              <p:cNvSpPr txBox="1"/>
              <p:nvPr/>
            </p:nvSpPr>
            <p:spPr>
              <a:xfrm>
                <a:off x="449989" y="6186682"/>
                <a:ext cx="526669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即铁环的半径为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825030A-8014-92E7-FC4E-904DAC41EC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86682"/>
                <a:ext cx="5266690" cy="554686"/>
              </a:xfrm>
              <a:prstGeom prst="rect">
                <a:avLst/>
              </a:prstGeom>
              <a:blipFill>
                <a:blip r:embed="rId4"/>
                <a:stretch>
                  <a:fillRect l="-1852" r="-127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798">
            <a:extLst>
              <a:ext uri="{FF2B5EF4-FFF2-40B4-BE49-F238E27FC236}">
                <a16:creationId xmlns:a16="http://schemas.microsoft.com/office/drawing/2014/main" id="{257B7AB7-658E-A9D6-178F-FAF2D9CCEAB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46208" y="4978240"/>
            <a:ext cx="1994408" cy="155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1" name="yt_shape_12801"/>
          <p:cNvSpPr txBox="1"/>
          <p:nvPr/>
        </p:nvSpPr>
        <p:spPr>
          <a:xfrm>
            <a:off x="540000" y="2365002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三角形的内切圆</a:t>
            </a:r>
          </a:p>
        </p:txBody>
      </p:sp>
      <p:sp>
        <p:nvSpPr>
          <p:cNvPr id="12802" name="yt_shape_12802"/>
          <p:cNvSpPr txBox="1"/>
          <p:nvPr/>
        </p:nvSpPr>
        <p:spPr>
          <a:xfrm>
            <a:off x="540000" y="2869312"/>
            <a:ext cx="103041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（广州市中考）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的内切圆，则点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806" name="yt_table_1280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82425"/>
              </p:ext>
            </p:extLst>
          </p:nvPr>
        </p:nvGraphicFramePr>
        <p:xfrm>
          <a:off x="540000" y="3355476"/>
          <a:ext cx="4530725" cy="1901952"/>
        </p:xfrm>
        <a:graphic>
          <a:graphicData uri="http://schemas.openxmlformats.org/drawingml/2006/table">
            <a:tbl>
              <a:tblPr/>
              <a:tblGrid>
                <a:gridCol w="4530725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p:grpSp>
        <p:nvGrpSpPr>
          <p:cNvPr id="12803" name="yt_shape_12803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5726" y="3759576"/>
            <a:ext cx="2067670" cy="1497852"/>
            <a:chOff x="0" y="0"/>
            <a:chExt cx="2067670" cy="1497852"/>
          </a:xfrm>
        </p:grpSpPr>
        <p:pic>
          <p:nvPicPr>
            <p:cNvPr id="2" name="yt_image_128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7670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05" name="yt_shape_12805"/>
            <p:cNvSpPr txBox="1"/>
            <p:nvPr/>
          </p:nvSpPr>
          <p:spPr>
            <a:xfrm>
              <a:off x="500554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800417">
            <a:extLst>
              <a:ext uri="{FF2B5EF4-FFF2-40B4-BE49-F238E27FC236}">
                <a16:creationId xmlns:a16="http://schemas.microsoft.com/office/drawing/2014/main" id="{52A9F55F-CCD0-B41F-AEB0-5A207EC06E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0667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0DA1C2-3594-DD94-04D1-219E392C4C11}"/>
              </a:ext>
            </a:extLst>
          </p:cNvPr>
          <p:cNvSpPr txBox="1"/>
          <p:nvPr/>
        </p:nvSpPr>
        <p:spPr>
          <a:xfrm>
            <a:off x="9841639" y="282250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8" name="yt_shape_12808"/>
              <p:cNvSpPr txBox="1"/>
              <p:nvPr/>
            </p:nvSpPr>
            <p:spPr>
              <a:xfrm>
                <a:off x="540119" y="1707022"/>
                <a:ext cx="11111999" cy="11207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的内切圆，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的延长线交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8" name="yt_shape_12808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7022"/>
                <a:ext cx="11111999" cy="1120756"/>
              </a:xfrm>
              <a:prstGeom prst="rect">
                <a:avLst/>
              </a:prstGeom>
              <a:blipFill>
                <a:blip r:embed="rId2"/>
                <a:stretch>
                  <a:fillRect l="-1701" t="-4348" r="-1372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13" name="yt_shape_12813"/>
          <p:cNvSpPr txBox="1"/>
          <p:nvPr/>
        </p:nvSpPr>
        <p:spPr>
          <a:xfrm>
            <a:off x="540000" y="51883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10" name="yt_shape_12810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0072" y="3030930"/>
            <a:ext cx="1511854" cy="2107071"/>
            <a:chOff x="0" y="0"/>
            <a:chExt cx="1511854" cy="2107071"/>
          </a:xfrm>
        </p:grpSpPr>
        <p:pic>
          <p:nvPicPr>
            <p:cNvPr id="2" name="yt_image_1281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1854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2" name="yt_shape_12812"/>
            <p:cNvSpPr txBox="1"/>
            <p:nvPr/>
          </p:nvSpPr>
          <p:spPr>
            <a:xfrm>
              <a:off x="222646" y="17470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94758F-D152-9EE7-FCCD-C5089739CD05}"/>
                  </a:ext>
                </a:extLst>
              </p:cNvPr>
              <p:cNvSpPr txBox="1"/>
              <p:nvPr/>
            </p:nvSpPr>
            <p:spPr>
              <a:xfrm>
                <a:off x="5619008" y="2054754"/>
                <a:ext cx="437261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8494758F-D152-9EE7-FCCD-C5089739C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9008" y="2054754"/>
                <a:ext cx="437261" cy="728041"/>
              </a:xfrm>
              <a:prstGeom prst="rect">
                <a:avLst/>
              </a:prstGeom>
              <a:blipFill>
                <a:blip r:embed="rId4"/>
                <a:stretch>
                  <a:fillRect l="-22535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4" name="yt_shape_12814"/>
          <p:cNvSpPr txBox="1"/>
          <p:nvPr/>
        </p:nvSpPr>
        <p:spPr>
          <a:xfrm>
            <a:off x="540119" y="10273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pic>
        <p:nvPicPr>
          <p:cNvPr id="12815" name="yt_image_1281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1623" y="2139181"/>
            <a:ext cx="1688752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7" name="yt_shape_12817"/>
          <p:cNvSpPr txBox="1"/>
          <p:nvPr/>
        </p:nvSpPr>
        <p:spPr>
          <a:xfrm>
            <a:off x="540000" y="3769246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考虑问题不全而漏解</a:t>
            </a:r>
          </a:p>
        </p:txBody>
      </p:sp>
      <p:sp>
        <p:nvSpPr>
          <p:cNvPr id="12818" name="yt_shape_12818"/>
          <p:cNvSpPr txBox="1"/>
          <p:nvPr/>
        </p:nvSpPr>
        <p:spPr>
          <a:xfrm>
            <a:off x="540119" y="427355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为切点，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上一个动点，且不与点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819" name="yt_table_128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412692"/>
              </p:ext>
            </p:extLst>
          </p:nvPr>
        </p:nvGraphicFramePr>
        <p:xfrm>
          <a:off x="540000" y="5239851"/>
          <a:ext cx="5288090" cy="950976"/>
        </p:xfrm>
        <a:graphic>
          <a:graphicData uri="http://schemas.openxmlformats.org/drawingml/2006/table">
            <a:tbl>
              <a:tblPr/>
              <a:tblGrid>
                <a:gridCol w="3124518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163572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pic>
        <p:nvPicPr>
          <p:cNvPr id="3" name="yt_shape_1697707800482">
            <a:extLst>
              <a:ext uri="{FF2B5EF4-FFF2-40B4-BE49-F238E27FC236}">
                <a16:creationId xmlns:a16="http://schemas.microsoft.com/office/drawing/2014/main" id="{6F5FE4CD-CF7D-9E09-8CBB-836C36E381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1092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A587CB-A648-12DA-61F4-106AC8F4E220}"/>
              </a:ext>
            </a:extLst>
          </p:cNvPr>
          <p:cNvSpPr txBox="1"/>
          <p:nvPr/>
        </p:nvSpPr>
        <p:spPr>
          <a:xfrm>
            <a:off x="8651132" y="145606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B9F7AE-2330-6D09-B007-75C9067FBE3A}"/>
              </a:ext>
            </a:extLst>
          </p:cNvPr>
          <p:cNvSpPr txBox="1"/>
          <p:nvPr/>
        </p:nvSpPr>
        <p:spPr>
          <a:xfrm>
            <a:off x="6577857" y="470223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2166</Words>
  <Application>Microsoft Office PowerPoint</Application>
  <PresentationFormat>宽屏</PresentationFormat>
  <Paragraphs>162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2023-10-21T11:05:33Z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