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3" r:id="rId7"/>
    <p:sldId id="376" r:id="rId8"/>
    <p:sldId id="378" r:id="rId9"/>
    <p:sldId id="380" r:id="rId10"/>
    <p:sldId id="381" r:id="rId11"/>
    <p:sldId id="385" r:id="rId12"/>
    <p:sldId id="387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90" name="yt_image_1359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2" name="yt_shape_13592"/>
          <p:cNvSpPr txBox="1"/>
          <p:nvPr/>
        </p:nvSpPr>
        <p:spPr>
          <a:xfrm>
            <a:off x="540119" y="275787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为特定目的而对所有考察对象作的全面调查叫做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普查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；而对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部分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考察对象作的调查叫做抽样调查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我们把所要考察的对象的全体叫做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总体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，把组成总体的每一个考察对象叫做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个体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，从总体中取出的一部分个体叫做这个总体的一个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样本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，一个样本包含的个体的数量叫做这个样本的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容量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7103BA-61A3-5488-B967-17379822519B}"/>
              </a:ext>
            </a:extLst>
          </p:cNvPr>
          <p:cNvSpPr txBox="1"/>
          <p:nvPr/>
        </p:nvSpPr>
        <p:spPr>
          <a:xfrm>
            <a:off x="7384307" y="27110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普查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E8EC28-D751-A2B6-AC23-2CDD9D088759}"/>
              </a:ext>
            </a:extLst>
          </p:cNvPr>
          <p:cNvSpPr txBox="1"/>
          <p:nvPr/>
        </p:nvSpPr>
        <p:spPr>
          <a:xfrm>
            <a:off x="9517907" y="27110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部分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FB3569-DD47-7E02-8EE8-3FAA5E55D104}"/>
              </a:ext>
            </a:extLst>
          </p:cNvPr>
          <p:cNvSpPr txBox="1"/>
          <p:nvPr/>
        </p:nvSpPr>
        <p:spPr>
          <a:xfrm>
            <a:off x="5555508" y="36620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总体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1A9BB9-ACDB-51B4-F706-F5FD4E529857}"/>
              </a:ext>
            </a:extLst>
          </p:cNvPr>
          <p:cNvSpPr txBox="1"/>
          <p:nvPr/>
        </p:nvSpPr>
        <p:spPr>
          <a:xfrm>
            <a:off x="1059708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个体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F9ACD9-A5B0-EA44-F667-48AF0BF92958}"/>
              </a:ext>
            </a:extLst>
          </p:cNvPr>
          <p:cNvSpPr txBox="1"/>
          <p:nvPr/>
        </p:nvSpPr>
        <p:spPr>
          <a:xfrm>
            <a:off x="8984507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样本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9365A2-22F3-D614-BEDD-B7C6009C53C4}"/>
              </a:ext>
            </a:extLst>
          </p:cNvPr>
          <p:cNvSpPr txBox="1"/>
          <p:nvPr/>
        </p:nvSpPr>
        <p:spPr>
          <a:xfrm>
            <a:off x="5326908" y="46130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容量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7" name="yt_shape_13637"/>
          <p:cNvSpPr txBox="1"/>
          <p:nvPr/>
        </p:nvSpPr>
        <p:spPr>
          <a:xfrm>
            <a:off x="540000" y="90000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36" name="yt_image_136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9" name="yt_shape_13639"/>
          <p:cNvSpPr txBox="1"/>
          <p:nvPr/>
        </p:nvSpPr>
        <p:spPr>
          <a:xfrm>
            <a:off x="540119" y="154679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为降低处理成本，减少土地资源消耗，我国正在积极推进垃圾分类政策，引导居民根据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厨余垃圾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有害垃圾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可回收物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其他垃圾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这四类标准将垃圾分类处理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调查小组就某小区居民对垃圾分类知识的了解程度进行了抽样调查，并根据调查结果绘制成统计图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40" name="yt_image_1364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976" y="3528456"/>
            <a:ext cx="5434965" cy="287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2" name="yt_shape_13642"/>
          <p:cNvSpPr txBox="1"/>
          <p:nvPr/>
        </p:nvSpPr>
        <p:spPr>
          <a:xfrm>
            <a:off x="540000" y="3475805"/>
            <a:ext cx="523220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）本次调查的样本容量是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EC07BC-D1DE-9B7F-2BEB-D15F816C625F}"/>
              </a:ext>
            </a:extLst>
          </p:cNvPr>
          <p:cNvSpPr txBox="1"/>
          <p:nvPr/>
        </p:nvSpPr>
        <p:spPr>
          <a:xfrm>
            <a:off x="4564789" y="3429000"/>
            <a:ext cx="637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3" name="yt_shape_13643"/>
          <p:cNvSpPr txBox="1"/>
          <p:nvPr/>
        </p:nvSpPr>
        <p:spPr>
          <a:xfrm>
            <a:off x="540000" y="951807"/>
            <a:ext cx="323165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）补全条形统计图；</a:t>
            </a:r>
          </a:p>
        </p:txBody>
      </p:sp>
      <p:sp>
        <p:nvSpPr>
          <p:cNvPr id="13644" name="yt_shape_13644"/>
          <p:cNvSpPr txBox="1"/>
          <p:nvPr/>
        </p:nvSpPr>
        <p:spPr>
          <a:xfrm>
            <a:off x="540119" y="14379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）已知该小区有居民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人，请估计该小区对垃圾分类知识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完全了解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的居民人数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645" name="yt_shape_13645"/>
          <p:cNvSpPr txBox="1"/>
          <p:nvPr/>
        </p:nvSpPr>
        <p:spPr>
          <a:xfrm>
            <a:off x="540000" y="2397406"/>
            <a:ext cx="707886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）完全了解的人数为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（人），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较少了解的人数为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（人），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补全条形统计图如图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647" name="yt_shape_13647"/>
          <p:cNvSpPr txBox="1"/>
          <p:nvPr/>
        </p:nvSpPr>
        <p:spPr>
          <a:xfrm>
            <a:off x="3568319" y="3989336"/>
            <a:ext cx="4651081" cy="21056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450" b="0" i="0" u="none" spc="-11450">
                <a:solidFill>
                  <a:srgbClr val="1EE3CF"/>
                </a:solidFill>
                <a:effectLst/>
                <a:latin typeface="白正" pitchFamily="114"/>
                <a:ea typeface="宋体" pitchFamily="114"/>
                <a:cs typeface="宋体" pitchFamily="114"/>
              </a:rPr>
              <a:t> </a:t>
            </a:r>
            <a:r>
              <a:rPr lang="en-US" altLang="zh-CN" sz="11450" b="0" i="0" u="none" spc="33681">
                <a:solidFill>
                  <a:srgbClr val="1EE3CF"/>
                </a:solidFill>
                <a:effectLst/>
                <a:latin typeface="白正" pitchFamily="114"/>
                <a:ea typeface="宋体" pitchFamily="114"/>
                <a:cs typeface="宋体" pitchFamily="11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3646" name="yt_image_136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3304" y="3395188"/>
            <a:ext cx="4638445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5FF636-F216-AFC1-CF98-6D80AEAB9693}"/>
              </a:ext>
            </a:extLst>
          </p:cNvPr>
          <p:cNvSpPr txBox="1"/>
          <p:nvPr/>
        </p:nvSpPr>
        <p:spPr>
          <a:xfrm>
            <a:off x="449989" y="2350600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）完全了解的人数为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（人），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B6E872-1839-D336-3244-14946B8565C5}"/>
              </a:ext>
            </a:extLst>
          </p:cNvPr>
          <p:cNvSpPr txBox="1"/>
          <p:nvPr/>
        </p:nvSpPr>
        <p:spPr>
          <a:xfrm>
            <a:off x="449989" y="2826088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较少了解的人数为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（人），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61E362-6064-98F6-26AB-C3AD07FCE6EB}"/>
              </a:ext>
            </a:extLst>
          </p:cNvPr>
          <p:cNvSpPr txBox="1"/>
          <p:nvPr/>
        </p:nvSpPr>
        <p:spPr>
          <a:xfrm>
            <a:off x="449989" y="3301576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补全条形统计图如图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649">
            <a:extLst>
              <a:ext uri="{FF2B5EF4-FFF2-40B4-BE49-F238E27FC236}">
                <a16:creationId xmlns:a16="http://schemas.microsoft.com/office/drawing/2014/main" id="{1FE577BF-6C71-9B66-7249-C3AD2DF998DE}"/>
              </a:ext>
            </a:extLst>
          </p:cNvPr>
          <p:cNvSpPr txBox="1"/>
          <p:nvPr/>
        </p:nvSpPr>
        <p:spPr>
          <a:xfrm>
            <a:off x="540000" y="549203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（人），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650">
            <a:extLst>
              <a:ext uri="{FF2B5EF4-FFF2-40B4-BE49-F238E27FC236}">
                <a16:creationId xmlns:a16="http://schemas.microsoft.com/office/drawing/2014/main" id="{9EC745BA-64A5-3A57-8DB1-F07EE78EEBD0}"/>
              </a:ext>
            </a:extLst>
          </p:cNvPr>
          <p:cNvSpPr txBox="1"/>
          <p:nvPr/>
        </p:nvSpPr>
        <p:spPr>
          <a:xfrm>
            <a:off x="540000" y="5971333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答：估计该小区对垃圾分类知识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完全了解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的居民人数为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15E176-E3C8-CDF5-BE09-AC191DFB81DF}"/>
              </a:ext>
            </a:extLst>
          </p:cNvPr>
          <p:cNvSpPr txBox="1"/>
          <p:nvPr/>
        </p:nvSpPr>
        <p:spPr>
          <a:xfrm>
            <a:off x="449989" y="5445224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（人），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3E6F17-866B-06C6-C906-1B5912D8FD25}"/>
              </a:ext>
            </a:extLst>
          </p:cNvPr>
          <p:cNvSpPr txBox="1"/>
          <p:nvPr/>
        </p:nvSpPr>
        <p:spPr>
          <a:xfrm>
            <a:off x="449989" y="5924527"/>
            <a:ext cx="894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答：估计该小区对垃圾分类知识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完全了解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的居民人数为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51" name="yt_image_136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84784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3" name="yt_shape_13653"/>
          <p:cNvSpPr txBox="1"/>
          <p:nvPr/>
        </p:nvSpPr>
        <p:spPr>
          <a:xfrm>
            <a:off x="540000" y="185896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抽样调查的条件：（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）当被调查对象数目较多时，普查的工作量较大；（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）当客观条件限制时，无法对所有调查对象进行调查；（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）当调查具有破坏性时，不能进行普查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5" name="yt_shape_13595"/>
          <p:cNvSpPr txBox="1"/>
          <p:nvPr/>
        </p:nvSpPr>
        <p:spPr>
          <a:xfrm>
            <a:off x="540000" y="1811348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94" name="yt_image_135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134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7" name="yt_shape_13597"/>
          <p:cNvSpPr txBox="1"/>
          <p:nvPr/>
        </p:nvSpPr>
        <p:spPr>
          <a:xfrm>
            <a:off x="540000" y="2514645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普查与抽样调查的概念</a:t>
            </a:r>
          </a:p>
        </p:txBody>
      </p:sp>
      <p:sp>
        <p:nvSpPr>
          <p:cNvPr id="13598" name="yt_shape_13598"/>
          <p:cNvSpPr txBox="1"/>
          <p:nvPr/>
        </p:nvSpPr>
        <p:spPr>
          <a:xfrm>
            <a:off x="540000" y="3018955"/>
            <a:ext cx="937917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（孝感市中考）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下列调查中，适宜采用全面调查方式的是（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599" name="yt_table_1359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245127"/>
              </p:ext>
            </p:extLst>
          </p:nvPr>
        </p:nvGraphicFramePr>
        <p:xfrm>
          <a:off x="540000" y="3505119"/>
          <a:ext cx="6359525" cy="1901952"/>
        </p:xfrm>
        <a:graphic>
          <a:graphicData uri="http://schemas.openxmlformats.org/drawingml/2006/table">
            <a:tbl>
              <a:tblPr/>
              <a:tblGrid>
                <a:gridCol w="6359525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检测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神舟十六号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载人飞船零件的质量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检测一批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LED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灯的使用寿命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检测黄冈、孝感、咸宁三市的空气质量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检测一批家用汽车的抗撞击能力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</a:tbl>
          </a:graphicData>
        </a:graphic>
      </p:graphicFrame>
      <p:pic>
        <p:nvPicPr>
          <p:cNvPr id="3" name="yt_shape_1697707875586">
            <a:extLst>
              <a:ext uri="{FF2B5EF4-FFF2-40B4-BE49-F238E27FC236}">
                <a16:creationId xmlns:a16="http://schemas.microsoft.com/office/drawing/2014/main" id="{3453D391-3BBB-081E-81B7-22799ECBD5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632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D85884-3877-BE08-1C87-75CBA2D89136}"/>
              </a:ext>
            </a:extLst>
          </p:cNvPr>
          <p:cNvSpPr txBox="1"/>
          <p:nvPr/>
        </p:nvSpPr>
        <p:spPr>
          <a:xfrm>
            <a:off x="8908189" y="297214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1" name="yt_shape_13601"/>
          <p:cNvSpPr txBox="1"/>
          <p:nvPr/>
        </p:nvSpPr>
        <p:spPr>
          <a:xfrm>
            <a:off x="540000" y="2415152"/>
            <a:ext cx="813043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（辽阳市中考）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下列调查适合采用抽样调查的是（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602" name="yt_table_1360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290303"/>
              </p:ext>
            </p:extLst>
          </p:nvPr>
        </p:nvGraphicFramePr>
        <p:xfrm>
          <a:off x="540000" y="2901316"/>
          <a:ext cx="6951663" cy="1901952"/>
        </p:xfrm>
        <a:graphic>
          <a:graphicData uri="http://schemas.openxmlformats.org/drawingml/2006/table">
            <a:tbl>
              <a:tblPr/>
              <a:tblGrid>
                <a:gridCol w="6951663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某公司招聘人员，对应聘人员进行面试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调查一批节能灯泡的使用寿命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为保证火箭的成功发射，对其零部件进行检查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对乘坐某次航班的乘客进行安全检查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3E9B2CB-C64D-AEA1-53E1-6D74A1A67229}"/>
              </a:ext>
            </a:extLst>
          </p:cNvPr>
          <p:cNvSpPr txBox="1"/>
          <p:nvPr/>
        </p:nvSpPr>
        <p:spPr>
          <a:xfrm>
            <a:off x="7688989" y="236834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4" name="yt_shape_13604"/>
          <p:cNvSpPr txBox="1"/>
          <p:nvPr/>
        </p:nvSpPr>
        <p:spPr>
          <a:xfrm>
            <a:off x="540119" y="26745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下面三项调查：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检测某市空气质量；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交警在某线路对机动车辆查酒驾；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调查某款手机抗摔能力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其中适宜抽样调查的是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（填序号）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以下调查：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了解全班同学衣服尺码情况；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调查某批次汽车的抗撞击能力；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调查新闻联播的收视率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其中，适合全面调查的是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（填序号）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EEA8C3-24B2-3FB0-DCBA-5BD069228ED8}"/>
              </a:ext>
            </a:extLst>
          </p:cNvPr>
          <p:cNvSpPr txBox="1"/>
          <p:nvPr/>
        </p:nvSpPr>
        <p:spPr>
          <a:xfrm>
            <a:off x="6622307" y="310322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CB04AC-AAFD-9051-0278-EB731EEFE0AB}"/>
              </a:ext>
            </a:extLst>
          </p:cNvPr>
          <p:cNvSpPr txBox="1"/>
          <p:nvPr/>
        </p:nvSpPr>
        <p:spPr>
          <a:xfrm>
            <a:off x="7231907" y="405420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6" name="yt_shape_13606"/>
          <p:cNvSpPr txBox="1"/>
          <p:nvPr/>
        </p:nvSpPr>
        <p:spPr>
          <a:xfrm>
            <a:off x="540000" y="939006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总体、个体、样本、样本容量</a:t>
            </a:r>
          </a:p>
        </p:txBody>
      </p:sp>
      <p:sp>
        <p:nvSpPr>
          <p:cNvPr id="13607" name="yt_shape_13607"/>
          <p:cNvSpPr txBox="1"/>
          <p:nvPr/>
        </p:nvSpPr>
        <p:spPr>
          <a:xfrm>
            <a:off x="540119" y="144331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要了解一批灯泡的使用寿命，从中任意抽取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只灯泡进行实验，在这个问题中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608" name="yt_table_136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663487"/>
              </p:ext>
            </p:extLst>
          </p:nvPr>
        </p:nvGraphicFramePr>
        <p:xfrm>
          <a:off x="540000" y="2409611"/>
          <a:ext cx="6013768" cy="950976"/>
        </p:xfrm>
        <a:graphic>
          <a:graphicData uri="http://schemas.openxmlformats.org/drawingml/2006/table">
            <a:tbl>
              <a:tblPr/>
              <a:tblGrid>
                <a:gridCol w="3007043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3006725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总体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样本容量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总体的一个样本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sp>
        <p:nvSpPr>
          <p:cNvPr id="13610" name="yt_shape_13610"/>
          <p:cNvSpPr txBox="1"/>
          <p:nvPr/>
        </p:nvSpPr>
        <p:spPr>
          <a:xfrm>
            <a:off x="540119" y="341116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（张家界市中考）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某校有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名学生，随机抽取了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名学生进行体重调查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下列说法错误的是（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611" name="yt_table_136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842042"/>
              </p:ext>
            </p:extLst>
          </p:nvPr>
        </p:nvGraphicFramePr>
        <p:xfrm>
          <a:off x="540000" y="4377460"/>
          <a:ext cx="4970463" cy="1901952"/>
        </p:xfrm>
        <a:graphic>
          <a:graphicData uri="http://schemas.openxmlformats.org/drawingml/2006/table">
            <a:tbl>
              <a:tblPr/>
              <a:tblGrid>
                <a:gridCol w="4970463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总体是该校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名学生的体重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个体是每一个学生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样本是抽取的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名学生的体重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样本容量是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pic>
        <p:nvPicPr>
          <p:cNvPr id="3" name="yt_shape_1697707875653">
            <a:extLst>
              <a:ext uri="{FF2B5EF4-FFF2-40B4-BE49-F238E27FC236}">
                <a16:creationId xmlns:a16="http://schemas.microsoft.com/office/drawing/2014/main" id="{1A966AA5-C90F-B093-DD09-643E93245F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068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7B7FAB-6159-6A68-D0AB-88C1911455E3}"/>
              </a:ext>
            </a:extLst>
          </p:cNvPr>
          <p:cNvSpPr txBox="1"/>
          <p:nvPr/>
        </p:nvSpPr>
        <p:spPr>
          <a:xfrm>
            <a:off x="1821708" y="187199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847795-B1CE-904C-8F26-EF0A88539056}"/>
              </a:ext>
            </a:extLst>
          </p:cNvPr>
          <p:cNvSpPr txBox="1"/>
          <p:nvPr/>
        </p:nvSpPr>
        <p:spPr>
          <a:xfrm>
            <a:off x="2888508" y="383984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3" name="yt_shape_13613"/>
          <p:cNvSpPr txBox="1"/>
          <p:nvPr/>
        </p:nvSpPr>
        <p:spPr>
          <a:xfrm>
            <a:off x="540119" y="962012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要了解植树节当天同学们的植树数目，某校在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名学生中进行了抽样调查，选取了三个年级每个年级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名学生作了调查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在此问题中，总体、个体、样本和样本容量各是多少？</a:t>
            </a:r>
          </a:p>
        </p:txBody>
      </p:sp>
      <p:sp>
        <p:nvSpPr>
          <p:cNvPr id="13614" name="yt_shape_13614"/>
          <p:cNvSpPr txBox="1"/>
          <p:nvPr/>
        </p:nvSpPr>
        <p:spPr>
          <a:xfrm>
            <a:off x="540000" y="2408438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解：总体：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名学生植树的数目；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615" name="yt_shape_13615"/>
          <p:cNvSpPr txBox="1"/>
          <p:nvPr/>
        </p:nvSpPr>
        <p:spPr>
          <a:xfrm>
            <a:off x="540000" y="2887741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个体：每名学生植树的数目；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616" name="yt_shape_13616"/>
          <p:cNvSpPr txBox="1"/>
          <p:nvPr/>
        </p:nvSpPr>
        <p:spPr>
          <a:xfrm>
            <a:off x="540000" y="3350565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样本：抽选的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名学生植树的数目；样本容量：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617" name="yt_shape_13617"/>
          <p:cNvSpPr txBox="1"/>
          <p:nvPr/>
        </p:nvSpPr>
        <p:spPr>
          <a:xfrm>
            <a:off x="540000" y="3829868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不明确考察对象而出错</a:t>
            </a:r>
          </a:p>
        </p:txBody>
      </p:sp>
      <p:sp>
        <p:nvSpPr>
          <p:cNvPr id="13618" name="yt_shape_13618"/>
          <p:cNvSpPr txBox="1"/>
          <p:nvPr/>
        </p:nvSpPr>
        <p:spPr>
          <a:xfrm>
            <a:off x="540119" y="433417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为了解我市市区及周边近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万人的出行情况，科学规划轨道交通，今年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月，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名调查者走入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万户家庭，发放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万份问卷，进行调查登记，该调查中的样本容量是（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619" name="yt_table_136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361146"/>
              </p:ext>
            </p:extLst>
          </p:nvPr>
        </p:nvGraphicFramePr>
        <p:xfrm>
          <a:off x="540000" y="5780604"/>
          <a:ext cx="8395653" cy="475488"/>
        </p:xfrm>
        <a:graphic>
          <a:graphicData uri="http://schemas.openxmlformats.org/drawingml/2006/table">
            <a:tbl>
              <a:tblPr/>
              <a:tblGrid>
                <a:gridCol w="2567305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pic>
        <p:nvPicPr>
          <p:cNvPr id="3" name="yt_shape_1697707875714">
            <a:extLst>
              <a:ext uri="{FF2B5EF4-FFF2-40B4-BE49-F238E27FC236}">
                <a16:creationId xmlns:a16="http://schemas.microsoft.com/office/drawing/2014/main" id="{288EA241-0840-BAA0-7041-E99A892694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7154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E515C7-AA01-0319-96EA-DF27BB08C80F}"/>
              </a:ext>
            </a:extLst>
          </p:cNvPr>
          <p:cNvSpPr txBox="1"/>
          <p:nvPr/>
        </p:nvSpPr>
        <p:spPr>
          <a:xfrm>
            <a:off x="449989" y="2361632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解：总体：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名学生植树的数目；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916688-83A4-DD3C-88D0-895F3EABD54B}"/>
              </a:ext>
            </a:extLst>
          </p:cNvPr>
          <p:cNvSpPr txBox="1"/>
          <p:nvPr/>
        </p:nvSpPr>
        <p:spPr>
          <a:xfrm>
            <a:off x="449989" y="2840935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个体：每名学生植树的数目；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543F84-0E91-A49A-B69B-5115221FDBA4}"/>
              </a:ext>
            </a:extLst>
          </p:cNvPr>
          <p:cNvSpPr txBox="1"/>
          <p:nvPr/>
        </p:nvSpPr>
        <p:spPr>
          <a:xfrm>
            <a:off x="449989" y="3303759"/>
            <a:ext cx="696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样本：抽选的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名学生植树的数目；样本容量：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3FE257-2522-CF91-8820-5232FB014527}"/>
              </a:ext>
            </a:extLst>
          </p:cNvPr>
          <p:cNvSpPr txBox="1"/>
          <p:nvPr/>
        </p:nvSpPr>
        <p:spPr>
          <a:xfrm>
            <a:off x="1059708" y="523834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2" name="yt_shape_13622"/>
          <p:cNvSpPr txBox="1"/>
          <p:nvPr/>
        </p:nvSpPr>
        <p:spPr>
          <a:xfrm>
            <a:off x="540000" y="2069217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21" name="yt_image_1362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69217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4" name="yt_shape_13624"/>
          <p:cNvSpPr txBox="1"/>
          <p:nvPr/>
        </p:nvSpPr>
        <p:spPr>
          <a:xfrm>
            <a:off x="540000" y="2761086"/>
            <a:ext cx="905376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（张家界市中考）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下列采用的调查方式中，不合适的是（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625" name="yt_table_1362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585756"/>
              </p:ext>
            </p:extLst>
          </p:nvPr>
        </p:nvGraphicFramePr>
        <p:xfrm>
          <a:off x="540000" y="3247250"/>
          <a:ext cx="6951663" cy="1901952"/>
        </p:xfrm>
        <a:graphic>
          <a:graphicData uri="http://schemas.openxmlformats.org/drawingml/2006/table">
            <a:tbl>
              <a:tblPr/>
              <a:tblGrid>
                <a:gridCol w="6951663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了解澧水河的水质，采用抽样调查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了解一批灯泡的使用寿命，采用全面调查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了解张家界市中学生睡眠时间，采用抽样调查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了解某班同学的数学成绩，采用全面调查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EF11EDE-1750-D49D-15EA-BE7ADDD70423}"/>
              </a:ext>
            </a:extLst>
          </p:cNvPr>
          <p:cNvSpPr txBox="1"/>
          <p:nvPr/>
        </p:nvSpPr>
        <p:spPr>
          <a:xfrm>
            <a:off x="8603389" y="271428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7" name="yt_shape_13627"/>
          <p:cNvSpPr txBox="1"/>
          <p:nvPr/>
        </p:nvSpPr>
        <p:spPr>
          <a:xfrm>
            <a:off x="540119" y="21750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某厂生产的一批零件共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万个，质检部门为了检测这批零件质量的合格情况，从中随机抽查了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个，其中合格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628" name="yt_table_1362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855375"/>
              </p:ext>
            </p:extLst>
          </p:nvPr>
        </p:nvGraphicFramePr>
        <p:xfrm>
          <a:off x="540000" y="3141381"/>
          <a:ext cx="9864725" cy="1901952"/>
        </p:xfrm>
        <a:graphic>
          <a:graphicData uri="http://schemas.openxmlformats.org/drawingml/2006/table">
            <a:tbl>
              <a:tblPr/>
              <a:tblGrid>
                <a:gridCol w="9864725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总体是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万个零件的合格情况，样本是抽取的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个零件的合格情况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总体是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万个零件的合格情况，样本是抽取的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499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个零件的合格情况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总体是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个零件的合格情况，样本是抽取的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个零件的合格情况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总体是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万个零件的合格情况，样本是抽取的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个零件的合格情况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2DF6574-F2A7-C61B-30D4-CC9E6608D2C0}"/>
              </a:ext>
            </a:extLst>
          </p:cNvPr>
          <p:cNvSpPr txBox="1"/>
          <p:nvPr/>
        </p:nvSpPr>
        <p:spPr>
          <a:xfrm>
            <a:off x="8451107" y="260376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0" name="yt_shape_13630"/>
          <p:cNvSpPr txBox="1"/>
          <p:nvPr/>
        </p:nvSpPr>
        <p:spPr>
          <a:xfrm>
            <a:off x="540119" y="123415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下列调查中：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调查全国中学生心理健康状况；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了解中央电视台《新闻联播》栏目的收视率；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了解长江中鱼的种类；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了解某班学生对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奥运精神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的知晓率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适合用普查方式的是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（填序号）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为了了解新课程标准实施后某校九年级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名学生应用数学意识和创新能力的提高情况，进行了一次测试，从中抽取了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名学生的成绩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在这个问题中：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）采用何种调查方式？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）总体、个体、样本、样本容量各是什么？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）抽样调查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）总体：某校九年级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名学生的测试成绩；个体：某校九年级每名学生的测试成绩；样本：从中抽取的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名学生的测试成绩；样本容量：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6C08EF-1520-3208-E9FB-A8B06948D7E4}"/>
              </a:ext>
            </a:extLst>
          </p:cNvPr>
          <p:cNvSpPr txBox="1"/>
          <p:nvPr/>
        </p:nvSpPr>
        <p:spPr>
          <a:xfrm>
            <a:off x="3498108" y="213832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A1DAFE-C196-642D-E05F-9B46840CA61F}"/>
              </a:ext>
            </a:extLst>
          </p:cNvPr>
          <p:cNvSpPr txBox="1"/>
          <p:nvPr/>
        </p:nvSpPr>
        <p:spPr>
          <a:xfrm>
            <a:off x="450108" y="4515760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）抽样调查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FBB6F8-313C-8C8C-6D61-8E3CFF2C8101}"/>
              </a:ext>
            </a:extLst>
          </p:cNvPr>
          <p:cNvSpPr txBox="1"/>
          <p:nvPr/>
        </p:nvSpPr>
        <p:spPr>
          <a:xfrm>
            <a:off x="450108" y="4991248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）总体：某校九年级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名学生的测试成绩；个体：某校九年级每名学生的测试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C2C22D-0A2F-83B4-6DEA-5F69AA89ECF0}"/>
              </a:ext>
            </a:extLst>
          </p:cNvPr>
          <p:cNvSpPr txBox="1"/>
          <p:nvPr/>
        </p:nvSpPr>
        <p:spPr>
          <a:xfrm>
            <a:off x="450108" y="5466736"/>
            <a:ext cx="8485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成绩；样本：从中抽取的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名学生的测试成绩；样本容量：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1529</Words>
  <Application>Microsoft Office PowerPoint</Application>
  <PresentationFormat>宽屏</PresentationFormat>
  <Paragraphs>100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2023-10-21T12:16:41Z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