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86" r:id="rId4"/>
    <p:sldId id="365" r:id="rId5"/>
    <p:sldId id="387" r:id="rId6"/>
    <p:sldId id="367" r:id="rId7"/>
    <p:sldId id="369" r:id="rId8"/>
    <p:sldId id="373" r:id="rId9"/>
    <p:sldId id="376" r:id="rId10"/>
    <p:sldId id="377" r:id="rId11"/>
    <p:sldId id="378" r:id="rId12"/>
    <p:sldId id="388" r:id="rId13"/>
    <p:sldId id="379" r:id="rId14"/>
    <p:sldId id="381" r:id="rId15"/>
    <p:sldId id="383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7" name="yt_shape_10917"/>
          <p:cNvSpPr txBox="1"/>
          <p:nvPr/>
        </p:nvSpPr>
        <p:spPr>
          <a:xfrm>
            <a:off x="540000" y="905939"/>
            <a:ext cx="734175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利用一般式（三点式）求二次函数的表达式</a:t>
            </a:r>
          </a:p>
        </p:txBody>
      </p:sp>
      <p:sp>
        <p:nvSpPr>
          <p:cNvPr id="10918" name="yt_shape_10918"/>
          <p:cNvSpPr txBox="1"/>
          <p:nvPr/>
        </p:nvSpPr>
        <p:spPr>
          <a:xfrm>
            <a:off x="540000" y="1410249"/>
            <a:ext cx="361637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求下列二次函数表达式：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19" name="yt_shape_10919"/>
              <p:cNvSpPr txBox="1"/>
              <p:nvPr/>
            </p:nvSpPr>
            <p:spPr>
              <a:xfrm>
                <a:off x="540119" y="1896413"/>
                <a:ext cx="11111999" cy="11133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经过点（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），则该抛物线的表达式为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19" name="yt_shape_10919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6413"/>
                <a:ext cx="11111999" cy="1113382"/>
              </a:xfrm>
              <a:prstGeom prst="rect">
                <a:avLst/>
              </a:prstGeom>
              <a:blipFill>
                <a:blip r:embed="rId2"/>
                <a:stretch>
                  <a:fillRect l="-1701" r="-329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21" name="yt_shape_10921"/>
              <p:cNvSpPr txBox="1"/>
              <p:nvPr/>
            </p:nvSpPr>
            <p:spPr>
              <a:xfrm>
                <a:off x="540119" y="3060583"/>
                <a:ext cx="11111999" cy="13188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），则该抛物线的表达式为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21" name="yt_shape_10921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60583"/>
                <a:ext cx="11111999" cy="1318887"/>
              </a:xfrm>
              <a:prstGeom prst="rect">
                <a:avLst/>
              </a:prstGeom>
              <a:blipFill>
                <a:blip r:embed="rId3"/>
                <a:stretch>
                  <a:fillRect l="-1701" r="-823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23" name="yt_shape_10923"/>
          <p:cNvSpPr txBox="1"/>
          <p:nvPr/>
        </p:nvSpPr>
        <p:spPr>
          <a:xfrm>
            <a:off x="540119" y="443025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），则这个二次函数的表达式是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924" name="yt_shape_10924"/>
          <p:cNvSpPr txBox="1"/>
          <p:nvPr/>
        </p:nvSpPr>
        <p:spPr>
          <a:xfrm>
            <a:off x="540119" y="539655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），则该抛物线的表达式为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7605503">
            <a:extLst>
              <a:ext uri="{FF2B5EF4-FFF2-40B4-BE49-F238E27FC236}">
                <a16:creationId xmlns:a16="http://schemas.microsoft.com/office/drawing/2014/main" id="{E4C870D8-69A9-871D-421D-94C68F483D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317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5E43148-B994-9782-2804-5AD31594DE73}"/>
                  </a:ext>
                </a:extLst>
              </p:cNvPr>
              <p:cNvSpPr txBox="1"/>
              <p:nvPr/>
            </p:nvSpPr>
            <p:spPr>
              <a:xfrm>
                <a:off x="10668846" y="1821860"/>
                <a:ext cx="9849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0, 'mathAnswerShape': 1}">
                <a:extLst>
                  <a:ext uri="{FF2B5EF4-FFF2-40B4-BE49-F238E27FC236}">
                    <a16:creationId xmlns:a16="http://schemas.microsoft.com/office/drawing/2014/main" id="{25E43148-B994-9782-2804-5AD31594DE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8846" y="1821860"/>
                <a:ext cx="984949" cy="765061"/>
              </a:xfrm>
              <a:prstGeom prst="rect">
                <a:avLst/>
              </a:prstGeom>
              <a:blipFill>
                <a:blip r:embed="rId5"/>
                <a:stretch>
                  <a:fillRect l="-9259" r="-370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A790ACD-9CFA-90BA-DA93-B94F07D617C4}"/>
              </a:ext>
            </a:extLst>
          </p:cNvPr>
          <p:cNvCxnSpPr/>
          <p:nvPr/>
        </p:nvCxnSpPr>
        <p:spPr>
          <a:xfrm>
            <a:off x="10454057" y="2586912"/>
            <a:ext cx="11097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F0B0EA18-9B13-44F0-CD45-87AD9FBB522C}"/>
              </a:ext>
            </a:extLst>
          </p:cNvPr>
          <p:cNvSpPr txBox="1"/>
          <p:nvPr/>
        </p:nvSpPr>
        <p:spPr>
          <a:xfrm>
            <a:off x="450108" y="2521056"/>
            <a:ext cx="1229424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D459DD-725B-387C-2F24-43533BB55DD7}"/>
              </a:ext>
            </a:extLst>
          </p:cNvPr>
          <p:cNvSpPr txBox="1"/>
          <p:nvPr/>
        </p:nvSpPr>
        <p:spPr>
          <a:xfrm>
            <a:off x="11329246" y="2986030"/>
            <a:ext cx="315024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179D3A-E1F0-F8F3-9468-EBCA686DD5C7}"/>
                  </a:ext>
                </a:extLst>
              </p:cNvPr>
              <p:cNvSpPr txBox="1"/>
              <p:nvPr/>
            </p:nvSpPr>
            <p:spPr>
              <a:xfrm>
                <a:off x="450108" y="3573016"/>
                <a:ext cx="233273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179D3A-E1F0-F8F3-9468-EBCA686DD5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73016"/>
                <a:ext cx="2332736" cy="727279"/>
              </a:xfrm>
              <a:prstGeom prst="rect">
                <a:avLst/>
              </a:prstGeom>
              <a:blipFill>
                <a:blip r:embed="rId6"/>
                <a:stretch>
                  <a:fillRect l="-417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1793AC5-89EE-B530-3CFE-71C66A202DB7}"/>
              </a:ext>
            </a:extLst>
          </p:cNvPr>
          <p:cNvSpPr txBox="1"/>
          <p:nvPr/>
        </p:nvSpPr>
        <p:spPr>
          <a:xfrm>
            <a:off x="1669308" y="4831193"/>
            <a:ext cx="2058099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FB089A-B658-E258-DDD5-A18F82B0885D}"/>
              </a:ext>
            </a:extLst>
          </p:cNvPr>
          <p:cNvSpPr txBox="1"/>
          <p:nvPr/>
        </p:nvSpPr>
        <p:spPr>
          <a:xfrm>
            <a:off x="6444508" y="5797488"/>
            <a:ext cx="1905699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3" name="yt_shape_10963"/>
          <p:cNvSpPr txBox="1"/>
          <p:nvPr/>
        </p:nvSpPr>
        <p:spPr>
          <a:xfrm>
            <a:off x="540119" y="13284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（新乡二十二中单元卷）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把抛物线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先向左平移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个单位长度，再向下平移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个单位长度，得到如图所示的二次函数的图象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964" name="yt_image_109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3415" y="2440235"/>
            <a:ext cx="1265169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66" name="yt_shape_10966"/>
          <p:cNvSpPr txBox="1"/>
          <p:nvPr/>
        </p:nvSpPr>
        <p:spPr>
          <a:xfrm>
            <a:off x="540000" y="4015448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）求此二次函数的表达式；</a:t>
            </a:r>
          </a:p>
        </p:txBody>
      </p:sp>
      <p:sp>
        <p:nvSpPr>
          <p:cNvPr id="10968" name="yt_shape_10968"/>
          <p:cNvSpPr txBox="1"/>
          <p:nvPr/>
        </p:nvSpPr>
        <p:spPr>
          <a:xfrm>
            <a:off x="540000" y="4627934"/>
            <a:ext cx="391453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4D8FCF-F5D6-E002-DDF7-E36650CC0476}"/>
              </a:ext>
            </a:extLst>
          </p:cNvPr>
          <p:cNvSpPr txBox="1"/>
          <p:nvPr/>
        </p:nvSpPr>
        <p:spPr>
          <a:xfrm>
            <a:off x="449989" y="4581128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C4B3DF-AFAA-B59B-8DFC-6B43CCC4BB5A}"/>
              </a:ext>
            </a:extLst>
          </p:cNvPr>
          <p:cNvSpPr txBox="1"/>
          <p:nvPr/>
        </p:nvSpPr>
        <p:spPr>
          <a:xfrm>
            <a:off x="449989" y="5056616"/>
            <a:ext cx="2286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9" name="yt_shape_10969"/>
          <p:cNvSpPr txBox="1"/>
          <p:nvPr/>
        </p:nvSpPr>
        <p:spPr>
          <a:xfrm>
            <a:off x="540000" y="1510062"/>
            <a:ext cx="43585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970" name="yt_shape_10970"/>
              <p:cNvSpPr txBox="1"/>
              <p:nvPr/>
            </p:nvSpPr>
            <p:spPr>
              <a:xfrm>
                <a:off x="540000" y="1989365"/>
                <a:ext cx="6399188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970" name="yt_shape_109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9365"/>
                <a:ext cx="6399188" cy="2546916"/>
              </a:xfrm>
              <a:prstGeom prst="rect">
                <a:avLst/>
              </a:prstGeom>
              <a:blipFill>
                <a:blip r:embed="rId2"/>
                <a:stretch>
                  <a:fillRect l="-2955" t="-1914" r="-191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72" name="yt_shape_10972"/>
              <p:cNvSpPr txBox="1"/>
              <p:nvPr/>
            </p:nvSpPr>
            <p:spPr>
              <a:xfrm>
                <a:off x="540000" y="4587069"/>
                <a:ext cx="7880619" cy="14736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，此方程无实数解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972" name="yt_shape_109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87069"/>
                <a:ext cx="7880619" cy="1473673"/>
              </a:xfrm>
              <a:prstGeom prst="rect">
                <a:avLst/>
              </a:prstGeom>
              <a:blipFill>
                <a:blip r:embed="rId3"/>
                <a:stretch>
                  <a:fillRect l="-2399" t="-1240" r="-1471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5163F1-84A3-EFA4-AABD-968C9EB082AF}"/>
              </a:ext>
            </a:extLst>
          </p:cNvPr>
          <p:cNvSpPr txBox="1"/>
          <p:nvPr/>
        </p:nvSpPr>
        <p:spPr>
          <a:xfrm>
            <a:off x="449989" y="1463256"/>
            <a:ext cx="4496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5F92E3-2DA3-F65F-32BA-4400D506F8EF}"/>
              </a:ext>
            </a:extLst>
          </p:cNvPr>
          <p:cNvSpPr txBox="1"/>
          <p:nvPr/>
        </p:nvSpPr>
        <p:spPr>
          <a:xfrm>
            <a:off x="449989" y="1942559"/>
            <a:ext cx="309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587657-9E0C-2F12-851F-14D0CF72A69D}"/>
              </a:ext>
            </a:extLst>
          </p:cNvPr>
          <p:cNvSpPr txBox="1"/>
          <p:nvPr/>
        </p:nvSpPr>
        <p:spPr>
          <a:xfrm>
            <a:off x="449989" y="2418047"/>
            <a:ext cx="564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23B60E-988A-C36B-2CCF-C68BB93429DD}"/>
              </a:ext>
            </a:extLst>
          </p:cNvPr>
          <p:cNvSpPr txBox="1"/>
          <p:nvPr/>
        </p:nvSpPr>
        <p:spPr>
          <a:xfrm>
            <a:off x="449989" y="2893535"/>
            <a:ext cx="2331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AFA9418-71B1-4872-AF97-AE5B5FE5C37D}"/>
                  </a:ext>
                </a:extLst>
              </p:cNvPr>
              <p:cNvSpPr txBox="1"/>
              <p:nvPr/>
            </p:nvSpPr>
            <p:spPr>
              <a:xfrm>
                <a:off x="449989" y="3369023"/>
                <a:ext cx="64157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AFA9418-71B1-4872-AF97-AE5B5FE5C3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69023"/>
                <a:ext cx="6415786" cy="765061"/>
              </a:xfrm>
              <a:prstGeom prst="rect">
                <a:avLst/>
              </a:prstGeom>
              <a:blipFill>
                <a:blip r:embed="rId4"/>
                <a:stretch>
                  <a:fillRect l="-1521" r="-133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4343830-A775-23E9-B91F-FE3E97C058BD}"/>
              </a:ext>
            </a:extLst>
          </p:cNvPr>
          <p:cNvSpPr txBox="1"/>
          <p:nvPr/>
        </p:nvSpPr>
        <p:spPr>
          <a:xfrm>
            <a:off x="449989" y="4040472"/>
            <a:ext cx="4228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4430CBB-A176-1BFF-99AC-3B55846F6C47}"/>
                  </a:ext>
                </a:extLst>
              </p:cNvPr>
              <p:cNvSpPr txBox="1"/>
              <p:nvPr/>
            </p:nvSpPr>
            <p:spPr>
              <a:xfrm>
                <a:off x="449989" y="4540263"/>
                <a:ext cx="5250815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4430CBB-A176-1BFF-99AC-3B55846F6C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0263"/>
                <a:ext cx="5250815" cy="615392"/>
              </a:xfrm>
              <a:prstGeom prst="rect">
                <a:avLst/>
              </a:prstGeom>
              <a:blipFill>
                <a:blip r:embed="rId5"/>
                <a:stretch>
                  <a:fillRect l="-1858" r="-185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2F02262-847B-EA75-6836-D95AB46953E6}"/>
              </a:ext>
            </a:extLst>
          </p:cNvPr>
          <p:cNvSpPr txBox="1"/>
          <p:nvPr/>
        </p:nvSpPr>
        <p:spPr>
          <a:xfrm>
            <a:off x="449989" y="5062043"/>
            <a:ext cx="7047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，此方程无实数解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BE00C10-8518-E388-3F93-41090E0C0885}"/>
                  </a:ext>
                </a:extLst>
              </p:cNvPr>
              <p:cNvSpPr txBox="1"/>
              <p:nvPr/>
            </p:nvSpPr>
            <p:spPr>
              <a:xfrm>
                <a:off x="449989" y="5537531"/>
                <a:ext cx="7984490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所以点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BE00C10-8518-E388-3F93-41090E0C08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37531"/>
                <a:ext cx="7984490" cy="555765"/>
              </a:xfrm>
              <a:prstGeom prst="rect">
                <a:avLst/>
              </a:prstGeom>
              <a:blipFill>
                <a:blip r:embed="rId6"/>
                <a:stretch>
                  <a:fillRect l="-1221" r="-1221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0967">
            <a:extLst>
              <a:ext uri="{FF2B5EF4-FFF2-40B4-BE49-F238E27FC236}">
                <a16:creationId xmlns:a16="http://schemas.microsoft.com/office/drawing/2014/main" id="{4E8BBBBB-10DA-C26C-3C4C-AFEBFB18DE3B}"/>
              </a:ext>
            </a:extLst>
          </p:cNvPr>
          <p:cNvSpPr txBox="1"/>
          <p:nvPr/>
        </p:nvSpPr>
        <p:spPr>
          <a:xfrm>
            <a:off x="540000" y="1013114"/>
            <a:ext cx="90697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）在抛物线上存在一点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4" name="yt_shape_10974"/>
          <p:cNvSpPr txBox="1"/>
          <p:nvPr/>
        </p:nvSpPr>
        <p:spPr>
          <a:xfrm>
            <a:off x="540000" y="2010542"/>
            <a:ext cx="611064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利用几何知识求二次函数的表达式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75" name="yt_shape_10975"/>
              <p:cNvSpPr txBox="1"/>
              <p:nvPr/>
            </p:nvSpPr>
            <p:spPr>
              <a:xfrm>
                <a:off x="540119" y="2514852"/>
                <a:ext cx="11111999" cy="11292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的三个顶点，点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，则此抛物线的表达式为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975" name="yt_shape_10975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14852"/>
                <a:ext cx="11111999" cy="1129284"/>
              </a:xfrm>
              <a:prstGeom prst="rect">
                <a:avLst/>
              </a:prstGeom>
              <a:blipFill>
                <a:blip r:embed="rId2"/>
                <a:stretch>
                  <a:fillRect l="-1701" t="-4865" r="-38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77" name="yt_image_10977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5078" y="3847288"/>
            <a:ext cx="1621843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605819">
            <a:extLst>
              <a:ext uri="{FF2B5EF4-FFF2-40B4-BE49-F238E27FC236}">
                <a16:creationId xmlns:a16="http://schemas.microsoft.com/office/drawing/2014/main" id="{A503DAC9-F71F-0E04-B4B8-BED5D7DA57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51920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DBB9AF-FF14-D6F8-CF0D-1E131703D804}"/>
                  </a:ext>
                </a:extLst>
              </p:cNvPr>
              <p:cNvSpPr txBox="1"/>
              <p:nvPr/>
            </p:nvSpPr>
            <p:spPr>
              <a:xfrm>
                <a:off x="6933457" y="2862584"/>
                <a:ext cx="2315274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5, 'hasSerialNum': 1, 'mathAnswerShape': 1}">
                <a:extLst>
                  <a:ext uri="{FF2B5EF4-FFF2-40B4-BE49-F238E27FC236}">
                    <a16:creationId xmlns:a16="http://schemas.microsoft.com/office/drawing/2014/main" id="{DADBB9AF-FF14-D6F8-CF0D-1E131703D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3457" y="2862584"/>
                <a:ext cx="2315274" cy="736486"/>
              </a:xfrm>
              <a:prstGeom prst="rect">
                <a:avLst/>
              </a:prstGeom>
              <a:blipFill>
                <a:blip r:embed="rId5"/>
                <a:stretch>
                  <a:fillRect l="-3947" r="-421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79" name="yt_shape_10979"/>
              <p:cNvSpPr txBox="1"/>
              <p:nvPr/>
            </p:nvSpPr>
            <p:spPr>
              <a:xfrm>
                <a:off x="540119" y="1206428"/>
                <a:ext cx="11111999" cy="18037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（绵阳一中月考）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如图，在平面直角坐标系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xOy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分别在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轴的正半轴上，二次函数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两点，则该二次函数的表达式为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979" name="yt_shape_10979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06428"/>
                <a:ext cx="11111999" cy="1803764"/>
              </a:xfrm>
              <a:prstGeom prst="rect">
                <a:avLst/>
              </a:prstGeom>
              <a:blipFill>
                <a:blip r:embed="rId2"/>
                <a:stretch>
                  <a:fillRect l="-1701" t="-3041" r="-384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81" name="yt_image_10981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0252" y="3213344"/>
            <a:ext cx="2071494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83" name="yt_shape_10983"/>
              <p:cNvSpPr txBox="1"/>
              <p:nvPr/>
            </p:nvSpPr>
            <p:spPr>
              <a:xfrm>
                <a:off x="540119" y="4892548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抛物线经过原点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，还经过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，则抛物线的表达式为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983" name="yt_shape_10983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92548"/>
                <a:ext cx="11111999" cy="1119024"/>
              </a:xfrm>
              <a:prstGeom prst="rect">
                <a:avLst/>
              </a:prstGeom>
              <a:blipFill>
                <a:blip r:embed="rId4"/>
                <a:stretch>
                  <a:fillRect l="-1701" t="-4918" r="-76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B5448BA-B120-7A47-AB55-3FB0BB4CA1B8}"/>
                  </a:ext>
                </a:extLst>
              </p:cNvPr>
              <p:cNvSpPr txBox="1"/>
              <p:nvPr/>
            </p:nvSpPr>
            <p:spPr>
              <a:xfrm>
                <a:off x="5157046" y="2229038"/>
                <a:ext cx="187553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6, 'hasSerialNum': 1, 'mathAnswerShape': 1}">
                <a:extLst>
                  <a:ext uri="{FF2B5EF4-FFF2-40B4-BE49-F238E27FC236}">
                    <a16:creationId xmlns:a16="http://schemas.microsoft.com/office/drawing/2014/main" id="{FB5448BA-B120-7A47-AB55-3FB0BB4CA1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7046" y="2229038"/>
                <a:ext cx="1875536" cy="729565"/>
              </a:xfrm>
              <a:prstGeom prst="rect">
                <a:avLst/>
              </a:prstGeom>
              <a:blipFill>
                <a:blip r:embed="rId5"/>
                <a:stretch>
                  <a:fillRect l="-5195" r="-487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E6743D-8B9B-131E-14D8-39773F50175F}"/>
                  </a:ext>
                </a:extLst>
              </p:cNvPr>
              <p:cNvSpPr txBox="1"/>
              <p:nvPr/>
            </p:nvSpPr>
            <p:spPr>
              <a:xfrm>
                <a:off x="2888508" y="5240280"/>
                <a:ext cx="35836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7, 'hasSerialNum': 1, 'mathAnswerShape': 1}">
                <a:extLst>
                  <a:ext uri="{FF2B5EF4-FFF2-40B4-BE49-F238E27FC236}">
                    <a16:creationId xmlns:a16="http://schemas.microsoft.com/office/drawing/2014/main" id="{92E6743D-8B9B-131E-14D8-39773F5017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508" y="5240280"/>
                <a:ext cx="3583686" cy="726326"/>
              </a:xfrm>
              <a:prstGeom prst="rect">
                <a:avLst/>
              </a:prstGeom>
              <a:blipFill>
                <a:blip r:embed="rId6"/>
                <a:stretch>
                  <a:fillRect l="-2721" r="-255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5" name="yt_shape_10985"/>
          <p:cNvSpPr txBox="1"/>
          <p:nvPr/>
        </p:nvSpPr>
        <p:spPr>
          <a:xfrm>
            <a:off x="540119" y="11967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如图，抛物线与坐标轴交于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是直角三角形，求抛物线的函数表达式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986" name="yt_image_1098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3973012"/>
            <a:ext cx="1576045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989">
                <a:extLst>
                  <a:ext uri="{FF2B5EF4-FFF2-40B4-BE49-F238E27FC236}">
                    <a16:creationId xmlns:a16="http://schemas.microsoft.com/office/drawing/2014/main" id="{5211DE2E-35A3-22A8-84C7-AF3F75A796DE}"/>
                  </a:ext>
                </a:extLst>
              </p:cNvPr>
              <p:cNvSpPr txBox="1"/>
              <p:nvPr/>
            </p:nvSpPr>
            <p:spPr>
              <a:xfrm>
                <a:off x="540000" y="2243787"/>
                <a:ext cx="6516207" cy="42033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为直角三角形，只能是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将（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0989">
                <a:extLst>
                  <a:ext uri="{FF2B5EF4-FFF2-40B4-BE49-F238E27FC236}">
                    <a16:creationId xmlns:a16="http://schemas.microsoft.com/office/drawing/2014/main" id="{5211DE2E-35A3-22A8-84C7-AF3F75A796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43787"/>
                <a:ext cx="6516207" cy="4203395"/>
              </a:xfrm>
              <a:prstGeom prst="rect">
                <a:avLst/>
              </a:prstGeom>
              <a:blipFill>
                <a:blip r:embed="rId3"/>
                <a:stretch>
                  <a:fillRect l="-2900" t="-1159" r="-1871" b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CD86F9D-88BC-257B-B83A-1556205C6907}"/>
              </a:ext>
            </a:extLst>
          </p:cNvPr>
          <p:cNvSpPr txBox="1"/>
          <p:nvPr/>
        </p:nvSpPr>
        <p:spPr>
          <a:xfrm>
            <a:off x="449989" y="2196981"/>
            <a:ext cx="663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为直角三角形，只能是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DFC428-7EA6-F39A-4536-051B5120FCB8}"/>
              </a:ext>
            </a:extLst>
          </p:cNvPr>
          <p:cNvSpPr txBox="1"/>
          <p:nvPr/>
        </p:nvSpPr>
        <p:spPr>
          <a:xfrm>
            <a:off x="449989" y="2672469"/>
            <a:ext cx="349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4DE50D-10E3-3DD0-4362-1BDE25D36943}"/>
              </a:ext>
            </a:extLst>
          </p:cNvPr>
          <p:cNvSpPr txBox="1"/>
          <p:nvPr/>
        </p:nvSpPr>
        <p:spPr>
          <a:xfrm>
            <a:off x="449989" y="3147957"/>
            <a:ext cx="2534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6B59C9-3538-59C9-0676-4EBF62D98AAD}"/>
              </a:ext>
            </a:extLst>
          </p:cNvPr>
          <p:cNvSpPr txBox="1"/>
          <p:nvPr/>
        </p:nvSpPr>
        <p:spPr>
          <a:xfrm>
            <a:off x="449989" y="3623445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4A734D-9997-9D99-1119-8340A379F691}"/>
              </a:ext>
            </a:extLst>
          </p:cNvPr>
          <p:cNvSpPr txBox="1"/>
          <p:nvPr/>
        </p:nvSpPr>
        <p:spPr>
          <a:xfrm>
            <a:off x="449989" y="4098933"/>
            <a:ext cx="4007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07FADA-5DE4-7E07-0317-C503D175A8AC}"/>
              </a:ext>
            </a:extLst>
          </p:cNvPr>
          <p:cNvSpPr txBox="1"/>
          <p:nvPr/>
        </p:nvSpPr>
        <p:spPr>
          <a:xfrm>
            <a:off x="449989" y="4574421"/>
            <a:ext cx="378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C4BCC6B-28C0-800F-AC16-6EDB0ACBE3D1}"/>
                  </a:ext>
                </a:extLst>
              </p:cNvPr>
              <p:cNvSpPr txBox="1"/>
              <p:nvPr/>
            </p:nvSpPr>
            <p:spPr>
              <a:xfrm>
                <a:off x="449989" y="5049909"/>
                <a:ext cx="57950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将（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C4BCC6B-28C0-800F-AC16-6EDB0ACBE3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9909"/>
                <a:ext cx="5795073" cy="767474"/>
              </a:xfrm>
              <a:prstGeom prst="rect">
                <a:avLst/>
              </a:prstGeom>
              <a:blipFill>
                <a:blip r:embed="rId4"/>
                <a:stretch>
                  <a:fillRect l="-1684" r="-168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6DAB7E3-6917-3366-E776-2A2130D09E89}"/>
                  </a:ext>
                </a:extLst>
              </p:cNvPr>
              <p:cNvSpPr txBox="1"/>
              <p:nvPr/>
            </p:nvSpPr>
            <p:spPr>
              <a:xfrm>
                <a:off x="449989" y="5723771"/>
                <a:ext cx="522833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6DAB7E3-6917-3366-E776-2A2130D09E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23771"/>
                <a:ext cx="5228336" cy="729565"/>
              </a:xfrm>
              <a:prstGeom prst="rect">
                <a:avLst/>
              </a:prstGeom>
              <a:blipFill>
                <a:blip r:embed="rId5"/>
                <a:stretch>
                  <a:fillRect l="-1867" r="-186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25" name="yt_shape_10925"/>
              <p:cNvSpPr txBox="1"/>
              <p:nvPr/>
            </p:nvSpPr>
            <p:spPr>
              <a:xfrm>
                <a:off x="540119" y="2947921"/>
                <a:ext cx="11111999" cy="13221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）三点的抛物线表达式是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25" name="yt_shape_10925" descr="{&quot;rangeId&quot;:3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47921"/>
                <a:ext cx="11111999" cy="1322157"/>
              </a:xfrm>
              <a:prstGeom prst="rect">
                <a:avLst/>
              </a:prstGeom>
              <a:blipFill>
                <a:blip r:embed="rId2"/>
                <a:stretch>
                  <a:fillRect l="-1701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834DB2-8095-0739-5108-FD36F129B8C5}"/>
                  </a:ext>
                </a:extLst>
              </p:cNvPr>
              <p:cNvSpPr txBox="1"/>
              <p:nvPr/>
            </p:nvSpPr>
            <p:spPr>
              <a:xfrm>
                <a:off x="10321182" y="2820165"/>
                <a:ext cx="1289749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4, 'mathAnswerShape': 1}">
                <a:extLst>
                  <a:ext uri="{FF2B5EF4-FFF2-40B4-BE49-F238E27FC236}">
                    <a16:creationId xmlns:a16="http://schemas.microsoft.com/office/drawing/2014/main" id="{3A834DB2-8095-0739-5108-FD36F129B8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1182" y="2820165"/>
                <a:ext cx="1289749" cy="769316"/>
              </a:xfrm>
              <a:prstGeom prst="rect">
                <a:avLst/>
              </a:prstGeom>
              <a:blipFill>
                <a:blip r:embed="rId3"/>
                <a:stretch>
                  <a:fillRect l="-7075" r="-283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F062FE6-6170-A857-35B5-9EAA599CE22A}"/>
                  </a:ext>
                </a:extLst>
              </p:cNvPr>
              <p:cNvSpPr txBox="1"/>
              <p:nvPr/>
            </p:nvSpPr>
            <p:spPr>
              <a:xfrm>
                <a:off x="450108" y="3495869"/>
                <a:ext cx="1205612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4, 'mathAnswerShape': 1}">
                <a:extLst>
                  <a:ext uri="{FF2B5EF4-FFF2-40B4-BE49-F238E27FC236}">
                    <a16:creationId xmlns:a16="http://schemas.microsoft.com/office/drawing/2014/main" id="{2F062FE6-6170-A857-35B5-9EAA599CE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95869"/>
                <a:ext cx="1205612" cy="727278"/>
              </a:xfrm>
              <a:prstGeom prst="rect">
                <a:avLst/>
              </a:prstGeom>
              <a:blipFill>
                <a:blip r:embed="rId4"/>
                <a:stretch>
                  <a:fillRect l="-8081" r="-757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7" name="yt_shape_10927"/>
          <p:cNvSpPr txBox="1"/>
          <p:nvPr/>
        </p:nvSpPr>
        <p:spPr>
          <a:xfrm>
            <a:off x="540000" y="900000"/>
            <a:ext cx="64184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顶点式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求二次函数的表达式</a:t>
            </a:r>
          </a:p>
        </p:txBody>
      </p:sp>
      <p:sp>
        <p:nvSpPr>
          <p:cNvPr id="10928" name="yt_shape_10928"/>
          <p:cNvSpPr txBox="1"/>
          <p:nvPr/>
        </p:nvSpPr>
        <p:spPr>
          <a:xfrm>
            <a:off x="540000" y="1404310"/>
            <a:ext cx="361637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求下列二次函数表达式：</a:t>
            </a:r>
          </a:p>
        </p:txBody>
      </p:sp>
      <p:sp>
        <p:nvSpPr>
          <p:cNvPr id="10929" name="yt_shape_10929"/>
          <p:cNvSpPr txBox="1"/>
          <p:nvPr/>
        </p:nvSpPr>
        <p:spPr>
          <a:xfrm>
            <a:off x="540119" y="189047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图象的顶点是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），且经过点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），则此函数的表达式为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930" name="yt_shape_10930"/>
          <p:cNvSpPr txBox="1"/>
          <p:nvPr/>
        </p:nvSpPr>
        <p:spPr>
          <a:xfrm>
            <a:off x="540119" y="285676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）若某二次函数图象的形状与抛物线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相同，且顶点坐标为（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），则它的表达式为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931" name="yt_shape_10931"/>
          <p:cNvSpPr txBox="1"/>
          <p:nvPr/>
        </p:nvSpPr>
        <p:spPr>
          <a:xfrm>
            <a:off x="540119" y="3823064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）二次函数的图象如图所示，则这个二次函数的表达式为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0932" name="yt_image_109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5564" y="4941723"/>
            <a:ext cx="1300870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605583">
            <a:extLst>
              <a:ext uri="{FF2B5EF4-FFF2-40B4-BE49-F238E27FC236}">
                <a16:creationId xmlns:a16="http://schemas.microsoft.com/office/drawing/2014/main" id="{5B11CA27-C903-6FFC-4CB6-5DE87C21DC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37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E24C27-FC72-0C4B-617B-72E0C3A091BB}"/>
              </a:ext>
            </a:extLst>
          </p:cNvPr>
          <p:cNvSpPr txBox="1"/>
          <p:nvPr/>
        </p:nvSpPr>
        <p:spPr>
          <a:xfrm>
            <a:off x="3193308" y="2291409"/>
            <a:ext cx="5629973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8B61ED-0572-9D6C-1E56-2610E54C36D1}"/>
              </a:ext>
            </a:extLst>
          </p:cNvPr>
          <p:cNvSpPr txBox="1"/>
          <p:nvPr/>
        </p:nvSpPr>
        <p:spPr>
          <a:xfrm>
            <a:off x="2583708" y="3257704"/>
            <a:ext cx="336143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F0D523-6FA4-E39C-0CF4-28A59BAEC54B}"/>
              </a:ext>
            </a:extLst>
          </p:cNvPr>
          <p:cNvSpPr txBox="1"/>
          <p:nvPr/>
        </p:nvSpPr>
        <p:spPr>
          <a:xfrm>
            <a:off x="8832107" y="3748511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AF7C34-49D4-5BF0-E82C-F0EF52F98DD5}"/>
              </a:ext>
            </a:extLst>
          </p:cNvPr>
          <p:cNvSpPr txBox="1"/>
          <p:nvPr/>
        </p:nvSpPr>
        <p:spPr>
          <a:xfrm>
            <a:off x="450108" y="4223999"/>
            <a:ext cx="2820099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4" name="yt_shape_10934"/>
          <p:cNvSpPr txBox="1"/>
          <p:nvPr/>
        </p:nvSpPr>
        <p:spPr>
          <a:xfrm>
            <a:off x="540119" y="26745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，且图象过点（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），则二次函数表达式为：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）已知二次函数图象的顶点坐标为（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轴的交点到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，则该函数的表达式为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B76A01-5999-EAE2-CB7A-19DFF02B42B9}"/>
              </a:ext>
            </a:extLst>
          </p:cNvPr>
          <p:cNvSpPr txBox="1"/>
          <p:nvPr/>
        </p:nvSpPr>
        <p:spPr>
          <a:xfrm>
            <a:off x="2583708" y="3075479"/>
            <a:ext cx="283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ED68AD-1158-DFF1-0412-F35F59C634CF}"/>
              </a:ext>
            </a:extLst>
          </p:cNvPr>
          <p:cNvSpPr txBox="1"/>
          <p:nvPr/>
        </p:nvSpPr>
        <p:spPr>
          <a:xfrm>
            <a:off x="3955308" y="4026455"/>
            <a:ext cx="5799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6" name="yt_shape_10936"/>
          <p:cNvSpPr txBox="1"/>
          <p:nvPr/>
        </p:nvSpPr>
        <p:spPr>
          <a:xfrm>
            <a:off x="540000" y="2381671"/>
            <a:ext cx="641842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交点式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求二次函数的表达式</a:t>
            </a:r>
          </a:p>
        </p:txBody>
      </p:sp>
      <p:sp>
        <p:nvSpPr>
          <p:cNvPr id="10937" name="yt_shape_10937"/>
          <p:cNvSpPr txBox="1"/>
          <p:nvPr/>
        </p:nvSpPr>
        <p:spPr>
          <a:xfrm>
            <a:off x="540000" y="2885981"/>
            <a:ext cx="691695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二次函数的图象如图所示，则其表达式是（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939" name="yt_table_1093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277439"/>
              </p:ext>
            </p:extLst>
          </p:nvPr>
        </p:nvGraphicFramePr>
        <p:xfrm>
          <a:off x="540000" y="3372145"/>
          <a:ext cx="2911475" cy="1901952"/>
        </p:xfrm>
        <a:graphic>
          <a:graphicData uri="http://schemas.openxmlformats.org/drawingml/2006/table">
            <a:tbl>
              <a:tblPr/>
              <a:tblGrid>
                <a:gridCol w="2911475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</a:tbl>
          </a:graphicData>
        </a:graphic>
      </p:graphicFrame>
      <p:pic>
        <p:nvPicPr>
          <p:cNvPr id="10938" name="yt_image_10938_skip" title="H_115.2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0272" y="3372145"/>
            <a:ext cx="1679581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605668">
            <a:extLst>
              <a:ext uri="{FF2B5EF4-FFF2-40B4-BE49-F238E27FC236}">
                <a16:creationId xmlns:a16="http://schemas.microsoft.com/office/drawing/2014/main" id="{532413D5-CE40-160B-372C-6744EAAEB5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2304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B9243B-2E4C-E19D-2E95-A1C2AAF127D9}"/>
              </a:ext>
            </a:extLst>
          </p:cNvPr>
          <p:cNvSpPr txBox="1"/>
          <p:nvPr/>
        </p:nvSpPr>
        <p:spPr>
          <a:xfrm>
            <a:off x="6622189" y="283917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43" name="yt_shape_10943"/>
              <p:cNvSpPr txBox="1"/>
              <p:nvPr/>
            </p:nvSpPr>
            <p:spPr>
              <a:xfrm>
                <a:off x="540119" y="1853390"/>
                <a:ext cx="11111999" cy="35112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二次函数图象过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），则此二次函数的表达式是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二次函数经过（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）和（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），对称轴是直线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，则这个二次函数的表达式为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已知二次函数对称轴为直线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轴上截得的线段长为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轴交点为（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），则此二次函数的表达式为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43" name="yt_shape_1094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3390"/>
                <a:ext cx="11111999" cy="3511218"/>
              </a:xfrm>
              <a:prstGeom prst="rect">
                <a:avLst/>
              </a:prstGeom>
              <a:blipFill>
                <a:blip r:embed="rId2"/>
                <a:stretch>
                  <a:fillRect l="-1701" t="-1389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70E3AE6-CF4B-6C4E-59B9-8834DCA1ECA1}"/>
              </a:ext>
            </a:extLst>
          </p:cNvPr>
          <p:cNvSpPr txBox="1"/>
          <p:nvPr/>
        </p:nvSpPr>
        <p:spPr>
          <a:xfrm>
            <a:off x="1364508" y="2254325"/>
            <a:ext cx="175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3C8F97-0731-B503-9DAE-D40E173E3EDE}"/>
              </a:ext>
            </a:extLst>
          </p:cNvPr>
          <p:cNvSpPr txBox="1"/>
          <p:nvPr/>
        </p:nvSpPr>
        <p:spPr>
          <a:xfrm>
            <a:off x="1974108" y="3205301"/>
            <a:ext cx="2286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11F7FE-BF1A-3A0E-669A-10029A3F2CA4}"/>
                  </a:ext>
                </a:extLst>
              </p:cNvPr>
              <p:cNvSpPr txBox="1"/>
              <p:nvPr/>
            </p:nvSpPr>
            <p:spPr>
              <a:xfrm>
                <a:off x="5936508" y="4005064"/>
                <a:ext cx="543947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11F7FE-BF1A-3A0E-669A-10029A3F2C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6508" y="4005064"/>
                <a:ext cx="5439473" cy="769062"/>
              </a:xfrm>
              <a:prstGeom prst="rect">
                <a:avLst/>
              </a:prstGeom>
              <a:blipFill>
                <a:blip r:embed="rId3"/>
                <a:stretch>
                  <a:fillRect l="-1794" r="-168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0ABAE1B-8BDA-43AB-120B-D926E7E47D04}"/>
              </a:ext>
            </a:extLst>
          </p:cNvPr>
          <p:cNvSpPr txBox="1"/>
          <p:nvPr/>
        </p:nvSpPr>
        <p:spPr>
          <a:xfrm>
            <a:off x="450108" y="4859474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5" name="yt_shape_10945"/>
          <p:cNvSpPr txBox="1"/>
          <p:nvPr/>
        </p:nvSpPr>
        <p:spPr>
          <a:xfrm>
            <a:off x="540000" y="939006"/>
            <a:ext cx="42639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图形变换与二次函数</a:t>
            </a:r>
          </a:p>
        </p:txBody>
      </p:sp>
      <p:sp>
        <p:nvSpPr>
          <p:cNvPr id="10946" name="yt_shape_10946"/>
          <p:cNvSpPr txBox="1"/>
          <p:nvPr/>
        </p:nvSpPr>
        <p:spPr>
          <a:xfrm>
            <a:off x="540119" y="144331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（眉山市中考）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在平面直角坐标系中，抛物线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，则该抛物线关于点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成中心对称的抛物线的表达式为（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947" name="yt_table_1094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068995"/>
              </p:ext>
            </p:extLst>
          </p:nvPr>
        </p:nvGraphicFramePr>
        <p:xfrm>
          <a:off x="540000" y="2409611"/>
          <a:ext cx="2911475" cy="1901952"/>
        </p:xfrm>
        <a:graphic>
          <a:graphicData uri="http://schemas.openxmlformats.org/drawingml/2006/table">
            <a:tbl>
              <a:tblPr/>
              <a:tblGrid>
                <a:gridCol w="2911475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</a:tbl>
          </a:graphicData>
        </a:graphic>
      </p:graphicFrame>
      <p:sp>
        <p:nvSpPr>
          <p:cNvPr id="10949" name="yt_shape_10949"/>
          <p:cNvSpPr txBox="1"/>
          <p:nvPr/>
        </p:nvSpPr>
        <p:spPr>
          <a:xfrm>
            <a:off x="540119" y="436193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个单位，再关于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轴作轴对称变换，则此时抛物线的表达式为（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950" name="yt_table_109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7061972"/>
              </p:ext>
            </p:extLst>
          </p:nvPr>
        </p:nvGraphicFramePr>
        <p:xfrm>
          <a:off x="540000" y="5328226"/>
          <a:ext cx="6145530" cy="950976"/>
        </p:xfrm>
        <a:graphic>
          <a:graphicData uri="http://schemas.openxmlformats.org/drawingml/2006/table">
            <a:tbl>
              <a:tblPr/>
              <a:tblGrid>
                <a:gridCol w="3538855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2606675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</a:tbl>
          </a:graphicData>
        </a:graphic>
      </p:graphicFrame>
      <p:pic>
        <p:nvPicPr>
          <p:cNvPr id="3" name="yt_shape_1697707605742">
            <a:extLst>
              <a:ext uri="{FF2B5EF4-FFF2-40B4-BE49-F238E27FC236}">
                <a16:creationId xmlns:a16="http://schemas.microsoft.com/office/drawing/2014/main" id="{CE8595CC-B5CF-1CE1-8861-99D486AB21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80384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184942-7BF1-58CC-CFA0-C1234D539A2F}"/>
              </a:ext>
            </a:extLst>
          </p:cNvPr>
          <p:cNvSpPr txBox="1"/>
          <p:nvPr/>
        </p:nvSpPr>
        <p:spPr>
          <a:xfrm>
            <a:off x="7358907" y="187199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42F01A-4BE7-F94A-0361-9533A76C53AB}"/>
              </a:ext>
            </a:extLst>
          </p:cNvPr>
          <p:cNvSpPr txBox="1"/>
          <p:nvPr/>
        </p:nvSpPr>
        <p:spPr>
          <a:xfrm>
            <a:off x="2888508" y="479061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2" name="yt_shape_10952"/>
          <p:cNvSpPr txBox="1"/>
          <p:nvPr/>
        </p:nvSpPr>
        <p:spPr>
          <a:xfrm>
            <a:off x="540119" y="19610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的图象如图所示，将其沿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轴翻折后得到的抛物线的表达式为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56" name="yt_shape_10956"/>
          <p:cNvSpPr txBox="1"/>
          <p:nvPr/>
        </p:nvSpPr>
        <p:spPr>
          <a:xfrm>
            <a:off x="540000" y="49342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53" name="yt_shape_10953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9556" y="3072862"/>
            <a:ext cx="1212886" cy="1811034"/>
            <a:chOff x="0" y="0"/>
            <a:chExt cx="1212886" cy="1811034"/>
          </a:xfrm>
        </p:grpSpPr>
        <p:pic>
          <p:nvPicPr>
            <p:cNvPr id="2" name="yt_image_1095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12886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55" name="yt_shape_10955"/>
            <p:cNvSpPr txBox="1"/>
            <p:nvPr/>
          </p:nvSpPr>
          <p:spPr>
            <a:xfrm>
              <a:off x="73162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409B745-F676-4902-42A8-9332F4D32B7E}"/>
              </a:ext>
            </a:extLst>
          </p:cNvPr>
          <p:cNvSpPr txBox="1"/>
          <p:nvPr/>
        </p:nvSpPr>
        <p:spPr>
          <a:xfrm>
            <a:off x="1364508" y="2361998"/>
            <a:ext cx="1465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57" name="yt_shape_10957"/>
              <p:cNvSpPr txBox="1"/>
              <p:nvPr/>
            </p:nvSpPr>
            <p:spPr>
              <a:xfrm>
                <a:off x="540119" y="1404310"/>
                <a:ext cx="11111999" cy="17970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如图，将二次函数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轴向上平移得到一条新函数的图象，其中点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）平移后的对应点分别为点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若曲线段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扫过的面积为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（图中的阴影部分），则新图象的函数表达式是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57" name="yt_shape_10957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4310"/>
                <a:ext cx="11111999" cy="1797030"/>
              </a:xfrm>
              <a:prstGeom prst="rect">
                <a:avLst/>
              </a:prstGeom>
              <a:blipFill>
                <a:blip r:embed="rId2"/>
                <a:stretch>
                  <a:fillRect l="-1701" r="-1537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62" name="yt_shape_10962"/>
          <p:cNvSpPr txBox="1"/>
          <p:nvPr/>
        </p:nvSpPr>
        <p:spPr>
          <a:xfrm>
            <a:off x="540000" y="54910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59" name="yt_shape_10959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5572" y="3404492"/>
            <a:ext cx="1260855" cy="2036205"/>
            <a:chOff x="0" y="0"/>
            <a:chExt cx="1260855" cy="2036205"/>
          </a:xfrm>
        </p:grpSpPr>
        <p:pic>
          <p:nvPicPr>
            <p:cNvPr id="2" name="yt_image_1095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60855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61" name="yt_shape_10961"/>
            <p:cNvSpPr txBox="1"/>
            <p:nvPr/>
          </p:nvSpPr>
          <p:spPr>
            <a:xfrm>
              <a:off x="20963" y="167620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29C307-6C8B-676C-29CE-C51A6420AFD0}"/>
                  </a:ext>
                </a:extLst>
              </p:cNvPr>
              <p:cNvSpPr txBox="1"/>
              <p:nvPr/>
            </p:nvSpPr>
            <p:spPr>
              <a:xfrm>
                <a:off x="8832107" y="2423491"/>
                <a:ext cx="25089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hasSerialNum': 1, 'mathAnswerShape': 1}">
                <a:extLst>
                  <a:ext uri="{FF2B5EF4-FFF2-40B4-BE49-F238E27FC236}">
                    <a16:creationId xmlns:a16="http://schemas.microsoft.com/office/drawing/2014/main" id="{9529C307-6C8B-676C-29CE-C51A6420AF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2107" y="2423491"/>
                <a:ext cx="2508949" cy="726326"/>
              </a:xfrm>
              <a:prstGeom prst="rect">
                <a:avLst/>
              </a:prstGeom>
              <a:blipFill>
                <a:blip r:embed="rId4"/>
                <a:stretch>
                  <a:fillRect l="-3893" r="-389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2199</Words>
  <Application>Microsoft Office PowerPoint</Application>
  <PresentationFormat>宽屏</PresentationFormat>
  <Paragraphs>116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44</cp:revision>
  <dcterms:created xsi:type="dcterms:W3CDTF">2023-05-05T05:33:04Z</dcterms:created>
  <dcterms:modified xsi:type="dcterms:W3CDTF">2023-10-21T10:20:22Z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