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92" r:id="rId5"/>
    <p:sldId id="366" r:id="rId6"/>
    <p:sldId id="373" r:id="rId7"/>
    <p:sldId id="375" r:id="rId8"/>
    <p:sldId id="376" r:id="rId9"/>
    <p:sldId id="381" r:id="rId10"/>
    <p:sldId id="382" r:id="rId11"/>
    <p:sldId id="384" r:id="rId12"/>
    <p:sldId id="386" r:id="rId13"/>
    <p:sldId id="388" r:id="rId14"/>
    <p:sldId id="390" r:id="rId15"/>
    <p:sldId id="391"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bin"/><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image" Target="../media/image13.bin"/><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3654" name="yt_image_1365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148930"/>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3656" name="yt_shape_13656"/>
          <p:cNvSpPr txBox="1"/>
          <p:nvPr/>
        </p:nvSpPr>
        <p:spPr>
          <a:xfrm>
            <a:off x="540119" y="284651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选取样本时，要调查的对象在总体中必须具有</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代表性</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，样本容量要</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足够大</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，有时仅仅增加调查人数不一定能够提高</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调查质量</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73A3DA7C-BCAA-6525-DEC8-0776A09E6198}"/>
              </a:ext>
            </a:extLst>
          </p:cNvPr>
          <p:cNvSpPr txBox="1"/>
          <p:nvPr/>
        </p:nvSpPr>
        <p:spPr>
          <a:xfrm>
            <a:off x="6850907" y="2799707"/>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代表性</a:t>
            </a:r>
            <a:endParaRPr lang="zh-CN" altLang="en-US">
              <a:solidFill>
                <a:srgbClr val="FF0000"/>
              </a:solidFill>
            </a:endParaRPr>
          </a:p>
        </p:txBody>
      </p:sp>
      <p:sp>
        <p:nvSpPr>
          <p:cNvPr id="4" name="文本框 3">
            <a:extLst>
              <a:ext uri="{FF2B5EF4-FFF2-40B4-BE49-F238E27FC236}">
                <a16:creationId xmlns:a16="http://schemas.microsoft.com/office/drawing/2014/main" id="{4CD52799-C786-C885-9A01-15B840CC31E5}"/>
              </a:ext>
            </a:extLst>
          </p:cNvPr>
          <p:cNvSpPr txBox="1"/>
          <p:nvPr/>
        </p:nvSpPr>
        <p:spPr>
          <a:xfrm>
            <a:off x="10203707" y="2799707"/>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足够</a:t>
            </a:r>
            <a:endParaRPr lang="zh-CN" altLang="en-US">
              <a:solidFill>
                <a:srgbClr val="FF0000"/>
              </a:solidFill>
            </a:endParaRPr>
          </a:p>
        </p:txBody>
      </p:sp>
      <p:sp>
        <p:nvSpPr>
          <p:cNvPr id="5" name="文本框 4">
            <a:extLst>
              <a:ext uri="{FF2B5EF4-FFF2-40B4-BE49-F238E27FC236}">
                <a16:creationId xmlns:a16="http://schemas.microsoft.com/office/drawing/2014/main" id="{C1958395-688E-126E-CAB3-71E2791424C9}"/>
              </a:ext>
            </a:extLst>
          </p:cNvPr>
          <p:cNvSpPr txBox="1"/>
          <p:nvPr/>
        </p:nvSpPr>
        <p:spPr>
          <a:xfrm>
            <a:off x="450108" y="3275195"/>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大</a:t>
            </a:r>
            <a:endParaRPr lang="zh-CN" altLang="en-US">
              <a:solidFill>
                <a:srgbClr val="FF0000"/>
              </a:solidFill>
            </a:endParaRPr>
          </a:p>
        </p:txBody>
      </p:sp>
      <p:sp>
        <p:nvSpPr>
          <p:cNvPr id="6" name="文本框 5">
            <a:extLst>
              <a:ext uri="{FF2B5EF4-FFF2-40B4-BE49-F238E27FC236}">
                <a16:creationId xmlns:a16="http://schemas.microsoft.com/office/drawing/2014/main" id="{1D8DF265-173C-1304-AB43-2528BC22217E}"/>
              </a:ext>
            </a:extLst>
          </p:cNvPr>
          <p:cNvSpPr txBox="1"/>
          <p:nvPr/>
        </p:nvSpPr>
        <p:spPr>
          <a:xfrm>
            <a:off x="6850907" y="3275195"/>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调查质量</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93" name="yt_shape_13693"/>
          <p:cNvSpPr txBox="1"/>
          <p:nvPr/>
        </p:nvSpPr>
        <p:spPr>
          <a:xfrm>
            <a:off x="540119" y="2434479"/>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11.</a:t>
            </a:r>
            <a:r>
              <a:rPr lang="zh-CN" altLang="zh-CN" sz="2400" b="0" i="0" u="none" dirty="0">
                <a:solidFill>
                  <a:srgbClr val="000000"/>
                </a:solidFill>
                <a:effectLst/>
                <a:latin typeface="白正" pitchFamily="24"/>
                <a:ea typeface="宋体" pitchFamily="24"/>
                <a:cs typeface="宋体" pitchFamily="24"/>
              </a:rPr>
              <a:t>市教育局想了解朝阳中学学生的视力情况，从九年级一班的前几排抽取了</a:t>
            </a:r>
            <a:r>
              <a:rPr lang="en-US" altLang="zh-CN" sz="2400" b="0" i="0" u="none" dirty="0">
                <a:solidFill>
                  <a:srgbClr val="000000"/>
                </a:solidFill>
                <a:effectLst/>
                <a:latin typeface="Times New Roman" pitchFamily="24"/>
                <a:ea typeface="Times New Roman" pitchFamily="24"/>
                <a:cs typeface="宋体" pitchFamily="24"/>
              </a:rPr>
              <a:t>20</a:t>
            </a:r>
            <a:r>
              <a:rPr lang="zh-CN" altLang="zh-CN" sz="2400" b="0" i="0" u="none" dirty="0">
                <a:solidFill>
                  <a:srgbClr val="000000"/>
                </a:solidFill>
                <a:effectLst/>
                <a:latin typeface="白正" pitchFamily="24"/>
                <a:ea typeface="宋体" pitchFamily="24"/>
                <a:cs typeface="宋体" pitchFamily="24"/>
              </a:rPr>
              <a:t>名同学，你认为这</a:t>
            </a:r>
            <a:r>
              <a:rPr lang="en-US" altLang="zh-CN" sz="2400" b="0" i="0" u="none" dirty="0">
                <a:solidFill>
                  <a:srgbClr val="000000"/>
                </a:solidFill>
                <a:effectLst/>
                <a:latin typeface="Times New Roman" pitchFamily="24"/>
                <a:ea typeface="Times New Roman" pitchFamily="24"/>
                <a:cs typeface="宋体" pitchFamily="24"/>
              </a:rPr>
              <a:t>20</a:t>
            </a:r>
            <a:r>
              <a:rPr lang="zh-CN" altLang="zh-CN" sz="2400" b="0" i="0" u="none" dirty="0">
                <a:solidFill>
                  <a:srgbClr val="000000"/>
                </a:solidFill>
                <a:effectLst/>
                <a:latin typeface="白正" pitchFamily="24"/>
                <a:ea typeface="宋体" pitchFamily="24"/>
                <a:cs typeface="宋体" pitchFamily="24"/>
              </a:rPr>
              <a:t>名同学的视力情况能反映朝阳中学学生的视力情况吗？答：</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dirty="0">
                <a:solidFill>
                  <a:srgbClr val="FF0000">
                    <a:alpha val="0"/>
                  </a:srgbClr>
                </a:solidFill>
                <a:effectLst/>
                <a:uFill>
                  <a:solidFill>
                    <a:srgbClr val="000000"/>
                  </a:solidFill>
                </a:uFill>
                <a:latin typeface="白正" pitchFamily="24"/>
                <a:ea typeface="黑体" pitchFamily="24"/>
                <a:cs typeface="宋体" pitchFamily="24"/>
              </a:rPr>
              <a:t>不能</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dirty="0">
                <a:no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，理由是</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dirty="0">
                <a:solidFill>
                  <a:srgbClr val="FF0000">
                    <a:alpha val="0"/>
                  </a:srgbClr>
                </a:solidFill>
                <a:effectLst/>
                <a:uFill>
                  <a:solidFill>
                    <a:srgbClr val="000000"/>
                  </a:solidFill>
                </a:uFill>
                <a:latin typeface="白正" pitchFamily="24"/>
                <a:ea typeface="黑体" pitchFamily="24"/>
                <a:cs typeface="宋体" pitchFamily="24"/>
              </a:rPr>
              <a:t>由于所抽取的这</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20</a:t>
            </a:r>
            <a:r>
              <a:rPr lang="zh-CN" altLang="zh-CN" sz="2400" b="0" i="0" u="sng" dirty="0">
                <a:solidFill>
                  <a:srgbClr val="FF0000">
                    <a:alpha val="0"/>
                  </a:srgbClr>
                </a:solidFill>
                <a:effectLst/>
                <a:uFill>
                  <a:solidFill>
                    <a:srgbClr val="000000"/>
                  </a:solidFill>
                </a:uFill>
                <a:latin typeface="白正" pitchFamily="24"/>
                <a:ea typeface="黑体" pitchFamily="24"/>
                <a:cs typeface="宋体" pitchFamily="24"/>
              </a:rPr>
              <a:t>名同学过于集中，不具有代表性，故不能体现出学生的整体视力情况（合理即可）</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dirty="0">
                <a:no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FB18DA02-A844-EAC5-F7E5-AA6D40754AFF}"/>
              </a:ext>
            </a:extLst>
          </p:cNvPr>
          <p:cNvSpPr txBox="1"/>
          <p:nvPr/>
        </p:nvSpPr>
        <p:spPr>
          <a:xfrm>
            <a:off x="10813307" y="2863161"/>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a:t>
            </a:r>
            <a:endParaRPr lang="zh-CN" altLang="en-US">
              <a:solidFill>
                <a:srgbClr val="FF0000"/>
              </a:solidFill>
            </a:endParaRPr>
          </a:p>
        </p:txBody>
      </p:sp>
      <p:sp>
        <p:nvSpPr>
          <p:cNvPr id="3" name="文本框 2">
            <a:extLst>
              <a:ext uri="{FF2B5EF4-FFF2-40B4-BE49-F238E27FC236}">
                <a16:creationId xmlns:a16="http://schemas.microsoft.com/office/drawing/2014/main" id="{97D1DC39-9028-24DD-FA37-52AFD4F95F37}"/>
              </a:ext>
            </a:extLst>
          </p:cNvPr>
          <p:cNvSpPr txBox="1"/>
          <p:nvPr/>
        </p:nvSpPr>
        <p:spPr>
          <a:xfrm>
            <a:off x="450108" y="3338649"/>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能</a:t>
            </a:r>
            <a:endParaRPr lang="zh-CN" altLang="en-US">
              <a:solidFill>
                <a:srgbClr val="FF0000"/>
              </a:solidFill>
            </a:endParaRPr>
          </a:p>
        </p:txBody>
      </p:sp>
      <p:sp>
        <p:nvSpPr>
          <p:cNvPr id="4" name="文本框 3">
            <a:extLst>
              <a:ext uri="{FF2B5EF4-FFF2-40B4-BE49-F238E27FC236}">
                <a16:creationId xmlns:a16="http://schemas.microsoft.com/office/drawing/2014/main" id="{3C5F4BB8-19B3-AEC2-C789-1AD508BE887D}"/>
              </a:ext>
            </a:extLst>
          </p:cNvPr>
          <p:cNvSpPr txBox="1"/>
          <p:nvPr/>
        </p:nvSpPr>
        <p:spPr>
          <a:xfrm>
            <a:off x="2583708" y="3338649"/>
            <a:ext cx="901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由于所抽取的这</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20</a:t>
            </a: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名同学过于集中，不具有代表性，故不能体现出</a:t>
            </a:r>
            <a:endParaRPr lang="zh-CN" altLang="en-US">
              <a:solidFill>
                <a:srgbClr val="FF0000"/>
              </a:solidFill>
            </a:endParaRPr>
          </a:p>
        </p:txBody>
      </p:sp>
      <p:sp>
        <p:nvSpPr>
          <p:cNvPr id="5" name="文本框 4">
            <a:extLst>
              <a:ext uri="{FF2B5EF4-FFF2-40B4-BE49-F238E27FC236}">
                <a16:creationId xmlns:a16="http://schemas.microsoft.com/office/drawing/2014/main" id="{A8DE8402-9725-9FC9-F3DB-59953791E60B}"/>
              </a:ext>
            </a:extLst>
          </p:cNvPr>
          <p:cNvSpPr txBox="1"/>
          <p:nvPr/>
        </p:nvSpPr>
        <p:spPr>
          <a:xfrm>
            <a:off x="450108" y="3814137"/>
            <a:ext cx="4752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学生的整体视力情况（合理即可）</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95" name="yt_shape_13695"/>
          <p:cNvSpPr txBox="1"/>
          <p:nvPr/>
        </p:nvSpPr>
        <p:spPr>
          <a:xfrm>
            <a:off x="540119" y="1714282"/>
            <a:ext cx="11111999" cy="378943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）估计我国儿童的身高状况，在某幼儿园的一个班里进行调查；</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）为了解观众对所观看影片的评价情况，随机调查某电影院单排单号的观众；</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宋体" pitchFamily="24"/>
                <a:cs typeface="宋体" pitchFamily="24"/>
              </a:rPr>
              <a:t>）为调查某初级中学的学生上学坐校车的情况，抽取七年级的两个班进行调查</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白正" pitchFamily="24"/>
                <a:ea typeface="黑体" pitchFamily="24"/>
                <a:cs typeface="宋体" pitchFamily="24"/>
              </a:rPr>
              <a:t>）不合适，幼儿园里有很多班，只在某幼儿园的一个班调查不具有代表性，且儿童不仅仅包括幼儿园里的儿童</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白正" pitchFamily="24"/>
                <a:ea typeface="黑体" pitchFamily="24"/>
                <a:cs typeface="宋体" pitchFamily="24"/>
              </a:rPr>
              <a:t>）合适，这是一种随机抽取样本的方法，具有代表性</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a:t>
            </a:r>
            <a:r>
              <a:rPr lang="zh-CN" altLang="zh-CN" sz="2400" b="0" i="0" u="none" dirty="0">
                <a:solidFill>
                  <a:srgbClr val="FF0000">
                    <a:alpha val="0"/>
                  </a:srgbClr>
                </a:solidFill>
                <a:effectLst/>
                <a:latin typeface="白正" pitchFamily="24"/>
                <a:ea typeface="黑体" pitchFamily="24"/>
                <a:cs typeface="宋体" pitchFamily="24"/>
              </a:rPr>
              <a:t>）不合适，一个初级中学有七、八、九三个年级，只抽取七年级学生不具有代表性</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p:txBody>
      </p:sp>
      <p:sp>
        <p:nvSpPr>
          <p:cNvPr id="2" name="文本框 1">
            <a:extLst>
              <a:ext uri="{FF2B5EF4-FFF2-40B4-BE49-F238E27FC236}">
                <a16:creationId xmlns:a16="http://schemas.microsoft.com/office/drawing/2014/main" id="{FAA5A4D2-E562-9C50-7ADB-EE73780469D6}"/>
              </a:ext>
            </a:extLst>
          </p:cNvPr>
          <p:cNvSpPr txBox="1"/>
          <p:nvPr/>
        </p:nvSpPr>
        <p:spPr>
          <a:xfrm>
            <a:off x="450108" y="3093940"/>
            <a:ext cx="106956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）不合适，幼儿园里有很多班，只在某幼儿园的一个班调查不具有代表</a:t>
            </a:r>
            <a:endParaRPr lang="zh-CN" altLang="en-US">
              <a:solidFill>
                <a:srgbClr val="FF0000"/>
              </a:solidFill>
            </a:endParaRPr>
          </a:p>
        </p:txBody>
      </p:sp>
      <p:sp>
        <p:nvSpPr>
          <p:cNvPr id="3" name="文本框 2">
            <a:extLst>
              <a:ext uri="{FF2B5EF4-FFF2-40B4-BE49-F238E27FC236}">
                <a16:creationId xmlns:a16="http://schemas.microsoft.com/office/drawing/2014/main" id="{E8572375-6CD1-931A-E41C-91ABB65D0A7C}"/>
              </a:ext>
            </a:extLst>
          </p:cNvPr>
          <p:cNvSpPr txBox="1"/>
          <p:nvPr/>
        </p:nvSpPr>
        <p:spPr>
          <a:xfrm>
            <a:off x="450108" y="3569428"/>
            <a:ext cx="5437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性，且儿童不仅仅包括幼儿园里的儿童</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934AE4D6-7A9A-6DDB-0C5E-1FDA1126034A}"/>
              </a:ext>
            </a:extLst>
          </p:cNvPr>
          <p:cNvSpPr txBox="1"/>
          <p:nvPr/>
        </p:nvSpPr>
        <p:spPr>
          <a:xfrm>
            <a:off x="450108" y="4044916"/>
            <a:ext cx="7723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）合适，这是一种随机抽取样本的方法，具有代表性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6FBB247D-B3C3-66AB-D774-5A50EB9ED02A}"/>
              </a:ext>
            </a:extLst>
          </p:cNvPr>
          <p:cNvSpPr txBox="1"/>
          <p:nvPr/>
        </p:nvSpPr>
        <p:spPr>
          <a:xfrm>
            <a:off x="450108" y="4520404"/>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）不合适，一个初级中学有七、八、九三个年级，只抽取七年级学生不具有代</a:t>
            </a:r>
            <a:endParaRPr lang="zh-CN" altLang="en-US">
              <a:solidFill>
                <a:srgbClr val="FF0000"/>
              </a:solidFill>
            </a:endParaRPr>
          </a:p>
        </p:txBody>
      </p:sp>
      <p:sp>
        <p:nvSpPr>
          <p:cNvPr id="6" name="文本框 5">
            <a:extLst>
              <a:ext uri="{FF2B5EF4-FFF2-40B4-BE49-F238E27FC236}">
                <a16:creationId xmlns:a16="http://schemas.microsoft.com/office/drawing/2014/main" id="{AC585735-794A-0328-F84F-E8201A23EC59}"/>
              </a:ext>
            </a:extLst>
          </p:cNvPr>
          <p:cNvSpPr txBox="1"/>
          <p:nvPr/>
        </p:nvSpPr>
        <p:spPr>
          <a:xfrm>
            <a:off x="450108" y="4995892"/>
            <a:ext cx="865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表性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yt_shape_13693">
            <a:extLst>
              <a:ext uri="{FF2B5EF4-FFF2-40B4-BE49-F238E27FC236}">
                <a16:creationId xmlns:a16="http://schemas.microsoft.com/office/drawing/2014/main" id="{C9783B90-555B-B047-560D-02B7F07A3FB1}"/>
              </a:ext>
            </a:extLst>
          </p:cNvPr>
          <p:cNvSpPr txBox="1"/>
          <p:nvPr/>
        </p:nvSpPr>
        <p:spPr>
          <a:xfrm>
            <a:off x="600625" y="1196752"/>
            <a:ext cx="11111999" cy="42851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白正" pitchFamily="24"/>
                <a:ea typeface="宋体" pitchFamily="24"/>
                <a:cs typeface="宋体" pitchFamily="24"/>
              </a:rPr>
              <a:t>判断下面几个抽样调查选择样本的方法是否合适，请说明理由</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02" name="yt_shape_13702"/>
          <p:cNvSpPr txBox="1"/>
          <p:nvPr/>
        </p:nvSpPr>
        <p:spPr>
          <a:xfrm>
            <a:off x="540000" y="1580838"/>
            <a:ext cx="4125681"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434">
                <a:solidFill>
                  <a:srgbClr val="1EE3CF"/>
                </a:solidFill>
                <a:effectLst/>
                <a:latin typeface="白正" pitchFamily="32"/>
                <a:ea typeface="宋体" pitchFamily="32"/>
                <a:cs typeface="宋体" pitchFamily="32"/>
              </a:rPr>
              <a:t> </a:t>
            </a:r>
          </a:p>
        </p:txBody>
      </p:sp>
      <p:pic>
        <p:nvPicPr>
          <p:cNvPr id="13701" name="yt_image_13701">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580838"/>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3704" name="yt_shape_13704"/>
          <p:cNvSpPr txBox="1"/>
          <p:nvPr/>
        </p:nvSpPr>
        <p:spPr>
          <a:xfrm>
            <a:off x="540119" y="2278421"/>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白正"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楷体" pitchFamily="24"/>
                <a:cs typeface="宋体" pitchFamily="24"/>
              </a:rPr>
              <a:t>数据观念）</a:t>
            </a:r>
            <a:r>
              <a:rPr lang="zh-CN" altLang="zh-CN" sz="2400" b="0" i="0" u="none">
                <a:solidFill>
                  <a:srgbClr val="000000"/>
                </a:solidFill>
                <a:effectLst/>
                <a:latin typeface="白正" pitchFamily="24"/>
                <a:ea typeface="宋体" pitchFamily="24"/>
                <a:cs typeface="宋体" pitchFamily="24"/>
              </a:rPr>
              <a:t>某市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每天锻炼一小时，幸福生活一辈子</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的活动已开展了一年，为了了解该市此项活动的开展情况，某调查统计公司准备采用以下调查方式中的一种进行调查：</a:t>
            </a:r>
          </a:p>
        </p:txBody>
      </p:sp>
      <p:graphicFrame>
        <p:nvGraphicFramePr>
          <p:cNvPr id="13705" name="yt_table_13705" title="H_11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30329126"/>
              </p:ext>
            </p:extLst>
          </p:nvPr>
        </p:nvGraphicFramePr>
        <p:xfrm>
          <a:off x="540000" y="3724847"/>
          <a:ext cx="11111864" cy="1426464"/>
        </p:xfrm>
        <a:graphic>
          <a:graphicData uri="http://schemas.openxmlformats.org/drawingml/2006/table">
            <a:tbl>
              <a:tblPr/>
              <a:tblGrid>
                <a:gridCol w="11111864">
                  <a:extLst>
                    <a:ext uri="{9D8B030D-6E8A-4147-A177-3AD203B41FA5}">
                      <a16:colId xmlns:a16="http://schemas.microsoft.com/office/drawing/2014/main" val="1054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从一个社区随机选取</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名居民；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从一个城镇的不同住宅楼中随机选取</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名居民；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从该市公安局户籍管理处随机抽取</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名城乡居民作为调查对象，然后进行调查</a:t>
                      </a:r>
                      <a:r>
                        <a:rPr lang="en-US" altLang="zh-CN" sz="2400" b="0" i="0" u="none">
                          <a:solidFill>
                            <a:srgbClr val="000000"/>
                          </a:solidFill>
                          <a:effectLst/>
                          <a:latin typeface="Times New Roman" pitchFamily="24"/>
                          <a:ea typeface="Times New Roman"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6"/>
                  </a:ext>
                </a:extLst>
              </a:tr>
            </a:tbl>
          </a:graphicData>
        </a:graphic>
      </p:graphicFrame>
      <p:sp>
        <p:nvSpPr>
          <p:cNvPr id="13707" name="yt_shape_13707"/>
          <p:cNvSpPr txBox="1"/>
          <p:nvPr/>
        </p:nvSpPr>
        <p:spPr>
          <a:xfrm>
            <a:off x="540000" y="5201784"/>
            <a:ext cx="959237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）在上述调查方式中，你认为比较合理的一个是</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C</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（填序号）；</a:t>
            </a:r>
          </a:p>
        </p:txBody>
      </p:sp>
      <p:sp>
        <p:nvSpPr>
          <p:cNvPr id="2" name="文本框 1">
            <a:extLst>
              <a:ext uri="{FF2B5EF4-FFF2-40B4-BE49-F238E27FC236}">
                <a16:creationId xmlns:a16="http://schemas.microsoft.com/office/drawing/2014/main" id="{261446E0-2B19-36ED-E476-1C20AE06E233}"/>
              </a:ext>
            </a:extLst>
          </p:cNvPr>
          <p:cNvSpPr txBox="1"/>
          <p:nvPr/>
        </p:nvSpPr>
        <p:spPr>
          <a:xfrm>
            <a:off x="7612789" y="5154978"/>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08" name="yt_shape_13708"/>
          <p:cNvSpPr txBox="1"/>
          <p:nvPr/>
        </p:nvSpPr>
        <p:spPr>
          <a:xfrm>
            <a:off x="540119" y="900000"/>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）统计公司用一种比较合理的调查方式把得到的数据制成了如图所示的统计图，在这个调查中，这</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名居民每天锻炼</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小时的人数是多少？</a:t>
            </a:r>
          </a:p>
        </p:txBody>
      </p:sp>
      <p:pic>
        <p:nvPicPr>
          <p:cNvPr id="13709" name="yt_image_13709">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9048328" y="2069014"/>
            <a:ext cx="2815781" cy="1963674"/>
          </a:xfrm>
          <a:prstGeom prst="rect">
            <a:avLst/>
          </a:prstGeom>
          <a:noFill/>
          <a:extLst>
            <a:ext uri="{909E8E84-426E-40DD-AFC4-6F175D3DCCD1}">
              <a14:hiddenFill xmlns:a14="http://schemas.microsoft.com/office/drawing/2010/main">
                <a:solidFill>
                  <a:srgbClr val="FFFFFF"/>
                </a:solidFill>
              </a14:hiddenFill>
            </a:ext>
          </a:extLst>
        </p:spPr>
      </p:pic>
      <p:sp>
        <p:nvSpPr>
          <p:cNvPr id="13711" name="yt_shape_13711"/>
          <p:cNvSpPr txBox="1"/>
          <p:nvPr/>
        </p:nvSpPr>
        <p:spPr>
          <a:xfrm>
            <a:off x="540119" y="1936189"/>
            <a:ext cx="7500097"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宋体" pitchFamily="24"/>
                <a:cs typeface="宋体" pitchFamily="24"/>
              </a:rPr>
              <a:t>）若该市有</a:t>
            </a:r>
            <a:r>
              <a:rPr lang="en-US" altLang="zh-CN" sz="2400" b="0" i="0" u="none" dirty="0">
                <a:solidFill>
                  <a:srgbClr val="000000"/>
                </a:solidFill>
                <a:effectLst/>
                <a:latin typeface="Times New Roman" pitchFamily="24"/>
                <a:ea typeface="Times New Roman" pitchFamily="24"/>
                <a:cs typeface="宋体" pitchFamily="24"/>
              </a:rPr>
              <a:t>100</a:t>
            </a:r>
            <a:r>
              <a:rPr lang="zh-CN" altLang="zh-CN" sz="2400" b="0" i="0" u="none" dirty="0">
                <a:solidFill>
                  <a:srgbClr val="000000"/>
                </a:solidFill>
                <a:effectLst/>
                <a:latin typeface="白正" pitchFamily="24"/>
                <a:ea typeface="宋体" pitchFamily="24"/>
                <a:cs typeface="宋体" pitchFamily="24"/>
              </a:rPr>
              <a:t>万人，请你利用（</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）中的调查结果，估计该市每天锻炼</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小时及</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小时以上的人数是多少？</a:t>
            </a:r>
          </a:p>
        </p:txBody>
      </p:sp>
      <p:sp>
        <p:nvSpPr>
          <p:cNvPr id="13712" name="yt_shape_13712"/>
          <p:cNvSpPr txBox="1"/>
          <p:nvPr/>
        </p:nvSpPr>
        <p:spPr>
          <a:xfrm>
            <a:off x="540001" y="2902484"/>
            <a:ext cx="7140176"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宋体" pitchFamily="24"/>
                <a:cs typeface="宋体" pitchFamily="24"/>
              </a:rPr>
              <a:t>）你认为这个调查活动的设计有没有不合理的地方？谈谈你的理由</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13713" name="yt_shape_13713"/>
          <p:cNvSpPr txBox="1"/>
          <p:nvPr/>
        </p:nvSpPr>
        <p:spPr>
          <a:xfrm>
            <a:off x="540000" y="3916201"/>
            <a:ext cx="584775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94</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38</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a:t>
            </a:r>
            <a:r>
              <a:rPr lang="zh-CN" altLang="zh-CN" sz="2400" b="0" i="0" u="none">
                <a:solidFill>
                  <a:srgbClr val="FF0000">
                    <a:alpha val="0"/>
                  </a:srgbClr>
                </a:solidFill>
                <a:effectLst/>
                <a:latin typeface="白正" pitchFamily="24"/>
                <a:ea typeface="黑体"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52</a:t>
            </a:r>
            <a:r>
              <a:rPr lang="zh-CN" altLang="zh-CN" sz="2400" b="0" i="0" u="none">
                <a:solidFill>
                  <a:srgbClr val="FF0000">
                    <a:alpha val="0"/>
                  </a:srgbClr>
                </a:solidFill>
                <a:effectLst/>
                <a:latin typeface="白正" pitchFamily="24"/>
                <a:ea typeface="黑体" pitchFamily="24"/>
                <a:cs typeface="宋体" pitchFamily="24"/>
              </a:rPr>
              <a:t>（人）</a:t>
            </a:r>
            <a:r>
              <a:rPr lang="zh-CN" altLang="zh-CN" sz="100" b="0" i="0" u="none">
                <a:noFill/>
                <a:effectLst/>
                <a:latin typeface="白正"/>
                <a:ea typeface="宋体"/>
                <a:cs typeface="宋体"/>
              </a:rPr>
              <a:t>⁠</a:t>
            </a:r>
          </a:p>
        </p:txBody>
      </p:sp>
      <mc:AlternateContent xmlns:mc="http://schemas.openxmlformats.org/markup-compatibility/2006">
        <mc:Choice xmlns:a14="http://schemas.microsoft.com/office/drawing/2010/main" Requires="a14">
          <p:sp>
            <p:nvSpPr>
              <p:cNvPr id="13714" name="yt_shape_13714"/>
              <p:cNvSpPr txBox="1"/>
              <p:nvPr/>
            </p:nvSpPr>
            <p:spPr>
              <a:xfrm>
                <a:off x="540000" y="4395504"/>
                <a:ext cx="4260782" cy="64915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52+38+16</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200</m:t>
                        </m:r>
                      </m:den>
                    </m:f>
                  </m:oMath>
                </a14:m>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53</a:t>
                </a:r>
                <a:r>
                  <a:rPr lang="zh-CN" altLang="zh-CN" sz="2400" b="0" i="0" u="none">
                    <a:solidFill>
                      <a:srgbClr val="FF0000">
                        <a:alpha val="0"/>
                      </a:srgbClr>
                    </a:solidFill>
                    <a:effectLst/>
                    <a:latin typeface="白正" pitchFamily="24"/>
                    <a:ea typeface="黑体" pitchFamily="24"/>
                    <a:cs typeface="宋体" pitchFamily="24"/>
                  </a:rPr>
                  <a:t>（万）</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p:sp>
            <p:nvSpPr>
              <p:cNvPr id="13714" name="yt_shape_13714"/>
              <p:cNvSpPr txBox="1">
                <a:spLocks noRot="1" noChangeAspect="1" noMove="1" noResize="1" noEditPoints="1" noAdjustHandles="1" noChangeArrowheads="1" noChangeShapeType="1" noTextEdit="1"/>
              </p:cNvSpPr>
              <p:nvPr/>
            </p:nvSpPr>
            <p:spPr>
              <a:xfrm>
                <a:off x="540000" y="4395504"/>
                <a:ext cx="4260782" cy="649152"/>
              </a:xfrm>
              <a:prstGeom prst="rect">
                <a:avLst/>
              </a:prstGeom>
              <a:blipFill>
                <a:blip r:embed="rId3"/>
                <a:stretch>
                  <a:fillRect l="-4435" r="-3433" b="-1495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4E0DE51-84DB-2EAE-05AF-846644D2D133}"/>
              </a:ext>
            </a:extLst>
          </p:cNvPr>
          <p:cNvSpPr txBox="1"/>
          <p:nvPr/>
        </p:nvSpPr>
        <p:spPr>
          <a:xfrm>
            <a:off x="449989" y="3869395"/>
            <a:ext cx="5971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（人）</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342D2F0-D962-6938-F0E9-487948A9DE1F}"/>
                  </a:ext>
                </a:extLst>
              </p:cNvPr>
              <p:cNvSpPr txBox="1"/>
              <p:nvPr/>
            </p:nvSpPr>
            <p:spPr>
              <a:xfrm>
                <a:off x="449989" y="4348698"/>
                <a:ext cx="4399661" cy="73648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52+38+16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（万）</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4342D2F0-D962-6938-F0E9-487948A9DE1F}"/>
                  </a:ext>
                </a:extLst>
              </p:cNvPr>
              <p:cNvSpPr txBox="1">
                <a:spLocks noRot="1" noChangeAspect="1" noMove="1" noResize="1" noEditPoints="1" noAdjustHandles="1" noChangeArrowheads="1" noChangeShapeType="1" noTextEdit="1"/>
              </p:cNvSpPr>
              <p:nvPr/>
            </p:nvSpPr>
            <p:spPr>
              <a:xfrm>
                <a:off x="449989" y="4348698"/>
                <a:ext cx="4399661" cy="736486"/>
              </a:xfrm>
              <a:prstGeom prst="rect">
                <a:avLst/>
              </a:prstGeom>
              <a:blipFill>
                <a:blip r:embed="rId4"/>
                <a:stretch>
                  <a:fillRect l="-2216" r="-2216" b="-8264"/>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22CF2891-DA07-2217-3BBA-93239B926551}"/>
              </a:ext>
            </a:extLst>
          </p:cNvPr>
          <p:cNvSpPr txBox="1"/>
          <p:nvPr/>
        </p:nvSpPr>
        <p:spPr>
          <a:xfrm>
            <a:off x="450108" y="5171833"/>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）有不合理的地方，理由：由于全市有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万人，而样本只选取了</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人，样本</a:t>
            </a:r>
            <a:endParaRPr lang="zh-CN" altLang="en-US" dirty="0">
              <a:solidFill>
                <a:srgbClr val="FF0000"/>
              </a:solidFill>
            </a:endParaRPr>
          </a:p>
        </p:txBody>
      </p:sp>
      <p:sp>
        <p:nvSpPr>
          <p:cNvPr id="5" name="文本框 4">
            <a:extLst>
              <a:ext uri="{FF2B5EF4-FFF2-40B4-BE49-F238E27FC236}">
                <a16:creationId xmlns:a16="http://schemas.microsoft.com/office/drawing/2014/main" id="{04BFF77E-789D-A7F2-12BC-937A57D63EC2}"/>
              </a:ext>
            </a:extLst>
          </p:cNvPr>
          <p:cNvSpPr txBox="1"/>
          <p:nvPr/>
        </p:nvSpPr>
        <p:spPr>
          <a:xfrm>
            <a:off x="450108" y="5647321"/>
            <a:ext cx="5742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容量较小，不能较准确地反映出真实情况</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716" name="yt_shape_13716"/>
          <p:cNvSpPr txBox="1"/>
          <p:nvPr/>
        </p:nvSpPr>
        <p:spPr>
          <a:xfrm>
            <a:off x="540119" y="237533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）有不合理的地方，理由：由于全市有</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白正" pitchFamily="24"/>
                <a:ea typeface="黑体" pitchFamily="24"/>
                <a:cs typeface="宋体" pitchFamily="24"/>
              </a:rPr>
              <a:t>万人，而样本只选取了</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白正" pitchFamily="24"/>
                <a:ea typeface="黑体" pitchFamily="24"/>
                <a:cs typeface="宋体" pitchFamily="24"/>
              </a:rPr>
              <a:t>人，样本容量较小，不能较准确地反映出真实情况</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pic>
        <p:nvPicPr>
          <p:cNvPr id="13717" name="yt_image_13717">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564904"/>
            <a:ext cx="1267144" cy="323469"/>
          </a:xfrm>
          <a:prstGeom prst="rect">
            <a:avLst/>
          </a:prstGeom>
          <a:noFill/>
          <a:extLst>
            <a:ext uri="{909E8E84-426E-40DD-AFC4-6F175D3DCCD1}">
              <a14:hiddenFill xmlns:a14="http://schemas.microsoft.com/office/drawing/2010/main">
                <a:solidFill>
                  <a:srgbClr val="FFFFFF"/>
                </a:solidFill>
              </a14:hiddenFill>
            </a:ext>
          </a:extLst>
        </p:spPr>
      </p:pic>
      <p:sp>
        <p:nvSpPr>
          <p:cNvPr id="13719" name="yt_shape_13719"/>
          <p:cNvSpPr txBox="1"/>
          <p:nvPr/>
        </p:nvSpPr>
        <p:spPr>
          <a:xfrm>
            <a:off x="540000" y="2939089"/>
            <a:ext cx="11111999" cy="981350"/>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楷体" pitchFamily="24"/>
                <a:cs typeface="宋体" pitchFamily="24"/>
              </a:rPr>
              <a:t>抽样调查是经常采用的调查方式，抽样调查具有花费少、省时的特点，适用于一些不宜全面调查的情况；抽取的样本要具有代表性和广泛性</a:t>
            </a:r>
            <a:r>
              <a:rPr lang="en-US" altLang="zh-CN" sz="2400" b="0" i="0" u="none">
                <a:solidFill>
                  <a:srgbClr val="000000"/>
                </a:solidFill>
                <a:effectLst/>
                <a:latin typeface="Times New Roman" pitchFamily="24"/>
                <a:ea typeface="Times New Roman" pitchFamily="24"/>
                <a:cs typeface="宋体" pitchFamily="24"/>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60" name="yt_shape_13660"/>
          <p:cNvSpPr txBox="1"/>
          <p:nvPr/>
        </p:nvSpPr>
        <p:spPr>
          <a:xfrm>
            <a:off x="540119" y="2288945"/>
            <a:ext cx="10380417"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如果要调查招远市中学生了解禁毒知识的情况，下列抽样调查最适合的是（　</a:t>
            </a:r>
            <a:r>
              <a:rPr lang="en-US" altLang="zh-CN" sz="2400" b="0" i="0" u="none" dirty="0">
                <a:solidFill>
                  <a:srgbClr val="FF0000">
                    <a:alpha val="0"/>
                  </a:srgbClr>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　）</a:t>
            </a:r>
          </a:p>
        </p:txBody>
      </p:sp>
      <p:graphicFrame>
        <p:nvGraphicFramePr>
          <p:cNvPr id="13661" name="yt_table_1366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71029787"/>
              </p:ext>
            </p:extLst>
          </p:nvPr>
        </p:nvGraphicFramePr>
        <p:xfrm>
          <a:off x="540000" y="3255240"/>
          <a:ext cx="6189663" cy="1901952"/>
        </p:xfrm>
        <a:graphic>
          <a:graphicData uri="http://schemas.openxmlformats.org/drawingml/2006/table">
            <a:tbl>
              <a:tblPr/>
              <a:tblGrid>
                <a:gridCol w="6189663">
                  <a:extLst>
                    <a:ext uri="{9D8B030D-6E8A-4147-A177-3AD203B41FA5}">
                      <a16:colId xmlns:a16="http://schemas.microsoft.com/office/drawing/2014/main" val="105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在某乡镇中学抽取</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名女生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在招远市学校抽取</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名品学兼优的学生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在招远城区学校抽取</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名男生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在招远市学校随机抽取</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4"/>
                  </a:ext>
                </a:extLst>
              </a:tr>
            </a:tbl>
          </a:graphicData>
        </a:graphic>
      </p:graphicFrame>
      <p:sp>
        <p:nvSpPr>
          <p:cNvPr id="2" name="文本框 1">
            <a:extLst>
              <a:ext uri="{FF2B5EF4-FFF2-40B4-BE49-F238E27FC236}">
                <a16:creationId xmlns:a16="http://schemas.microsoft.com/office/drawing/2014/main" id="{22C465B5-A333-0611-9F89-E0E2A11AB7E7}"/>
              </a:ext>
            </a:extLst>
          </p:cNvPr>
          <p:cNvSpPr txBox="1"/>
          <p:nvPr/>
        </p:nvSpPr>
        <p:spPr>
          <a:xfrm>
            <a:off x="1059708" y="2717627"/>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pic>
        <p:nvPicPr>
          <p:cNvPr id="4" name="yt_image_13657">
            <a:extLst>
              <a:ext uri="{FF2B5EF4-FFF2-40B4-BE49-F238E27FC236}">
                <a16:creationId xmlns:a16="http://schemas.microsoft.com/office/drawing/2014/main" id="{BE84D55E-A267-A614-3428-BA73E253E4D8}"/>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024807"/>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5" name="yt_shape_13659">
            <a:extLst>
              <a:ext uri="{FF2B5EF4-FFF2-40B4-BE49-F238E27FC236}">
                <a16:creationId xmlns:a16="http://schemas.microsoft.com/office/drawing/2014/main" id="{C132F6B4-880D-B9C8-ACE5-E54199E4E22B}"/>
              </a:ext>
            </a:extLst>
          </p:cNvPr>
          <p:cNvSpPr txBox="1"/>
          <p:nvPr/>
        </p:nvSpPr>
        <p:spPr>
          <a:xfrm>
            <a:off x="540000" y="1728104"/>
            <a:ext cx="352340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样本的代表性</a:t>
            </a:r>
          </a:p>
        </p:txBody>
      </p:sp>
      <p:pic>
        <p:nvPicPr>
          <p:cNvPr id="6" name="yt_shape_1697707881417">
            <a:extLst>
              <a:ext uri="{FF2B5EF4-FFF2-40B4-BE49-F238E27FC236}">
                <a16:creationId xmlns:a16="http://schemas.microsoft.com/office/drawing/2014/main" id="{B0A594C5-9938-C416-7A8A-9D0305EF074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769781"/>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63" name="yt_shape_13663"/>
          <p:cNvSpPr txBox="1"/>
          <p:nvPr/>
        </p:nvSpPr>
        <p:spPr>
          <a:xfrm>
            <a:off x="540119" y="1772816"/>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为了了解某校学生早晨就餐的情况，四位同学分别作了不同的调查：小华分别向</a:t>
            </a:r>
            <a:r>
              <a:rPr lang="en-US" altLang="zh-CN" sz="2400" b="0" i="0" u="none">
                <a:solidFill>
                  <a:srgbClr val="000000"/>
                </a:solidFill>
                <a:effectLst/>
                <a:latin typeface="Times New Roman" pitchFamily="24"/>
                <a:ea typeface="Times New Roman" pitchFamily="24"/>
                <a:cs typeface="宋体" pitchFamily="24"/>
              </a:rPr>
              <a:t>701</a:t>
            </a:r>
            <a:r>
              <a:rPr lang="zh-CN" altLang="zh-CN" sz="2400" b="0" i="0" u="none">
                <a:solidFill>
                  <a:srgbClr val="000000"/>
                </a:solidFill>
                <a:effectLst/>
                <a:latin typeface="白正" pitchFamily="24"/>
                <a:ea typeface="宋体" pitchFamily="24"/>
                <a:cs typeface="宋体" pitchFamily="24"/>
              </a:rPr>
              <a:t>班、</a:t>
            </a:r>
            <a:r>
              <a:rPr lang="en-US" altLang="zh-CN" sz="2400" b="0" i="0" u="none">
                <a:solidFill>
                  <a:srgbClr val="000000"/>
                </a:solidFill>
                <a:effectLst/>
                <a:latin typeface="Times New Roman" pitchFamily="24"/>
                <a:ea typeface="Times New Roman" pitchFamily="24"/>
                <a:cs typeface="宋体" pitchFamily="24"/>
              </a:rPr>
              <a:t>801</a:t>
            </a:r>
            <a:r>
              <a:rPr lang="zh-CN" altLang="zh-CN" sz="2400" b="0" i="0" u="none">
                <a:solidFill>
                  <a:srgbClr val="000000"/>
                </a:solidFill>
                <a:effectLst/>
                <a:latin typeface="白正" pitchFamily="24"/>
                <a:ea typeface="宋体" pitchFamily="24"/>
                <a:cs typeface="宋体" pitchFamily="24"/>
              </a:rPr>
              <a:t>班、</a:t>
            </a:r>
            <a:r>
              <a:rPr lang="en-US" altLang="zh-CN" sz="2400" b="0" i="0" u="none">
                <a:solidFill>
                  <a:srgbClr val="000000"/>
                </a:solidFill>
                <a:effectLst/>
                <a:latin typeface="Times New Roman" pitchFamily="24"/>
                <a:ea typeface="Times New Roman" pitchFamily="24"/>
                <a:cs typeface="宋体" pitchFamily="24"/>
              </a:rPr>
              <a:t>901</a:t>
            </a:r>
            <a:r>
              <a:rPr lang="zh-CN" altLang="zh-CN" sz="2400" b="0" i="0" u="none">
                <a:solidFill>
                  <a:srgbClr val="000000"/>
                </a:solidFill>
                <a:effectLst/>
                <a:latin typeface="白正" pitchFamily="24"/>
                <a:ea typeface="宋体" pitchFamily="24"/>
                <a:cs typeface="宋体" pitchFamily="24"/>
              </a:rPr>
              <a:t>班的全体同学作了调查；小明向</a:t>
            </a:r>
            <a:r>
              <a:rPr lang="en-US" altLang="zh-CN" sz="2400" b="0" i="0" u="none">
                <a:solidFill>
                  <a:srgbClr val="000000"/>
                </a:solidFill>
                <a:effectLst/>
                <a:latin typeface="Times New Roman" pitchFamily="24"/>
                <a:ea typeface="Times New Roman" pitchFamily="24"/>
                <a:cs typeface="宋体" pitchFamily="24"/>
              </a:rPr>
              <a:t>701</a:t>
            </a:r>
            <a:r>
              <a:rPr lang="zh-CN" altLang="zh-CN" sz="2400" b="0" i="0" u="none">
                <a:solidFill>
                  <a:srgbClr val="000000"/>
                </a:solidFill>
                <a:effectLst/>
                <a:latin typeface="白正" pitchFamily="24"/>
                <a:ea typeface="宋体" pitchFamily="24"/>
                <a:cs typeface="宋体" pitchFamily="24"/>
              </a:rPr>
              <a:t>班、</a:t>
            </a:r>
            <a:r>
              <a:rPr lang="en-US" altLang="zh-CN" sz="2400" b="0" i="0" u="none">
                <a:solidFill>
                  <a:srgbClr val="000000"/>
                </a:solidFill>
                <a:effectLst/>
                <a:latin typeface="Times New Roman" pitchFamily="24"/>
                <a:ea typeface="Times New Roman" pitchFamily="24"/>
                <a:cs typeface="宋体" pitchFamily="24"/>
              </a:rPr>
              <a:t>702</a:t>
            </a:r>
            <a:r>
              <a:rPr lang="zh-CN" altLang="zh-CN" sz="2400" b="0" i="0" u="none">
                <a:solidFill>
                  <a:srgbClr val="000000"/>
                </a:solidFill>
                <a:effectLst/>
                <a:latin typeface="白正" pitchFamily="24"/>
                <a:ea typeface="宋体" pitchFamily="24"/>
                <a:cs typeface="宋体" pitchFamily="24"/>
              </a:rPr>
              <a:t>班、</a:t>
            </a:r>
            <a:r>
              <a:rPr lang="en-US" altLang="zh-CN" sz="2400" b="0" i="0" u="none">
                <a:solidFill>
                  <a:srgbClr val="000000"/>
                </a:solidFill>
                <a:effectLst/>
                <a:latin typeface="Times New Roman" pitchFamily="24"/>
                <a:ea typeface="Times New Roman" pitchFamily="24"/>
                <a:cs typeface="宋体" pitchFamily="24"/>
              </a:rPr>
              <a:t>703</a:t>
            </a:r>
            <a:r>
              <a:rPr lang="zh-CN" altLang="zh-CN" sz="2400" b="0" i="0" u="none">
                <a:solidFill>
                  <a:srgbClr val="000000"/>
                </a:solidFill>
                <a:effectLst/>
                <a:latin typeface="白正" pitchFamily="24"/>
                <a:ea typeface="宋体" pitchFamily="24"/>
                <a:cs typeface="宋体" pitchFamily="24"/>
              </a:rPr>
              <a:t>班</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个班的全体同学作了调查；小芳抽取</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年级三个班的全体同学作了调查；小珍向</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年级的全体同学作了调查，其中抽样调查较科学的是（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664" name="yt_table_13664"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02911974"/>
              </p:ext>
            </p:extLst>
          </p:nvPr>
        </p:nvGraphicFramePr>
        <p:xfrm>
          <a:off x="540000" y="3699374"/>
          <a:ext cx="8692516" cy="475488"/>
        </p:xfrm>
        <a:graphic>
          <a:graphicData uri="http://schemas.openxmlformats.org/drawingml/2006/table">
            <a:tbl>
              <a:tblPr/>
              <a:tblGrid>
                <a:gridCol w="2414905">
                  <a:extLst>
                    <a:ext uri="{9D8B030D-6E8A-4147-A177-3AD203B41FA5}">
                      <a16:colId xmlns:a16="http://schemas.microsoft.com/office/drawing/2014/main" val="10534"/>
                    </a:ext>
                  </a:extLst>
                </a:gridCol>
                <a:gridCol w="2397443">
                  <a:extLst>
                    <a:ext uri="{9D8B030D-6E8A-4147-A177-3AD203B41FA5}">
                      <a16:colId xmlns:a16="http://schemas.microsoft.com/office/drawing/2014/main" val="10535"/>
                    </a:ext>
                  </a:extLst>
                </a:gridCol>
                <a:gridCol w="2397443">
                  <a:extLst>
                    <a:ext uri="{9D8B030D-6E8A-4147-A177-3AD203B41FA5}">
                      <a16:colId xmlns:a16="http://schemas.microsoft.com/office/drawing/2014/main" val="10536"/>
                    </a:ext>
                  </a:extLst>
                </a:gridCol>
                <a:gridCol w="1482725">
                  <a:extLst>
                    <a:ext uri="{9D8B030D-6E8A-4147-A177-3AD203B41FA5}">
                      <a16:colId xmlns:a16="http://schemas.microsoft.com/office/drawing/2014/main" val="1053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小华</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小明</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小芳</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小珍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5"/>
                  </a:ext>
                </a:extLst>
              </a:tr>
            </a:tbl>
          </a:graphicData>
        </a:graphic>
      </p:graphicFrame>
      <p:sp>
        <p:nvSpPr>
          <p:cNvPr id="3" name="文本框 2">
            <a:extLst>
              <a:ext uri="{FF2B5EF4-FFF2-40B4-BE49-F238E27FC236}">
                <a16:creationId xmlns:a16="http://schemas.microsoft.com/office/drawing/2014/main" id="{C6FACDA3-FC34-CD1D-1AA4-A2F3557C392E}"/>
              </a:ext>
            </a:extLst>
          </p:cNvPr>
          <p:cNvSpPr txBox="1"/>
          <p:nvPr/>
        </p:nvSpPr>
        <p:spPr>
          <a:xfrm>
            <a:off x="6850907" y="3152474"/>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extLst>
      <p:ext uri="{BB962C8B-B14F-4D97-AF65-F5344CB8AC3E}">
        <p14:creationId xmlns:p14="http://schemas.microsoft.com/office/powerpoint/2010/main" val="2673569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66" name="yt_shape_13666"/>
          <p:cNvSpPr txBox="1"/>
          <p:nvPr/>
        </p:nvSpPr>
        <p:spPr>
          <a:xfrm>
            <a:off x="540000" y="1681572"/>
            <a:ext cx="6301405"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下列调查中，样本缺乏代表性的是（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sp>
        <p:nvSpPr>
          <p:cNvPr id="13667" name="yt_shape_13667"/>
          <p:cNvSpPr txBox="1"/>
          <p:nvPr/>
        </p:nvSpPr>
        <p:spPr>
          <a:xfrm>
            <a:off x="540000" y="2167736"/>
            <a:ext cx="5847755"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白正" pitchFamily="24"/>
                <a:ea typeface="楷体" pitchFamily="24"/>
                <a:cs typeface="宋体" pitchFamily="24"/>
              </a:rPr>
              <a:t>在重点学校调查九年级学生的英语水平；</a:t>
            </a:r>
          </a:p>
        </p:txBody>
      </p:sp>
      <p:sp>
        <p:nvSpPr>
          <p:cNvPr id="13668" name="yt_shape_13668"/>
          <p:cNvSpPr txBox="1"/>
          <p:nvPr/>
        </p:nvSpPr>
        <p:spPr>
          <a:xfrm>
            <a:off x="540000" y="2653900"/>
            <a:ext cx="6771084"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白正" pitchFamily="24"/>
                <a:ea typeface="楷体" pitchFamily="24"/>
                <a:cs typeface="宋体" pitchFamily="24"/>
              </a:rPr>
              <a:t>在足球场上了解青少年对足球事业的关注程度；</a:t>
            </a:r>
          </a:p>
        </p:txBody>
      </p:sp>
      <p:sp>
        <p:nvSpPr>
          <p:cNvPr id="13669" name="yt_shape_13669"/>
          <p:cNvSpPr txBox="1"/>
          <p:nvPr/>
        </p:nvSpPr>
        <p:spPr>
          <a:xfrm>
            <a:off x="540119" y="3140064"/>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宋体" pitchFamily="24"/>
                <a:ea typeface="宋体" pitchFamily="24"/>
                <a:cs typeface="宋体" pitchFamily="24"/>
              </a:rPr>
              <a:t>③</a:t>
            </a:r>
            <a:r>
              <a:rPr lang="zh-CN" altLang="zh-CN" sz="2400" b="0" i="0" u="none" spc="150">
                <a:solidFill>
                  <a:srgbClr val="000000"/>
                </a:solidFill>
                <a:effectLst/>
                <a:latin typeface="白正" pitchFamily="24"/>
                <a:ea typeface="楷体" pitchFamily="24"/>
                <a:cs typeface="宋体" pitchFamily="24"/>
              </a:rPr>
              <a:t>调查班级学号为</a:t>
            </a:r>
            <a:r>
              <a:rPr lang="en-US" altLang="zh-CN" sz="2400" b="0" i="0" u="none" spc="150">
                <a:solidFill>
                  <a:srgbClr val="000000"/>
                </a:solidFill>
                <a:effectLst/>
                <a:latin typeface="Times New Roman" pitchFamily="24"/>
                <a:ea typeface="Times New Roman" pitchFamily="24"/>
                <a:cs typeface="宋体" pitchFamily="24"/>
              </a:rPr>
              <a:t>3</a:t>
            </a:r>
            <a:r>
              <a:rPr lang="zh-CN" altLang="zh-CN" sz="2400" b="0" i="0" u="none" spc="150">
                <a:solidFill>
                  <a:srgbClr val="000000"/>
                </a:solidFill>
                <a:effectLst/>
                <a:latin typeface="白正" pitchFamily="24"/>
                <a:ea typeface="楷体" pitchFamily="24"/>
                <a:cs typeface="宋体" pitchFamily="24"/>
              </a:rPr>
              <a:t>的倍数的学生晚上的睡眠时间以了解该班学生晚上的睡眠时间；</a:t>
            </a:r>
          </a:p>
        </p:txBody>
      </p:sp>
      <p:sp>
        <p:nvSpPr>
          <p:cNvPr id="13670" name="yt_shape_13670"/>
          <p:cNvSpPr txBox="1"/>
          <p:nvPr/>
        </p:nvSpPr>
        <p:spPr>
          <a:xfrm>
            <a:off x="540000" y="4106359"/>
            <a:ext cx="654025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白正" pitchFamily="24"/>
                <a:ea typeface="楷体" pitchFamily="24"/>
                <a:cs typeface="宋体" pitchFamily="24"/>
              </a:rPr>
              <a:t>了解某人心地是否善良，调查他对子女的态度</a:t>
            </a:r>
            <a:r>
              <a:rPr lang="en-US" altLang="zh-CN" sz="2400" b="0" i="0" u="none">
                <a:solidFill>
                  <a:srgbClr val="000000"/>
                </a:solidFill>
                <a:effectLst/>
                <a:latin typeface="Times New Roman" pitchFamily="24"/>
                <a:ea typeface="Times New Roman" pitchFamily="24"/>
                <a:cs typeface="宋体" pitchFamily="24"/>
              </a:rPr>
              <a:t>.</a:t>
            </a:r>
          </a:p>
        </p:txBody>
      </p:sp>
      <p:graphicFrame>
        <p:nvGraphicFramePr>
          <p:cNvPr id="13671" name="yt_table_13671"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35098683"/>
              </p:ext>
            </p:extLst>
          </p:nvPr>
        </p:nvGraphicFramePr>
        <p:xfrm>
          <a:off x="540000" y="4585662"/>
          <a:ext cx="4980306" cy="950976"/>
        </p:xfrm>
        <a:graphic>
          <a:graphicData uri="http://schemas.openxmlformats.org/drawingml/2006/table">
            <a:tbl>
              <a:tblPr/>
              <a:tblGrid>
                <a:gridCol w="3108643">
                  <a:extLst>
                    <a:ext uri="{9D8B030D-6E8A-4147-A177-3AD203B41FA5}">
                      <a16:colId xmlns:a16="http://schemas.microsoft.com/office/drawing/2014/main" val="10538"/>
                    </a:ext>
                  </a:extLst>
                </a:gridCol>
                <a:gridCol w="1871663">
                  <a:extLst>
                    <a:ext uri="{9D8B030D-6E8A-4147-A177-3AD203B41FA5}">
                      <a16:colId xmlns:a16="http://schemas.microsoft.com/office/drawing/2014/main" val="1053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宋体" pitchFamily="24"/>
                          <a:ea typeface="宋体" pitchFamily="24"/>
                          <a:cs typeface="宋体" pitchFamily="24"/>
                        </a:rPr>
                        <a:t>①②③④</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宋体" pitchFamily="24"/>
                          <a:ea typeface="宋体" pitchFamily="24"/>
                          <a:cs typeface="宋体" pitchFamily="24"/>
                        </a:rPr>
                        <a:t>①②③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①②</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①②④</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7"/>
                  </a:ext>
                </a:extLst>
              </a:tr>
            </a:tbl>
          </a:graphicData>
        </a:graphic>
      </p:graphicFrame>
      <p:sp>
        <p:nvSpPr>
          <p:cNvPr id="2" name="文本框 1">
            <a:extLst>
              <a:ext uri="{FF2B5EF4-FFF2-40B4-BE49-F238E27FC236}">
                <a16:creationId xmlns:a16="http://schemas.microsoft.com/office/drawing/2014/main" id="{C2FB4D30-1B13-0829-F310-7AC4621E078A}"/>
              </a:ext>
            </a:extLst>
          </p:cNvPr>
          <p:cNvSpPr txBox="1"/>
          <p:nvPr/>
        </p:nvSpPr>
        <p:spPr>
          <a:xfrm>
            <a:off x="5860189" y="1634766"/>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73" name="yt_shape_13673"/>
          <p:cNvSpPr txBox="1"/>
          <p:nvPr/>
        </p:nvSpPr>
        <p:spPr>
          <a:xfrm>
            <a:off x="540000" y="1922931"/>
            <a:ext cx="352340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样本容量适度</a:t>
            </a:r>
          </a:p>
        </p:txBody>
      </p:sp>
      <p:sp>
        <p:nvSpPr>
          <p:cNvPr id="13674" name="yt_shape_13674"/>
          <p:cNvSpPr txBox="1"/>
          <p:nvPr/>
        </p:nvSpPr>
        <p:spPr>
          <a:xfrm>
            <a:off x="540119" y="2427241"/>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黑体" pitchFamily="24"/>
                <a:cs typeface="宋体" pitchFamily="24"/>
              </a:rPr>
              <a:t>（内江市中考）</a:t>
            </a:r>
            <a:r>
              <a:rPr lang="zh-CN" altLang="zh-CN" sz="2400" b="0" i="0" u="none">
                <a:solidFill>
                  <a:srgbClr val="000000"/>
                </a:solidFill>
                <a:effectLst/>
                <a:latin typeface="白正" pitchFamily="24"/>
                <a:ea typeface="宋体" pitchFamily="24"/>
                <a:cs typeface="宋体" pitchFamily="24"/>
              </a:rPr>
              <a:t>为了解某市老人的身体健康状况，需要抽取部分老人进行调查，下列抽取老人的方法最合适的是（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675" name="yt_table_1367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47253346"/>
              </p:ext>
            </p:extLst>
          </p:nvPr>
        </p:nvGraphicFramePr>
        <p:xfrm>
          <a:off x="540000" y="3393536"/>
          <a:ext cx="7121525" cy="1901952"/>
        </p:xfrm>
        <a:graphic>
          <a:graphicData uri="http://schemas.openxmlformats.org/drawingml/2006/table">
            <a:tbl>
              <a:tblPr/>
              <a:tblGrid>
                <a:gridCol w="7121525">
                  <a:extLst>
                    <a:ext uri="{9D8B030D-6E8A-4147-A177-3AD203B41FA5}">
                      <a16:colId xmlns:a16="http://schemas.microsoft.com/office/drawing/2014/main" val="1054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随机抽取</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位女性老人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随机抽取</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位男性老人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9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随机抽取公园内</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位老人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在城市和乡镇各选</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个点，每个点任选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位老人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1"/>
                  </a:ext>
                </a:extLst>
              </a:tr>
            </a:tbl>
          </a:graphicData>
        </a:graphic>
      </p:graphicFrame>
      <p:pic>
        <p:nvPicPr>
          <p:cNvPr id="3" name="yt_shape_1697707881488">
            <a:extLst>
              <a:ext uri="{FF2B5EF4-FFF2-40B4-BE49-F238E27FC236}">
                <a16:creationId xmlns:a16="http://schemas.microsoft.com/office/drawing/2014/main" id="{93ECFB83-C9EF-D3F1-3DF4-095A7DEDDD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964608"/>
            <a:ext cx="1355917" cy="365782"/>
          </a:xfrm>
          <a:prstGeom prst="rect">
            <a:avLst/>
          </a:prstGeom>
        </p:spPr>
      </p:pic>
      <p:sp>
        <p:nvSpPr>
          <p:cNvPr id="2" name="文本框 1">
            <a:extLst>
              <a:ext uri="{FF2B5EF4-FFF2-40B4-BE49-F238E27FC236}">
                <a16:creationId xmlns:a16="http://schemas.microsoft.com/office/drawing/2014/main" id="{5445E339-0BAE-EAAE-F367-5E4635F613F5}"/>
              </a:ext>
            </a:extLst>
          </p:cNvPr>
          <p:cNvSpPr txBox="1"/>
          <p:nvPr/>
        </p:nvSpPr>
        <p:spPr>
          <a:xfrm>
            <a:off x="5326908" y="2855923"/>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77" name="yt_shape_13677"/>
          <p:cNvSpPr txBox="1"/>
          <p:nvPr/>
        </p:nvSpPr>
        <p:spPr>
          <a:xfrm>
            <a:off x="540119" y="217508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为了了解某县</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岁成人的身体健康状况，采取了抽样调查的方式，下列所采取抽样调查合理的是（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678" name="yt_table_13678"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91229094"/>
              </p:ext>
            </p:extLst>
          </p:nvPr>
        </p:nvGraphicFramePr>
        <p:xfrm>
          <a:off x="540000" y="3141381"/>
          <a:ext cx="6816725" cy="1901952"/>
        </p:xfrm>
        <a:graphic>
          <a:graphicData uri="http://schemas.openxmlformats.org/drawingml/2006/table">
            <a:tbl>
              <a:tblPr/>
              <a:tblGrid>
                <a:gridCol w="6816725">
                  <a:extLst>
                    <a:ext uri="{9D8B030D-6E8A-4147-A177-3AD203B41FA5}">
                      <a16:colId xmlns:a16="http://schemas.microsoft.com/office/drawing/2014/main" val="1054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抽查了该县</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岁的男性公民</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抽查了该县城区</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岁的成人</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白正" pitchFamily="24"/>
                          <a:ea typeface="宋体" pitchFamily="24"/>
                          <a:cs typeface="宋体" pitchFamily="24"/>
                        </a:rPr>
                        <a:t>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抽查了该县所有</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岁的工人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从该县所有</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岁成人中随机抽查了</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白正" pitchFamily="24"/>
                          <a:ea typeface="宋体" pitchFamily="24"/>
                          <a:cs typeface="宋体" pitchFamily="24"/>
                        </a:rPr>
                        <a:t>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5"/>
                  </a:ext>
                </a:extLst>
              </a:tr>
            </a:tbl>
          </a:graphicData>
        </a:graphic>
      </p:graphicFrame>
      <p:sp>
        <p:nvSpPr>
          <p:cNvPr id="2" name="文本框 1">
            <a:extLst>
              <a:ext uri="{FF2B5EF4-FFF2-40B4-BE49-F238E27FC236}">
                <a16:creationId xmlns:a16="http://schemas.microsoft.com/office/drawing/2014/main" id="{920E9170-408A-E131-856E-647D1235211D}"/>
              </a:ext>
            </a:extLst>
          </p:cNvPr>
          <p:cNvSpPr txBox="1"/>
          <p:nvPr/>
        </p:nvSpPr>
        <p:spPr>
          <a:xfrm>
            <a:off x="3802908" y="2603768"/>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80" name="yt_shape_13680"/>
          <p:cNvSpPr txBox="1"/>
          <p:nvPr/>
        </p:nvSpPr>
        <p:spPr>
          <a:xfrm>
            <a:off x="540119" y="1959258"/>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想了解某地区家庭电脑的拥有情况，选取</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户农村家庭作样本</a:t>
            </a:r>
            <a:r>
              <a:rPr lang="en-US" altLang="zh-CN" sz="2400" b="0" i="0" u="none">
                <a:solidFill>
                  <a:srgbClr val="000000"/>
                </a:solidFill>
                <a:effectLst/>
                <a:latin typeface="Times New Roman" pitchFamily="24"/>
                <a:ea typeface="Times New Roman" pitchFamily="24"/>
                <a:cs typeface="宋体" pitchFamily="24"/>
              </a:rPr>
              <a:t>.</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不合适</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合适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不合适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p:txBody>
      </p:sp>
      <p:sp>
        <p:nvSpPr>
          <p:cNvPr id="13681" name="yt_shape_13681"/>
          <p:cNvSpPr txBox="1"/>
          <p:nvPr/>
        </p:nvSpPr>
        <p:spPr>
          <a:xfrm>
            <a:off x="540119" y="2925553"/>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想了解某地区一年的降水量，选取</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白正" pitchFamily="24"/>
                <a:ea typeface="宋体" pitchFamily="24"/>
                <a:cs typeface="宋体" pitchFamily="24"/>
              </a:rPr>
              <a:t>月的降水量作样本可以吗？</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不可以</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可以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不可以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p:txBody>
      </p:sp>
      <p:sp>
        <p:nvSpPr>
          <p:cNvPr id="13682" name="yt_shape_13682"/>
          <p:cNvSpPr txBox="1"/>
          <p:nvPr/>
        </p:nvSpPr>
        <p:spPr>
          <a:xfrm>
            <a:off x="540119" y="389184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某教育网站正在就</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中学生对电脑的熟练操作情况</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的问题进行在线调查，你认为调查结果</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不具有</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具有</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不具有</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）代表性</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1E6DBF37-6DAB-CE2C-D6B1-C3B9E20EED76}"/>
              </a:ext>
            </a:extLst>
          </p:cNvPr>
          <p:cNvSpPr txBox="1"/>
          <p:nvPr/>
        </p:nvSpPr>
        <p:spPr>
          <a:xfrm>
            <a:off x="9441707" y="1912452"/>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不合适</a:t>
            </a:r>
            <a:endParaRPr lang="zh-CN" altLang="en-US">
              <a:solidFill>
                <a:srgbClr val="FF0000"/>
              </a:solidFill>
            </a:endParaRPr>
          </a:p>
        </p:txBody>
      </p:sp>
      <p:sp>
        <p:nvSpPr>
          <p:cNvPr id="4" name="文本框 3">
            <a:extLst>
              <a:ext uri="{FF2B5EF4-FFF2-40B4-BE49-F238E27FC236}">
                <a16:creationId xmlns:a16="http://schemas.microsoft.com/office/drawing/2014/main" id="{B72BDCDF-4AFC-C420-6783-2C95581689AF}"/>
              </a:ext>
            </a:extLst>
          </p:cNvPr>
          <p:cNvSpPr txBox="1"/>
          <p:nvPr/>
        </p:nvSpPr>
        <p:spPr>
          <a:xfrm>
            <a:off x="9506604" y="2878747"/>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不可以</a:t>
            </a:r>
            <a:endParaRPr lang="zh-CN" altLang="en-US">
              <a:solidFill>
                <a:srgbClr val="FF0000"/>
              </a:solidFill>
            </a:endParaRPr>
          </a:p>
        </p:txBody>
      </p:sp>
      <p:sp>
        <p:nvSpPr>
          <p:cNvPr id="5" name="文本框 4">
            <a:extLst>
              <a:ext uri="{FF2B5EF4-FFF2-40B4-BE49-F238E27FC236}">
                <a16:creationId xmlns:a16="http://schemas.microsoft.com/office/drawing/2014/main" id="{BC62021A-CB1F-D3D8-FAAE-BEAE4D727D66}"/>
              </a:ext>
            </a:extLst>
          </p:cNvPr>
          <p:cNvSpPr txBox="1"/>
          <p:nvPr/>
        </p:nvSpPr>
        <p:spPr>
          <a:xfrm>
            <a:off x="2278908" y="4320530"/>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不具有</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84" name="yt_shape_13684"/>
          <p:cNvSpPr txBox="1"/>
          <p:nvPr/>
        </p:nvSpPr>
        <p:spPr>
          <a:xfrm>
            <a:off x="540119" y="1935020"/>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为了测量调查对象每分钟的心跳情况，甲同学建议测</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分钟的心跳次数再除以</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，乙同学建议测量</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秒的心跳次数再乘以</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，你认为哪位同学的方法具有代表性（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685" name="yt_table_1368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31162981"/>
              </p:ext>
            </p:extLst>
          </p:nvPr>
        </p:nvGraphicFramePr>
        <p:xfrm>
          <a:off x="540000" y="3381446"/>
          <a:ext cx="3903663" cy="1901952"/>
        </p:xfrm>
        <a:graphic>
          <a:graphicData uri="http://schemas.openxmlformats.org/drawingml/2006/table">
            <a:tbl>
              <a:tblPr/>
              <a:tblGrid>
                <a:gridCol w="3903663">
                  <a:extLst>
                    <a:ext uri="{9D8B030D-6E8A-4147-A177-3AD203B41FA5}">
                      <a16:colId xmlns:a16="http://schemas.microsoft.com/office/drawing/2014/main" val="1054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甲同学</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乙同学</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两种方法都具有代表性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两种方法都不合理</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9"/>
                  </a:ext>
                </a:extLst>
              </a:tr>
            </a:tbl>
          </a:graphicData>
        </a:graphic>
      </p:graphicFrame>
      <p:sp>
        <p:nvSpPr>
          <p:cNvPr id="2" name="文本框 1">
            <a:extLst>
              <a:ext uri="{FF2B5EF4-FFF2-40B4-BE49-F238E27FC236}">
                <a16:creationId xmlns:a16="http://schemas.microsoft.com/office/drawing/2014/main" id="{15EA1C5E-07B0-A9DB-58B2-620E325C300C}"/>
              </a:ext>
            </a:extLst>
          </p:cNvPr>
          <p:cNvSpPr txBox="1"/>
          <p:nvPr/>
        </p:nvSpPr>
        <p:spPr>
          <a:xfrm>
            <a:off x="1059708" y="2839190"/>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3" name="yt_shape_13683">
            <a:extLst>
              <a:ext uri="{FF2B5EF4-FFF2-40B4-BE49-F238E27FC236}">
                <a16:creationId xmlns:a16="http://schemas.microsoft.com/office/drawing/2014/main" id="{ADF0DB54-8431-52D8-F5BA-B68F6B0840B3}"/>
              </a:ext>
            </a:extLst>
          </p:cNvPr>
          <p:cNvSpPr txBox="1"/>
          <p:nvPr/>
        </p:nvSpPr>
        <p:spPr>
          <a:xfrm>
            <a:off x="540000" y="1340768"/>
            <a:ext cx="537006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因选取不合理的样本而出错</a:t>
            </a:r>
          </a:p>
        </p:txBody>
      </p:sp>
      <p:pic>
        <p:nvPicPr>
          <p:cNvPr id="4" name="yt_shape_1697707881549">
            <a:extLst>
              <a:ext uri="{FF2B5EF4-FFF2-40B4-BE49-F238E27FC236}">
                <a16:creationId xmlns:a16="http://schemas.microsoft.com/office/drawing/2014/main" id="{603ADEB8-4013-DFCD-4766-B0AC28B6E30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382445"/>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688" name="yt_shape_13688"/>
          <p:cNvSpPr txBox="1"/>
          <p:nvPr/>
        </p:nvSpPr>
        <p:spPr>
          <a:xfrm>
            <a:off x="540000" y="1829152"/>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cs typeface="宋体" pitchFamily="32"/>
              </a:rPr>
              <a:t> </a:t>
            </a:r>
            <a:r>
              <a:rPr lang="en-US" altLang="zh-CN" sz="3200" b="0" i="0" u="none" spc="30207">
                <a:solidFill>
                  <a:srgbClr val="1EE3CF"/>
                </a:solidFill>
                <a:effectLst/>
                <a:latin typeface="白正" pitchFamily="32"/>
                <a:ea typeface="宋体" pitchFamily="32"/>
                <a:cs typeface="宋体" pitchFamily="32"/>
              </a:rPr>
              <a:t> </a:t>
            </a:r>
          </a:p>
        </p:txBody>
      </p:sp>
      <p:pic>
        <p:nvPicPr>
          <p:cNvPr id="13687" name="yt_image_13687">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829152"/>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3690" name="yt_shape_13690"/>
          <p:cNvSpPr txBox="1"/>
          <p:nvPr/>
        </p:nvSpPr>
        <p:spPr>
          <a:xfrm>
            <a:off x="540119" y="2521021"/>
            <a:ext cx="9876361"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白正" pitchFamily="24"/>
                <a:ea typeface="宋体" pitchFamily="24"/>
                <a:cs typeface="宋体" pitchFamily="24"/>
              </a:rPr>
              <a:t>为了解一年中进入某公园的人数，你认为下列采用的抽样方式不合理是（　</a:t>
            </a:r>
            <a:r>
              <a:rPr lang="en-US" altLang="zh-CN" sz="2400" b="0" i="0" u="none" dirty="0">
                <a:solidFill>
                  <a:srgbClr val="FF0000">
                    <a:alpha val="0"/>
                  </a:srgbClr>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　）</a:t>
            </a:r>
          </a:p>
        </p:txBody>
      </p:sp>
      <p:graphicFrame>
        <p:nvGraphicFramePr>
          <p:cNvPr id="13691" name="yt_table_1369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43136516"/>
              </p:ext>
            </p:extLst>
          </p:nvPr>
        </p:nvGraphicFramePr>
        <p:xfrm>
          <a:off x="540000" y="3487316"/>
          <a:ext cx="6494463" cy="1901952"/>
        </p:xfrm>
        <a:graphic>
          <a:graphicData uri="http://schemas.openxmlformats.org/drawingml/2006/table">
            <a:tbl>
              <a:tblPr/>
              <a:tblGrid>
                <a:gridCol w="6494463">
                  <a:extLst>
                    <a:ext uri="{9D8B030D-6E8A-4147-A177-3AD203B41FA5}">
                      <a16:colId xmlns:a16="http://schemas.microsoft.com/office/drawing/2014/main" val="1054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抽取一月份每天的游园人数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抽取每个月中日期为</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的倍数的游园人数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抽取每个月中</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日、</a:t>
                      </a:r>
                      <a:r>
                        <a:rPr lang="en-US" altLang="zh-CN" sz="2400" b="0" i="0" u="none">
                          <a:solidFill>
                            <a:srgbClr val="000000"/>
                          </a:solidFill>
                          <a:effectLst/>
                          <a:latin typeface="Times New Roman" pitchFamily="24"/>
                          <a:ea typeface="Times New Roman" pitchFamily="24"/>
                          <a:cs typeface="宋体" pitchFamily="24"/>
                        </a:rPr>
                        <a:t>17</a:t>
                      </a:r>
                      <a:r>
                        <a:rPr lang="zh-CN" altLang="zh-CN" sz="2400" b="0" i="0" u="none">
                          <a:solidFill>
                            <a:srgbClr val="000000"/>
                          </a:solidFill>
                          <a:effectLst/>
                          <a:latin typeface="白正" pitchFamily="24"/>
                          <a:ea typeface="宋体" pitchFamily="24"/>
                          <a:cs typeface="宋体" pitchFamily="24"/>
                        </a:rPr>
                        <a:t>日、</a:t>
                      </a:r>
                      <a:r>
                        <a:rPr lang="en-US" altLang="zh-CN" sz="2400" b="0" i="0" u="none">
                          <a:solidFill>
                            <a:srgbClr val="000000"/>
                          </a:solidFill>
                          <a:effectLst/>
                          <a:latin typeface="Times New Roman" pitchFamily="24"/>
                          <a:ea typeface="Times New Roman" pitchFamily="24"/>
                          <a:cs typeface="宋体" pitchFamily="24"/>
                        </a:rPr>
                        <a:t>18</a:t>
                      </a:r>
                      <a:r>
                        <a:rPr lang="zh-CN" altLang="zh-CN" sz="2400" b="0" i="0" u="none">
                          <a:solidFill>
                            <a:srgbClr val="000000"/>
                          </a:solidFill>
                          <a:effectLst/>
                          <a:latin typeface="白正" pitchFamily="24"/>
                          <a:ea typeface="宋体" pitchFamily="24"/>
                          <a:cs typeface="宋体" pitchFamily="24"/>
                        </a:rPr>
                        <a:t>日的游园人数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抽取双月份中任意</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天中的游园人数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3"/>
                  </a:ext>
                </a:extLst>
              </a:tr>
            </a:tbl>
          </a:graphicData>
        </a:graphic>
      </p:graphicFrame>
      <p:sp>
        <p:nvSpPr>
          <p:cNvPr id="2" name="文本框 1">
            <a:extLst>
              <a:ext uri="{FF2B5EF4-FFF2-40B4-BE49-F238E27FC236}">
                <a16:creationId xmlns:a16="http://schemas.microsoft.com/office/drawing/2014/main" id="{7132D9BA-3DF8-8E4E-0E20-2B6F0ACFC926}"/>
              </a:ext>
            </a:extLst>
          </p:cNvPr>
          <p:cNvSpPr txBox="1"/>
          <p:nvPr/>
        </p:nvSpPr>
        <p:spPr>
          <a:xfrm>
            <a:off x="1059708" y="2949703"/>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1669</Words>
  <Application>Microsoft Office PowerPoint</Application>
  <PresentationFormat>宽屏</PresentationFormat>
  <Paragraphs>102</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15</vt:i4>
      </vt:variant>
    </vt:vector>
  </HeadingPairs>
  <TitlesOfParts>
    <vt:vector size="28"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44</cp:revision>
  <dcterms:created xsi:type="dcterms:W3CDTF">2023-05-05T05:33:04Z</dcterms:created>
  <dcterms:modified xsi:type="dcterms:W3CDTF">2023-10-21T12:18:09Z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