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0" r:id="rId7"/>
    <p:sldId id="372" r:id="rId8"/>
    <p:sldId id="404" r:id="rId9"/>
    <p:sldId id="405" r:id="rId10"/>
    <p:sldId id="379" r:id="rId11"/>
    <p:sldId id="381" r:id="rId12"/>
    <p:sldId id="406" r:id="rId13"/>
    <p:sldId id="382" r:id="rId14"/>
    <p:sldId id="385" r:id="rId15"/>
    <p:sldId id="395" r:id="rId16"/>
    <p:sldId id="387" r:id="rId17"/>
    <p:sldId id="407" r:id="rId18"/>
    <p:sldId id="397" r:id="rId19"/>
    <p:sldId id="393" r:id="rId20"/>
    <p:sldId id="399" r:id="rId21"/>
    <p:sldId id="401" r:id="rId22"/>
    <p:sldId id="403" r:id="rId23"/>
    <p:sldId id="256" r:id="rId2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102" y="6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bin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bin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55" name="yt_image_11555" title="H_50.49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568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57" name="yt_shape_11557"/>
              <p:cNvSpPr txBox="1"/>
              <p:nvPr/>
            </p:nvSpPr>
            <p:spPr>
              <a:xfrm>
                <a:off x="1697321" y="-459432"/>
                <a:ext cx="8339912" cy="71459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latin typeface="Cambria Math" panose="02040503050406030204" pitchFamily="48" charset="0"/>
                    <a:ea typeface="Cambria Math" panose="02040503050406030204" pitchFamily="48" charset="0"/>
                  </a:rPr>
                  <a:t>二次函数</a:t>
                </a:r>
                <a14:m>
                  <m:oMath xmlns:m="http://schemas.openxmlformats.org/officeDocument/2006/math">
                    <m:r>
                      <a:rPr lang="zh-CN" altLang="zh-CN" sz="2400" b="0" i="0">
                        <a:solidFill>
                          <a:srgbClr val="000000"/>
                        </a:solidFill>
                        <a:effectLst/>
                        <a:latin typeface="Cambria Math" panose="02040503050406030204" pitchFamily="48" charset="0"/>
                        <a:ea typeface="Cambria Math" panose="02040503050406030204" pitchFamily="48" charset="0"/>
                      </a:rPr>
                      <m:t>二次函数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定义：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图象和性质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开口方向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对称轴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顶点坐标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增减性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最值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求二次函数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的表达式</m:t>
                                    </m:r>
                                  </m:e>
                                </m:eqArr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一般式　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  <m: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＝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  <m:sSup>
                                      <m:sSup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＋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𝑏𝑥</m:t>
                                    </m:r>
                                    <m: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＋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𝑐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顶点式　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  <m: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＝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（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−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h</m:t>
                                    </m:r>
                                    <m:sSup>
                                      <m:sSup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zh-CN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）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0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＋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应用二次函数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解决实际问题</m:t>
                                    </m:r>
                                  </m:e>
                                </m:eqArr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几何最值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利润最值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抛物线形问题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二次函数与一元二次方程的关系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dirty="0">
                  <a:solidFill>
                    <a:srgbClr val="000000"/>
                  </a:solidFill>
                  <a:effectLst/>
                  <a:latin typeface="Cambria Math" panose="02040503050406030204" pitchFamily="48" charset="0"/>
                  <a:ea typeface="Cambria Math" panose="02040503050406030204" pitchFamily="48" charset="0"/>
                </a:endParaRPr>
              </a:p>
            </p:txBody>
          </p:sp>
        </mc:Choice>
        <mc:Fallback>
          <p:sp>
            <p:nvSpPr>
              <p:cNvPr id="11557" name="yt_shape_115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7321" y="-459432"/>
                <a:ext cx="8339912" cy="7145931"/>
              </a:xfrm>
              <a:prstGeom prst="rect">
                <a:avLst/>
              </a:prstGeom>
              <a:blipFill>
                <a:blip r:embed="rId3"/>
                <a:stretch>
                  <a:fillRect l="-2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908720"/>
            <a:ext cx="11111999" cy="2355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（遂宁市中考）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某服装店以每件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元的价格购进一批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恤，如果以每件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元出售，那么一个月内能售出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根据以往销售经验，销售单价每提高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元，销售量就会减少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恤的销售单价提高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）服装店希望一个月内销售该种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恤能获得利润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元，并且尽可能减少库存，则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恤的销售单价应提高多少元？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）由题意，得（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1FD84A-787D-410A-5F8A-D60B592DBEC9}"/>
              </a:ext>
            </a:extLst>
          </p:cNvPr>
          <p:cNvSpPr txBox="1"/>
          <p:nvPr/>
        </p:nvSpPr>
        <p:spPr>
          <a:xfrm>
            <a:off x="450108" y="3343518"/>
            <a:ext cx="8069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）由题意，得（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yt_shape_11604">
            <a:extLst>
              <a:ext uri="{FF2B5EF4-FFF2-40B4-BE49-F238E27FC236}">
                <a16:creationId xmlns:a16="http://schemas.microsoft.com/office/drawing/2014/main" id="{7AF23D2D-BDDE-FA09-197A-5D78F62C977B}"/>
              </a:ext>
            </a:extLst>
          </p:cNvPr>
          <p:cNvSpPr txBox="1"/>
          <p:nvPr/>
        </p:nvSpPr>
        <p:spPr>
          <a:xfrm>
            <a:off x="540000" y="3894521"/>
            <a:ext cx="406040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要尽可能减少库存，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，不合题意，应舍去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1605">
            <a:extLst>
              <a:ext uri="{FF2B5EF4-FFF2-40B4-BE49-F238E27FC236}">
                <a16:creationId xmlns:a16="http://schemas.microsoft.com/office/drawing/2014/main" id="{330F5621-678E-30F1-72B1-53259CA5DA9D}"/>
              </a:ext>
            </a:extLst>
          </p:cNvPr>
          <p:cNvSpPr txBox="1"/>
          <p:nvPr/>
        </p:nvSpPr>
        <p:spPr>
          <a:xfrm>
            <a:off x="540000" y="5334087"/>
            <a:ext cx="41117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恤的销售单价应提高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750BF7-CCEA-EE42-4228-D768C8A54872}"/>
              </a:ext>
            </a:extLst>
          </p:cNvPr>
          <p:cNvSpPr txBox="1"/>
          <p:nvPr/>
        </p:nvSpPr>
        <p:spPr>
          <a:xfrm>
            <a:off x="449989" y="3847715"/>
            <a:ext cx="271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B40DFD-0A50-D123-3146-F8B45851A23C}"/>
              </a:ext>
            </a:extLst>
          </p:cNvPr>
          <p:cNvSpPr txBox="1"/>
          <p:nvPr/>
        </p:nvSpPr>
        <p:spPr>
          <a:xfrm>
            <a:off x="449989" y="4323203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要尽可能减少库存，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A5BD3F-4663-3E6A-1C05-EBD6124ACDB9}"/>
              </a:ext>
            </a:extLst>
          </p:cNvPr>
          <p:cNvSpPr txBox="1"/>
          <p:nvPr/>
        </p:nvSpPr>
        <p:spPr>
          <a:xfrm>
            <a:off x="449989" y="4798691"/>
            <a:ext cx="4150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，不合题意，应舍去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886CB1-6FEB-BB80-9EFA-373E3101AB7A}"/>
              </a:ext>
            </a:extLst>
          </p:cNvPr>
          <p:cNvSpPr txBox="1"/>
          <p:nvPr/>
        </p:nvSpPr>
        <p:spPr>
          <a:xfrm>
            <a:off x="449989" y="5287281"/>
            <a:ext cx="4252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恤的销售单价应提高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1714282"/>
            <a:ext cx="11111999" cy="978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）当销售单价定为多少元时，该服装店一个月内销售这种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恤获得的利润最大？最大利润是多少元？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白正"/>
              <a:ea typeface="宋体"/>
              <a:cs typeface="宋体"/>
            </a:endParaRPr>
          </a:p>
        </p:txBody>
      </p:sp>
      <p:sp>
        <p:nvSpPr>
          <p:cNvPr id="3" name="yt_shape_11606">
            <a:extLst>
              <a:ext uri="{FF2B5EF4-FFF2-40B4-BE49-F238E27FC236}">
                <a16:creationId xmlns:a16="http://schemas.microsoft.com/office/drawing/2014/main" id="{4740C1FC-1D09-B12D-57EC-E092959C92E1}"/>
              </a:ext>
            </a:extLst>
          </p:cNvPr>
          <p:cNvSpPr txBox="1"/>
          <p:nvPr/>
        </p:nvSpPr>
        <p:spPr>
          <a:xfrm>
            <a:off x="540119" y="2827734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）设利润为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元，由题意，得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取最大值，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（元）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1607">
            <a:extLst>
              <a:ext uri="{FF2B5EF4-FFF2-40B4-BE49-F238E27FC236}">
                <a16:creationId xmlns:a16="http://schemas.microsoft.com/office/drawing/2014/main" id="{AD178747-2D52-DAC3-FBDA-6E8945C56DAB}"/>
              </a:ext>
            </a:extLst>
          </p:cNvPr>
          <p:cNvSpPr txBox="1"/>
          <p:nvPr/>
        </p:nvSpPr>
        <p:spPr>
          <a:xfrm>
            <a:off x="540000" y="5227563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答：当服装店将销售单价定为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元时，获得的利润最大，最大利润是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7BA612-8774-6030-13D2-795E64C90247}"/>
              </a:ext>
            </a:extLst>
          </p:cNvPr>
          <p:cNvSpPr txBox="1"/>
          <p:nvPr/>
        </p:nvSpPr>
        <p:spPr>
          <a:xfrm>
            <a:off x="450108" y="2780928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）设利润为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元，由题意，得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CDDAF3-57AC-124F-DB5F-2A34A37C5BAE}"/>
              </a:ext>
            </a:extLst>
          </p:cNvPr>
          <p:cNvSpPr txBox="1"/>
          <p:nvPr/>
        </p:nvSpPr>
        <p:spPr>
          <a:xfrm>
            <a:off x="450108" y="3256416"/>
            <a:ext cx="415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59733D-809F-747E-3EE3-D06CA0ACFC1A}"/>
              </a:ext>
            </a:extLst>
          </p:cNvPr>
          <p:cNvSpPr txBox="1"/>
          <p:nvPr/>
        </p:nvSpPr>
        <p:spPr>
          <a:xfrm>
            <a:off x="450108" y="373190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6F1C00-DE09-3D3E-72ED-1B5F01C8AB1B}"/>
              </a:ext>
            </a:extLst>
          </p:cNvPr>
          <p:cNvSpPr txBox="1"/>
          <p:nvPr/>
        </p:nvSpPr>
        <p:spPr>
          <a:xfrm>
            <a:off x="450108" y="4207392"/>
            <a:ext cx="557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取最大值，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852ECC-58DC-55C6-1392-08E087653343}"/>
              </a:ext>
            </a:extLst>
          </p:cNvPr>
          <p:cNvSpPr txBox="1"/>
          <p:nvPr/>
        </p:nvSpPr>
        <p:spPr>
          <a:xfrm>
            <a:off x="450108" y="4682880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ECCD6B-7C32-F128-1128-7660D9883598}"/>
              </a:ext>
            </a:extLst>
          </p:cNvPr>
          <p:cNvSpPr txBox="1"/>
          <p:nvPr/>
        </p:nvSpPr>
        <p:spPr>
          <a:xfrm>
            <a:off x="449989" y="5180757"/>
            <a:ext cx="1031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答：当服装店将销售单价定为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元时，获得的利润最大，最大利润是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329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9" name="yt_shape_11609"/>
          <p:cNvSpPr txBox="1"/>
          <p:nvPr/>
        </p:nvSpPr>
        <p:spPr>
          <a:xfrm>
            <a:off x="540000" y="1396183"/>
            <a:ext cx="2432717" cy="5884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08" name="yt_image_11608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6183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1" name="yt_shape_11611"/>
          <p:cNvSpPr txBox="1"/>
          <p:nvPr/>
        </p:nvSpPr>
        <p:spPr>
          <a:xfrm>
            <a:off x="540000" y="2088052"/>
            <a:ext cx="9808583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轴有公共点，则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612" name="yt_table_116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941978"/>
              </p:ext>
            </p:extLst>
          </p:nvPr>
        </p:nvGraphicFramePr>
        <p:xfrm>
          <a:off x="540000" y="2574216"/>
          <a:ext cx="5894706" cy="950976"/>
        </p:xfrm>
        <a:graphic>
          <a:graphicData uri="http://schemas.openxmlformats.org/drawingml/2006/table">
            <a:tbl>
              <a:tblPr/>
              <a:tblGrid>
                <a:gridCol w="3524568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sp>
        <p:nvSpPr>
          <p:cNvPr id="11614" name="yt_shape_11614"/>
          <p:cNvSpPr txBox="1"/>
          <p:nvPr/>
        </p:nvSpPr>
        <p:spPr>
          <a:xfrm>
            <a:off x="540119" y="357577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为常数），当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的值为（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15" name="yt_table_11615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1686956"/>
                  </p:ext>
                </p:extLst>
              </p:nvPr>
            </p:nvGraphicFramePr>
            <p:xfrm>
              <a:off x="540000" y="4542065"/>
              <a:ext cx="5372418" cy="1280034"/>
            </p:xfrm>
            <a:graphic>
              <a:graphicData uri="http://schemas.openxmlformats.org/drawingml/2006/table">
                <a:tbl>
                  <a:tblPr/>
                  <a:tblGrid>
                    <a:gridCol w="3524568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1847850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615" name="yt_table_11615" descr="{&quot;rangeId&quot;:17,&quot;type&quot;:&quot;Option&quot;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01686956"/>
                  </p:ext>
                </p:extLst>
              </p:nvPr>
            </p:nvGraphicFramePr>
            <p:xfrm>
              <a:off x="540000" y="4045882"/>
              <a:ext cx="5372418" cy="1280034"/>
            </p:xfrm>
            <a:graphic>
              <a:graphicData uri="http://schemas.openxmlformats.org/drawingml/2006/table">
                <a:tbl>
                  <a:tblPr/>
                  <a:tblGrid>
                    <a:gridCol w="3524568">
                      <a:extLst>
                        <a:ext uri="{9D8B030D-6E8A-4147-A177-3AD203B41FA5}">
                          <a16:colId xmlns:a16="http://schemas.microsoft.com/office/drawing/2014/main" val="10206"/>
                        </a:ext>
                      </a:extLst>
                    </a:gridCol>
                    <a:gridCol w="1847850">
                      <a:extLst>
                        <a:ext uri="{9D8B030D-6E8A-4147-A177-3AD203B41FA5}">
                          <a16:colId xmlns:a16="http://schemas.microsoft.com/office/drawing/2014/main" val="1020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2332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白正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r="-523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1089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347B3F-7741-3754-6045-C6496C724698}"/>
              </a:ext>
            </a:extLst>
          </p:cNvPr>
          <p:cNvSpPr txBox="1"/>
          <p:nvPr/>
        </p:nvSpPr>
        <p:spPr>
          <a:xfrm>
            <a:off x="9350911" y="2041246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88D2AA-6B00-6175-75D1-044EEAC1A278}"/>
              </a:ext>
            </a:extLst>
          </p:cNvPr>
          <p:cNvSpPr txBox="1"/>
          <p:nvPr/>
        </p:nvSpPr>
        <p:spPr>
          <a:xfrm>
            <a:off x="1364508" y="400445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7" name="yt_shape_11617"/>
          <p:cNvSpPr txBox="1"/>
          <p:nvPr/>
        </p:nvSpPr>
        <p:spPr>
          <a:xfrm>
            <a:off x="540000" y="572278"/>
            <a:ext cx="2400978" cy="57926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白正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16" name="yt_image_11616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572278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9" name="yt_shape_11619"/>
          <p:cNvSpPr txBox="1"/>
          <p:nvPr/>
        </p:nvSpPr>
        <p:spPr>
          <a:xfrm>
            <a:off x="540119" y="12584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如图，有长为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的篱笆，一面利用墙（墙的最大可用长度为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），围成中间隔有一道篱笆（平行于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）的矩形花圃，设花圃的一边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20" name="yt_image_11620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091244"/>
            <a:ext cx="208857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2" name="yt_shape_11622"/>
          <p:cNvSpPr txBox="1"/>
          <p:nvPr/>
        </p:nvSpPr>
        <p:spPr>
          <a:xfrm>
            <a:off x="540000" y="2337380"/>
            <a:ext cx="3811941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的函数关系式；</a:t>
            </a:r>
          </a:p>
        </p:txBody>
      </p:sp>
      <p:sp>
        <p:nvSpPr>
          <p:cNvPr id="11623" name="yt_shape_11623"/>
          <p:cNvSpPr txBox="1"/>
          <p:nvPr/>
        </p:nvSpPr>
        <p:spPr>
          <a:xfrm>
            <a:off x="540000" y="2823544"/>
            <a:ext cx="733373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）如果要围成面积为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的花圃，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的长是多少？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A1B728-534C-4541-DEF3-C277199D48CF}"/>
              </a:ext>
            </a:extLst>
          </p:cNvPr>
          <p:cNvSpPr txBox="1"/>
          <p:nvPr/>
        </p:nvSpPr>
        <p:spPr>
          <a:xfrm>
            <a:off x="450108" y="3303768"/>
            <a:ext cx="747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）由题意可知：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A8FA3C-6087-9145-19F0-08C3CEDB4848}"/>
              </a:ext>
            </a:extLst>
          </p:cNvPr>
          <p:cNvSpPr txBox="1"/>
          <p:nvPr/>
        </p:nvSpPr>
        <p:spPr>
          <a:xfrm>
            <a:off x="450108" y="3779256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D2E41B-24A7-8028-ADA5-C0ABCA4C4197}"/>
                  </a:ext>
                </a:extLst>
              </p:cNvPr>
              <p:cNvSpPr txBox="1"/>
              <p:nvPr/>
            </p:nvSpPr>
            <p:spPr>
              <a:xfrm>
                <a:off x="450108" y="4254744"/>
                <a:ext cx="52729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9D2E41B-24A7-8028-ADA5-C0ABCA4C41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54744"/>
                <a:ext cx="5272913" cy="1154189"/>
              </a:xfrm>
              <a:prstGeom prst="rect">
                <a:avLst/>
              </a:prstGeom>
              <a:blipFill>
                <a:blip r:embed="rId4"/>
                <a:stretch>
                  <a:fillRect l="-1850" r="-1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16555D-A2FC-8932-40BC-165646430B18}"/>
                  </a:ext>
                </a:extLst>
              </p:cNvPr>
              <p:cNvSpPr txBox="1"/>
              <p:nvPr/>
            </p:nvSpPr>
            <p:spPr>
              <a:xfrm>
                <a:off x="450108" y="5315321"/>
                <a:ext cx="46600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16555D-A2FC-8932-40BC-165646430B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15321"/>
                <a:ext cx="4660011" cy="729565"/>
              </a:xfrm>
              <a:prstGeom prst="rect">
                <a:avLst/>
              </a:prstGeom>
              <a:blipFill>
                <a:blip r:embed="rId5"/>
                <a:stretch>
                  <a:fillRect l="-2094" r="-209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1B4F0A-7C5E-77C8-5E64-432AD09DFF74}"/>
                  </a:ext>
                </a:extLst>
              </p:cNvPr>
              <p:cNvSpPr txBox="1"/>
              <p:nvPr/>
            </p:nvSpPr>
            <p:spPr>
              <a:xfrm>
                <a:off x="449989" y="5972878"/>
                <a:ext cx="106178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1B4F0A-7C5E-77C8-5E64-432AD09DFF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72878"/>
                <a:ext cx="10617898" cy="768490"/>
              </a:xfrm>
              <a:prstGeom prst="rect">
                <a:avLst/>
              </a:prstGeom>
              <a:blipFill>
                <a:blip r:embed="rId6"/>
                <a:stretch>
                  <a:fillRect l="-918" r="-9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5" name="yt_shape_11625"/>
              <p:cNvSpPr txBox="1"/>
              <p:nvPr/>
            </p:nvSpPr>
            <p:spPr>
              <a:xfrm>
                <a:off x="540119" y="1792188"/>
                <a:ext cx="11111999" cy="36336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）能围成比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63m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更大的花圃吗？如果能，请求出最大面积；如果不能，请说明理由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）由题意可知：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5" name="yt_shape_11625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92188"/>
                <a:ext cx="11111999" cy="3633623"/>
              </a:xfrm>
              <a:prstGeom prst="rect">
                <a:avLst/>
              </a:prstGeom>
              <a:blipFill>
                <a:blip r:embed="rId2"/>
                <a:stretch>
                  <a:fillRect l="-1701" t="-1510" b="-1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627">
                <a:extLst>
                  <a:ext uri="{FF2B5EF4-FFF2-40B4-BE49-F238E27FC236}">
                    <a16:creationId xmlns:a16="http://schemas.microsoft.com/office/drawing/2014/main" id="{128403C3-D5F3-0DED-3FEC-650AA67F0C7A}"/>
                  </a:ext>
                </a:extLst>
              </p:cNvPr>
              <p:cNvSpPr txBox="1"/>
              <p:nvPr/>
            </p:nvSpPr>
            <p:spPr>
              <a:xfrm>
                <a:off x="540000" y="2175463"/>
                <a:ext cx="10539745" cy="41269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最大值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63.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故能围成比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63m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更大的花圃，最大面积为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627">
                <a:extLst>
                  <a:ext uri="{FF2B5EF4-FFF2-40B4-BE49-F238E27FC236}">
                    <a16:creationId xmlns:a16="http://schemas.microsoft.com/office/drawing/2014/main" id="{128403C3-D5F3-0DED-3FEC-650AA67F0C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5463"/>
                <a:ext cx="10539745" cy="4126964"/>
              </a:xfrm>
              <a:prstGeom prst="rect">
                <a:avLst/>
              </a:prstGeom>
              <a:blipFill>
                <a:blip r:embed="rId3"/>
                <a:stretch>
                  <a:fillRect l="-1793" r="-810" b="-1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DD3E432-EE0C-F02C-1045-4BA98A5E93AD}"/>
              </a:ext>
            </a:extLst>
          </p:cNvPr>
          <p:cNvSpPr txBox="1"/>
          <p:nvPr/>
        </p:nvSpPr>
        <p:spPr>
          <a:xfrm>
            <a:off x="449989" y="2803535"/>
            <a:ext cx="132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C65AC8-5DA3-8393-0576-AE0C7766807A}"/>
                  </a:ext>
                </a:extLst>
              </p:cNvPr>
              <p:cNvSpPr txBox="1"/>
              <p:nvPr/>
            </p:nvSpPr>
            <p:spPr>
              <a:xfrm>
                <a:off x="449989" y="3279023"/>
                <a:ext cx="67253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8C65AC8-5DA3-8393-0576-AE0C77668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9023"/>
                <a:ext cx="6725348" cy="768490"/>
              </a:xfrm>
              <a:prstGeom prst="rect">
                <a:avLst/>
              </a:prstGeom>
              <a:blipFill>
                <a:blip r:embed="rId4"/>
                <a:stretch>
                  <a:fillRect l="-1451" r="-14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042E47F-2897-A0E2-C709-D9A1ACBDF166}"/>
              </a:ext>
            </a:extLst>
          </p:cNvPr>
          <p:cNvSpPr txBox="1"/>
          <p:nvPr/>
        </p:nvSpPr>
        <p:spPr>
          <a:xfrm>
            <a:off x="449989" y="3953901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0452E8-C995-E8AE-D282-685494B202EF}"/>
              </a:ext>
            </a:extLst>
          </p:cNvPr>
          <p:cNvSpPr txBox="1"/>
          <p:nvPr/>
        </p:nvSpPr>
        <p:spPr>
          <a:xfrm>
            <a:off x="449989" y="4429389"/>
            <a:ext cx="447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44BCE9-B4F2-2B16-66A5-9E99380CD430}"/>
                  </a:ext>
                </a:extLst>
              </p:cNvPr>
              <p:cNvSpPr txBox="1"/>
              <p:nvPr/>
            </p:nvSpPr>
            <p:spPr>
              <a:xfrm>
                <a:off x="449989" y="4904877"/>
                <a:ext cx="5707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最大值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44BCE9-B4F2-2B16-66A5-9E99380CD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4877"/>
                <a:ext cx="5707761" cy="768490"/>
              </a:xfrm>
              <a:prstGeom prst="rect">
                <a:avLst/>
              </a:prstGeom>
              <a:blipFill>
                <a:blip r:embed="rId5"/>
                <a:stretch>
                  <a:fillRect l="-1709" r="-19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91E98E6-492B-F5AC-EFF4-BDF7F6EF5FC7}"/>
                  </a:ext>
                </a:extLst>
              </p:cNvPr>
              <p:cNvSpPr txBox="1"/>
              <p:nvPr/>
            </p:nvSpPr>
            <p:spPr>
              <a:xfrm>
                <a:off x="449989" y="5579755"/>
                <a:ext cx="64999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故能围成比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63m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更大的花圃，最大面积为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91E98E6-492B-F5AC-EFF4-BDF7F6EF5F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9755"/>
                <a:ext cx="6499923" cy="729565"/>
              </a:xfrm>
              <a:prstGeom prst="rect">
                <a:avLst/>
              </a:prstGeom>
              <a:blipFill>
                <a:blip r:embed="rId6"/>
                <a:stretch>
                  <a:fillRect l="-1501" r="-122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1" name="yt_shape_1163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是一座抛物线形拱桥侧面示意图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水面宽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与桥长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，在距离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处，测得桥面到桥拱的距离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，以桥拱顶点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为原点，桥面为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轴建立平面直角坐标系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32" name="yt_image_116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875895"/>
            <a:ext cx="2688880" cy="183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4" name="yt_shape_11634"/>
          <p:cNvSpPr txBox="1"/>
          <p:nvPr/>
        </p:nvSpPr>
        <p:spPr>
          <a:xfrm>
            <a:off x="540000" y="2420888"/>
            <a:ext cx="4685578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）求桥拱顶部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离水面的距离；</a:t>
            </a:r>
          </a:p>
        </p:txBody>
      </p:sp>
      <p:sp>
        <p:nvSpPr>
          <p:cNvPr id="2" name="yt_shape_11640">
            <a:extLst>
              <a:ext uri="{FF2B5EF4-FFF2-40B4-BE49-F238E27FC236}">
                <a16:creationId xmlns:a16="http://schemas.microsoft.com/office/drawing/2014/main" id="{A05B7840-8BE3-7D9F-3351-93403C60CA56}"/>
              </a:ext>
            </a:extLst>
          </p:cNvPr>
          <p:cNvSpPr txBox="1"/>
          <p:nvPr/>
        </p:nvSpPr>
        <p:spPr>
          <a:xfrm>
            <a:off x="540000" y="2964390"/>
            <a:ext cx="5804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）易知点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白正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641">
                <a:extLst>
                  <a:ext uri="{FF2B5EF4-FFF2-40B4-BE49-F238E27FC236}">
                    <a16:creationId xmlns:a16="http://schemas.microsoft.com/office/drawing/2014/main" id="{064A537E-03DC-AEFD-8C13-9C53DD5FD0AC}"/>
                  </a:ext>
                </a:extLst>
              </p:cNvPr>
              <p:cNvSpPr txBox="1"/>
              <p:nvPr/>
            </p:nvSpPr>
            <p:spPr>
              <a:xfrm>
                <a:off x="540000" y="3443693"/>
                <a:ext cx="6351098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可设拱桥侧面所在二次函数表达式为：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桥拱顶部离水面高度为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1641">
                <a:extLst>
                  <a:ext uri="{FF2B5EF4-FFF2-40B4-BE49-F238E27FC236}">
                    <a16:creationId xmlns:a16="http://schemas.microsoft.com/office/drawing/2014/main" id="{064A537E-03DC-AEFD-8C13-9C53DD5FD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3693"/>
                <a:ext cx="6351098" cy="2264659"/>
              </a:xfrm>
              <a:prstGeom prst="rect">
                <a:avLst/>
              </a:prstGeom>
              <a:blipFill>
                <a:blip r:embed="rId3"/>
                <a:stretch>
                  <a:fillRect l="-2978" t="-2426" r="-2113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2CB0985-B2D2-F233-150B-221D150B2613}"/>
              </a:ext>
            </a:extLst>
          </p:cNvPr>
          <p:cNvSpPr txBox="1"/>
          <p:nvPr/>
        </p:nvSpPr>
        <p:spPr>
          <a:xfrm>
            <a:off x="449989" y="2917584"/>
            <a:ext cx="5928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）易知点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C9198A-4254-98B5-D17F-0E611453FC89}"/>
              </a:ext>
            </a:extLst>
          </p:cNvPr>
          <p:cNvSpPr txBox="1"/>
          <p:nvPr/>
        </p:nvSpPr>
        <p:spPr>
          <a:xfrm>
            <a:off x="449989" y="3396887"/>
            <a:ext cx="646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可设拱桥侧面所在二次函数表达式为：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FCEE4B-D2AC-ADF8-FCE1-B00B16391317}"/>
                  </a:ext>
                </a:extLst>
              </p:cNvPr>
              <p:cNvSpPr txBox="1"/>
              <p:nvPr/>
            </p:nvSpPr>
            <p:spPr>
              <a:xfrm>
                <a:off x="449989" y="3872375"/>
                <a:ext cx="6099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6FCEE4B-D2AC-ADF8-FCE1-B00B16391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2375"/>
                <a:ext cx="6099873" cy="765061"/>
              </a:xfrm>
              <a:prstGeom prst="rect">
                <a:avLst/>
              </a:prstGeom>
              <a:blipFill>
                <a:blip r:embed="rId4"/>
                <a:stretch>
                  <a:fillRect l="-1600" r="-17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2B4592-0DBB-CB57-E49E-F7BF68962DA6}"/>
                  </a:ext>
                </a:extLst>
              </p:cNvPr>
              <p:cNvSpPr txBox="1"/>
              <p:nvPr/>
            </p:nvSpPr>
            <p:spPr>
              <a:xfrm>
                <a:off x="449989" y="4543824"/>
                <a:ext cx="5091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2B4592-0DBB-CB57-E49E-F7BF68962D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3824"/>
                <a:ext cx="5091811" cy="765061"/>
              </a:xfrm>
              <a:prstGeom prst="rect">
                <a:avLst/>
              </a:prstGeom>
              <a:blipFill>
                <a:blip r:embed="rId5"/>
                <a:stretch>
                  <a:fillRect l="-1916" r="-19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CD65E61-071E-5E1D-6644-6F671F6F6F8F}"/>
              </a:ext>
            </a:extLst>
          </p:cNvPr>
          <p:cNvSpPr txBox="1"/>
          <p:nvPr/>
        </p:nvSpPr>
        <p:spPr>
          <a:xfrm>
            <a:off x="449989" y="5215273"/>
            <a:ext cx="399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桥拱顶部离水面高度为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5" name="yt_shape_11635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，桥面上方有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根高度均为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的支柱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，过相邻两根支柱顶端的钢缆呈形状相同的抛物线，其最低点到桥面距离为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1m.</a:t>
            </a:r>
          </a:p>
        </p:txBody>
      </p:sp>
      <p:pic>
        <p:nvPicPr>
          <p:cNvPr id="11636" name="yt_image_116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556792"/>
            <a:ext cx="2611416" cy="16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8" name="yt_shape_11638"/>
          <p:cNvSpPr txBox="1"/>
          <p:nvPr/>
        </p:nvSpPr>
        <p:spPr>
          <a:xfrm>
            <a:off x="540000" y="1988840"/>
            <a:ext cx="5847755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求出其中一条钢缆抛物线的函数表达式；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643">
                <a:extLst>
                  <a:ext uri="{FF2B5EF4-FFF2-40B4-BE49-F238E27FC236}">
                    <a16:creationId xmlns:a16="http://schemas.microsoft.com/office/drawing/2014/main" id="{8B3A9531-5C13-CFA3-895A-9F5A34CEFE41}"/>
                  </a:ext>
                </a:extLst>
              </p:cNvPr>
              <p:cNvSpPr txBox="1"/>
              <p:nvPr/>
            </p:nvSpPr>
            <p:spPr>
              <a:xfrm>
                <a:off x="540119" y="347580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设右边钢缆所在抛物线的表达式为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）代入其表达式有：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，求得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3" name="yt_shape_11643">
                <a:extLst>
                  <a:ext uri="{FF2B5EF4-FFF2-40B4-BE49-F238E27FC236}">
                    <a16:creationId xmlns:a16="http://schemas.microsoft.com/office/drawing/2014/main" id="{8B3A9531-5C13-CFA3-895A-9F5A34CEF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5806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645">
                <a:extLst>
                  <a:ext uri="{FF2B5EF4-FFF2-40B4-BE49-F238E27FC236}">
                    <a16:creationId xmlns:a16="http://schemas.microsoft.com/office/drawing/2014/main" id="{90EB3365-D574-6497-F44E-D639DCD3EA63}"/>
                  </a:ext>
                </a:extLst>
              </p:cNvPr>
              <p:cNvSpPr txBox="1"/>
              <p:nvPr/>
            </p:nvSpPr>
            <p:spPr>
              <a:xfrm>
                <a:off x="540000" y="4645618"/>
                <a:ext cx="750846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右边钢缆所在抛物线表达式为：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1645">
                <a:extLst>
                  <a:ext uri="{FF2B5EF4-FFF2-40B4-BE49-F238E27FC236}">
                    <a16:creationId xmlns:a16="http://schemas.microsoft.com/office/drawing/2014/main" id="{90EB3365-D574-6497-F44E-D639DCD3E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45618"/>
                <a:ext cx="7508466" cy="638893"/>
              </a:xfrm>
              <a:prstGeom prst="rect">
                <a:avLst/>
              </a:prstGeom>
              <a:blipFill>
                <a:blip r:embed="rId4"/>
                <a:stretch>
                  <a:fillRect l="-2518" r="-154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47">
                <a:extLst>
                  <a:ext uri="{FF2B5EF4-FFF2-40B4-BE49-F238E27FC236}">
                    <a16:creationId xmlns:a16="http://schemas.microsoft.com/office/drawing/2014/main" id="{F419AF9C-3F29-D255-2F45-A10F7D2F8855}"/>
                  </a:ext>
                </a:extLst>
              </p:cNvPr>
              <p:cNvSpPr txBox="1"/>
              <p:nvPr/>
            </p:nvSpPr>
            <p:spPr>
              <a:xfrm>
                <a:off x="540000" y="5335299"/>
                <a:ext cx="820096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同理可得左边钢缆所在抛物线表达式为：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1647">
                <a:extLst>
                  <a:ext uri="{FF2B5EF4-FFF2-40B4-BE49-F238E27FC236}">
                    <a16:creationId xmlns:a16="http://schemas.microsoft.com/office/drawing/2014/main" id="{F419AF9C-3F29-D255-2F45-A10F7D2F8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35299"/>
                <a:ext cx="8200963" cy="638893"/>
              </a:xfrm>
              <a:prstGeom prst="rect">
                <a:avLst/>
              </a:prstGeom>
              <a:blipFill>
                <a:blip r:embed="rId5"/>
                <a:stretch>
                  <a:fillRect l="-2305" r="-133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F7FD136-4485-1CD9-36A7-7F1C6A291C6F}"/>
              </a:ext>
            </a:extLst>
          </p:cNvPr>
          <p:cNvSpPr txBox="1"/>
          <p:nvPr/>
        </p:nvSpPr>
        <p:spPr>
          <a:xfrm>
            <a:off x="450108" y="3429000"/>
            <a:ext cx="1103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设右边钢缆所在抛物线的表达式为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）代入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EBDA82-6C8E-9105-BAAE-4E61CDA2D790}"/>
                  </a:ext>
                </a:extLst>
              </p:cNvPr>
              <p:cNvSpPr txBox="1"/>
              <p:nvPr/>
            </p:nvSpPr>
            <p:spPr>
              <a:xfrm>
                <a:off x="450108" y="3904488"/>
                <a:ext cx="65332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其表达式有：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，求得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8EBDA82-6C8E-9105-BAAE-4E61CDA2D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4488"/>
                <a:ext cx="6533262" cy="726326"/>
              </a:xfrm>
              <a:prstGeom prst="rect">
                <a:avLst/>
              </a:prstGeom>
              <a:blipFill>
                <a:blip r:embed="rId6"/>
                <a:stretch>
                  <a:fillRect l="-1493" r="-14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03E4E3-4552-AE92-1BA0-A160198C2ED0}"/>
                  </a:ext>
                </a:extLst>
              </p:cNvPr>
              <p:cNvSpPr txBox="1"/>
              <p:nvPr/>
            </p:nvSpPr>
            <p:spPr>
              <a:xfrm>
                <a:off x="449989" y="4598812"/>
                <a:ext cx="76159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右边钢缆所在抛物线表达式为：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03E4E3-4552-AE92-1BA0-A160198C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98812"/>
                <a:ext cx="7615937" cy="726326"/>
              </a:xfrm>
              <a:prstGeom prst="rect">
                <a:avLst/>
              </a:prstGeom>
              <a:blipFill>
                <a:blip r:embed="rId7"/>
                <a:stretch>
                  <a:fillRect l="-1281" r="-128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868703-4B89-7238-37B0-040D51CBB531}"/>
                  </a:ext>
                </a:extLst>
              </p:cNvPr>
              <p:cNvSpPr txBox="1"/>
              <p:nvPr/>
            </p:nvSpPr>
            <p:spPr>
              <a:xfrm>
                <a:off x="449989" y="5288493"/>
                <a:ext cx="83017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同理可得左边钢缆所在抛物线表达式为：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2868703-4B89-7238-37B0-040D51CBB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8493"/>
                <a:ext cx="8301737" cy="726326"/>
              </a:xfrm>
              <a:prstGeom prst="rect">
                <a:avLst/>
              </a:prstGeom>
              <a:blipFill>
                <a:blip r:embed="rId8"/>
                <a:stretch>
                  <a:fillRect l="-1175" r="-117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53087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49" name="yt_shape_11649"/>
              <p:cNvSpPr txBox="1"/>
              <p:nvPr/>
            </p:nvSpPr>
            <p:spPr>
              <a:xfrm>
                <a:off x="540000" y="2179662"/>
                <a:ext cx="5677836" cy="20700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设彩带的长度为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最小值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彩带长度的最小值是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49" name="yt_shape_116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9662"/>
                <a:ext cx="5677836" cy="2070054"/>
              </a:xfrm>
              <a:prstGeom prst="rect">
                <a:avLst/>
              </a:prstGeom>
              <a:blipFill>
                <a:blip r:embed="rId2"/>
                <a:stretch>
                  <a:fillRect l="-3330" t="-2655" r="-2363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D7050D-9ACE-50F8-B519-6FDEA95952C0}"/>
              </a:ext>
            </a:extLst>
          </p:cNvPr>
          <p:cNvSpPr txBox="1"/>
          <p:nvPr/>
        </p:nvSpPr>
        <p:spPr>
          <a:xfrm>
            <a:off x="449989" y="2132856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设彩带的长度为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E5943-CE75-7167-706E-7256C657D65F}"/>
                  </a:ext>
                </a:extLst>
              </p:cNvPr>
              <p:cNvSpPr txBox="1"/>
              <p:nvPr/>
            </p:nvSpPr>
            <p:spPr>
              <a:xfrm>
                <a:off x="449989" y="2608344"/>
                <a:ext cx="58030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E5943-CE75-7167-706E-7256C657D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08344"/>
                <a:ext cx="5803011" cy="768300"/>
              </a:xfrm>
              <a:prstGeom prst="rect">
                <a:avLst/>
              </a:prstGeom>
              <a:blipFill>
                <a:blip r:embed="rId3"/>
                <a:stretch>
                  <a:fillRect l="-1681" r="-16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8CF3E90-05FC-190E-0CBE-58AE2BC7C58E}"/>
              </a:ext>
            </a:extLst>
          </p:cNvPr>
          <p:cNvSpPr txBox="1"/>
          <p:nvPr/>
        </p:nvSpPr>
        <p:spPr>
          <a:xfrm>
            <a:off x="449989" y="328303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AD9AAE-87FC-945B-5857-36CF344AD736}"/>
              </a:ext>
            </a:extLst>
          </p:cNvPr>
          <p:cNvSpPr txBox="1"/>
          <p:nvPr/>
        </p:nvSpPr>
        <p:spPr>
          <a:xfrm>
            <a:off x="449989" y="3758520"/>
            <a:ext cx="36932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彩带长度的最小值是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639">
            <a:extLst>
              <a:ext uri="{FF2B5EF4-FFF2-40B4-BE49-F238E27FC236}">
                <a16:creationId xmlns:a16="http://schemas.microsoft.com/office/drawing/2014/main" id="{B895669A-E7CC-2C7C-4D83-2439B5C36C35}"/>
              </a:ext>
            </a:extLst>
          </p:cNvPr>
          <p:cNvSpPr txBox="1"/>
          <p:nvPr/>
        </p:nvSpPr>
        <p:spPr>
          <a:xfrm>
            <a:off x="540119" y="1628800"/>
            <a:ext cx="11201892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为庆祝节日，在钢缆和桥拱之间竖直装饰若干条彩带，求一条彩带长度的最小值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7" name="yt_image_11636">
            <a:extLst>
              <a:ext uri="{FF2B5EF4-FFF2-40B4-BE49-F238E27FC236}">
                <a16:creationId xmlns:a16="http://schemas.microsoft.com/office/drawing/2014/main" id="{137A61C1-E91A-060C-8546-BD8D3D7021AA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0584" y="2701956"/>
            <a:ext cx="2611416" cy="16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1" name="yt_shape_11651"/>
          <p:cNvSpPr txBox="1"/>
          <p:nvPr/>
        </p:nvSpPr>
        <p:spPr>
          <a:xfrm>
            <a:off x="540119" y="14766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（眉山市中考）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如图，在平面直角坐标系中，已知抛物线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52" name="yt_image_11652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6079" y="2630163"/>
            <a:ext cx="1900873" cy="181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654" name="yt_shape_11654"/>
              <p:cNvSpPr txBox="1"/>
              <p:nvPr/>
            </p:nvSpPr>
            <p:spPr>
              <a:xfrm>
                <a:off x="540000" y="2433780"/>
                <a:ext cx="833561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）这条抛物线所对应的函数表达式为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白正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654" name="yt_shape_116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3780"/>
                <a:ext cx="8335615" cy="638893"/>
              </a:xfrm>
              <a:prstGeom prst="rect">
                <a:avLst/>
              </a:prstGeom>
              <a:blipFill>
                <a:blip r:embed="rId3"/>
                <a:stretch>
                  <a:fillRect l="-2268" r="-124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458156-016C-B55D-D554-AA4FF61B5C5F}"/>
                  </a:ext>
                </a:extLst>
              </p:cNvPr>
              <p:cNvSpPr txBox="1"/>
              <p:nvPr/>
            </p:nvSpPr>
            <p:spPr>
              <a:xfrm>
                <a:off x="6088789" y="2306024"/>
                <a:ext cx="21866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4458156-016C-B55D-D554-AA4FF61B5C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8789" y="2306024"/>
                <a:ext cx="2186686" cy="726326"/>
              </a:xfrm>
              <a:prstGeom prst="rect">
                <a:avLst/>
              </a:prstGeom>
              <a:blipFill>
                <a:blip r:embed="rId4"/>
                <a:stretch>
                  <a:fillRect l="-4457" r="-417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F91B895-00F1-F1EA-A4D5-D58A11AE8A8B}"/>
              </a:ext>
            </a:extLst>
          </p:cNvPr>
          <p:cNvSpPr txBox="1"/>
          <p:nvPr/>
        </p:nvSpPr>
        <p:spPr>
          <a:xfrm>
            <a:off x="450108" y="1991934"/>
            <a:ext cx="1120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）由点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的面积分成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两部分，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703299-DA37-3C76-8FF1-9DD84F165152}"/>
              </a:ext>
            </a:extLst>
          </p:cNvPr>
          <p:cNvSpPr txBox="1"/>
          <p:nvPr/>
        </p:nvSpPr>
        <p:spPr>
          <a:xfrm>
            <a:off x="450108" y="2467422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此时，点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不在抛物线上；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8254C2-663C-2BF6-AF97-A75926577032}"/>
                  </a:ext>
                </a:extLst>
              </p:cNvPr>
              <p:cNvSpPr txBox="1"/>
              <p:nvPr/>
            </p:nvSpPr>
            <p:spPr>
              <a:xfrm>
                <a:off x="450108" y="2942910"/>
                <a:ext cx="108400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的面积分成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两部分，即点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的坐标为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5, 'mathAnswerShape': 1}">
                <a:extLst>
                  <a:ext uri="{FF2B5EF4-FFF2-40B4-BE49-F238E27FC236}">
                    <a16:creationId xmlns:a16="http://schemas.microsoft.com/office/drawing/2014/main" id="{B68254C2-663C-2BF6-AF97-A759265770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2910"/>
                <a:ext cx="10840086" cy="767474"/>
              </a:xfrm>
              <a:prstGeom prst="rect">
                <a:avLst/>
              </a:prstGeom>
              <a:blipFill>
                <a:blip r:embed="rId3"/>
                <a:stretch>
                  <a:fillRect l="-900" r="-9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B1F0A57-56B9-A851-4062-BB5EA16EF52E}"/>
              </a:ext>
            </a:extLst>
          </p:cNvPr>
          <p:cNvSpPr txBox="1"/>
          <p:nvPr/>
        </p:nvSpPr>
        <p:spPr>
          <a:xfrm>
            <a:off x="450108" y="3616772"/>
            <a:ext cx="11086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和抛物线的交点即为点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，由点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的坐标得，直线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的表达式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AC3447-79D7-E70B-C585-FA8B3FD96F46}"/>
                  </a:ext>
                </a:extLst>
              </p:cNvPr>
              <p:cNvSpPr txBox="1"/>
              <p:nvPr/>
            </p:nvSpPr>
            <p:spPr>
              <a:xfrm>
                <a:off x="450108" y="4092260"/>
                <a:ext cx="1053236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AC3447-79D7-E70B-C585-FA8B3FD96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2260"/>
                <a:ext cx="10532364" cy="1611643"/>
              </a:xfrm>
              <a:prstGeom prst="rect">
                <a:avLst/>
              </a:prstGeom>
              <a:blipFill>
                <a:blip r:embed="rId4"/>
                <a:stretch>
                  <a:fillRect l="-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C351E91-EBFC-3959-103F-0CC371BD026A}"/>
              </a:ext>
            </a:extLst>
          </p:cNvPr>
          <p:cNvSpPr txBox="1"/>
          <p:nvPr/>
        </p:nvSpPr>
        <p:spPr>
          <a:xfrm>
            <a:off x="450108" y="5610291"/>
            <a:ext cx="4709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白正" pitchFamily="24"/>
                <a:ea typeface="黑体" pitchFamily="24"/>
                <a:cs typeface="宋体" pitchFamily="24"/>
              </a:rPr>
              <a:t>（不合题意的值已舍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去），故点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1656">
            <a:extLst>
              <a:ext uri="{FF2B5EF4-FFF2-40B4-BE49-F238E27FC236}">
                <a16:creationId xmlns:a16="http://schemas.microsoft.com/office/drawing/2014/main" id="{28A7C82F-4C26-EF33-18CB-B44A55ACA3C0}"/>
              </a:ext>
            </a:extLst>
          </p:cNvPr>
          <p:cNvSpPr txBox="1"/>
          <p:nvPr/>
        </p:nvSpPr>
        <p:spPr>
          <a:xfrm>
            <a:off x="540119" y="1124744"/>
            <a:ext cx="10812465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为该抛物线上一点（不与点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重合），直线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的面积分成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两部分，求点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的坐标；</a:t>
            </a:r>
          </a:p>
        </p:txBody>
      </p:sp>
      <p:pic>
        <p:nvPicPr>
          <p:cNvPr id="10" name="yt_image_11660">
            <a:extLst>
              <a:ext uri="{FF2B5EF4-FFF2-40B4-BE49-F238E27FC236}">
                <a16:creationId xmlns:a16="http://schemas.microsoft.com/office/drawing/2014/main" id="{E4EF7539-2A6A-0349-6371-DEF7BF5E9157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25184" y="4472559"/>
            <a:ext cx="1727400" cy="171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" name="yt_shape_11560"/>
          <p:cNvSpPr txBox="1"/>
          <p:nvPr/>
        </p:nvSpPr>
        <p:spPr>
          <a:xfrm>
            <a:off x="540000" y="900000"/>
            <a:ext cx="2432269" cy="5608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白正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1559" name="yt_image_1155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2" name="yt_shape_11562"/>
          <p:cNvSpPr txBox="1"/>
          <p:nvPr/>
        </p:nvSpPr>
        <p:spPr>
          <a:xfrm>
            <a:off x="540000" y="1558730"/>
            <a:ext cx="4571764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二次函数的图象与性质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119" y="2063040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（绍兴市中考）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的最大值或最小值，下列说法正确的是（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564" name="yt_table_115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023495"/>
              </p:ext>
            </p:extLst>
          </p:nvPr>
        </p:nvGraphicFramePr>
        <p:xfrm>
          <a:off x="540000" y="3029335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有最小值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sp>
        <p:nvSpPr>
          <p:cNvPr id="11566" name="yt_shape_11566"/>
          <p:cNvSpPr txBox="1"/>
          <p:nvPr/>
        </p:nvSpPr>
        <p:spPr>
          <a:xfrm>
            <a:off x="540000" y="4030889"/>
            <a:ext cx="10488449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（上海市中考）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下列对二次函数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的图象的描述，正确的是（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567" name="yt_table_115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176267"/>
              </p:ext>
            </p:extLst>
          </p:nvPr>
        </p:nvGraphicFramePr>
        <p:xfrm>
          <a:off x="540000" y="4517053"/>
          <a:ext cx="3921125" cy="1901952"/>
        </p:xfrm>
        <a:graphic>
          <a:graphicData uri="http://schemas.openxmlformats.org/drawingml/2006/table">
            <a:tbl>
              <a:tblPr/>
              <a:tblGrid>
                <a:gridCol w="3921125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对称轴是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经过原点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在对称轴右侧部分下降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pic>
        <p:nvPicPr>
          <p:cNvPr id="3" name="yt_shape_1697707697710">
            <a:extLst>
              <a:ext uri="{FF2B5EF4-FFF2-40B4-BE49-F238E27FC236}">
                <a16:creationId xmlns:a16="http://schemas.microsoft.com/office/drawing/2014/main" id="{2A81E12D-7CAE-E603-19DF-34824E1D08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01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015162-E3BA-8AC2-67C5-C9A484DFB0CF}"/>
              </a:ext>
            </a:extLst>
          </p:cNvPr>
          <p:cNvSpPr txBox="1"/>
          <p:nvPr/>
        </p:nvSpPr>
        <p:spPr>
          <a:xfrm>
            <a:off x="1974108" y="2491722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634B8A-BE59-104F-EDC7-6A194ED278BC}"/>
              </a:ext>
            </a:extLst>
          </p:cNvPr>
          <p:cNvSpPr txBox="1"/>
          <p:nvPr/>
        </p:nvSpPr>
        <p:spPr>
          <a:xfrm>
            <a:off x="10024201" y="3984083"/>
            <a:ext cx="383285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3" name="yt_shape_11663"/>
              <p:cNvSpPr txBox="1"/>
              <p:nvPr/>
            </p:nvSpPr>
            <p:spPr>
              <a:xfrm>
                <a:off x="540000" y="900001"/>
                <a:ext cx="7753726" cy="57172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上取点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中，由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由点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的坐标知，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3" name="yt_shape_11663" descr="{&quot;rangeId&quot;:37,&quot;mathAnswerShape&quot;:1,&quot;NoSplit&quot;:1,&quot;pageBreak&quot;:true,&quot;splitRatio&quot;:0.9017007,&quot;splitFinished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7753726" cy="5717271"/>
              </a:xfrm>
              <a:prstGeom prst="rect">
                <a:avLst/>
              </a:prstGeom>
              <a:blipFill>
                <a:blip r:embed="rId2"/>
                <a:stretch>
                  <a:fillRect l="-2437" t="-959" r="-1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5329A4-96FD-D2EC-6D08-3BB08416DE07}"/>
              </a:ext>
            </a:extLst>
          </p:cNvPr>
          <p:cNvSpPr txBox="1"/>
          <p:nvPr/>
        </p:nvSpPr>
        <p:spPr>
          <a:xfrm>
            <a:off x="449989" y="2144545"/>
            <a:ext cx="7858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上取点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58B6DB-FF83-A8AA-4EE9-5709D659554D}"/>
              </a:ext>
            </a:extLst>
          </p:cNvPr>
          <p:cNvSpPr txBox="1"/>
          <p:nvPr/>
        </p:nvSpPr>
        <p:spPr>
          <a:xfrm>
            <a:off x="449989" y="2620033"/>
            <a:ext cx="758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08525A-A785-2544-5CF3-57E2BC2B99C3}"/>
              </a:ext>
            </a:extLst>
          </p:cNvPr>
          <p:cNvSpPr txBox="1"/>
          <p:nvPr/>
        </p:nvSpPr>
        <p:spPr>
          <a:xfrm>
            <a:off x="449989" y="3095521"/>
            <a:ext cx="271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62EA3B-2B6F-D58C-85DE-22EEBD0891F8}"/>
              </a:ext>
            </a:extLst>
          </p:cNvPr>
          <p:cNvSpPr txBox="1"/>
          <p:nvPr/>
        </p:nvSpPr>
        <p:spPr>
          <a:xfrm>
            <a:off x="449989" y="3571009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774457-49FB-8CF9-600A-C28A0D002B6B}"/>
              </a:ext>
            </a:extLst>
          </p:cNvPr>
          <p:cNvSpPr txBox="1"/>
          <p:nvPr/>
        </p:nvSpPr>
        <p:spPr>
          <a:xfrm>
            <a:off x="449989" y="4046497"/>
            <a:ext cx="600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中，由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535F58B-A5A7-FC63-5901-AA7D1576130B}"/>
                  </a:ext>
                </a:extLst>
              </p:cNvPr>
              <p:cNvSpPr txBox="1"/>
              <p:nvPr/>
            </p:nvSpPr>
            <p:spPr>
              <a:xfrm>
                <a:off x="449989" y="4521985"/>
                <a:ext cx="5330190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535F58B-A5A7-FC63-5901-AA7D15761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1985"/>
                <a:ext cx="5330190" cy="851231"/>
              </a:xfrm>
              <a:prstGeom prst="rect">
                <a:avLst/>
              </a:prstGeom>
              <a:blipFill>
                <a:blip r:embed="rId3"/>
                <a:stretch>
                  <a:fillRect l="-1831" r="-1945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658">
                <a:extLst>
                  <a:ext uri="{FF2B5EF4-FFF2-40B4-BE49-F238E27FC236}">
                    <a16:creationId xmlns:a16="http://schemas.microsoft.com/office/drawing/2014/main" id="{CC644D7F-FEE9-C455-38C1-7155C7DD616E}"/>
                  </a:ext>
                </a:extLst>
              </p:cNvPr>
              <p:cNvSpPr txBox="1"/>
              <p:nvPr/>
            </p:nvSpPr>
            <p:spPr>
              <a:xfrm>
                <a:off x="540119" y="1087764"/>
                <a:ext cx="11111999" cy="50424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出发，以每秒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个单位的速度沿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轴移动，运动时间为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秒，当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）由点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的坐标知，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，故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的面积分成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两部分，此时，点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不在抛物线上；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的面积分成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两部分，即点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和抛物线的交点即为点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，由点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的坐标得，直线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（不合题意的值已舍去），故点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白正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1658">
                <a:extLst>
                  <a:ext uri="{FF2B5EF4-FFF2-40B4-BE49-F238E27FC236}">
                    <a16:creationId xmlns:a16="http://schemas.microsoft.com/office/drawing/2014/main" id="{CC644D7F-FEE9-C455-38C1-7155C7DD61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87764"/>
                <a:ext cx="11111999" cy="5042471"/>
              </a:xfrm>
              <a:prstGeom prst="rect">
                <a:avLst/>
              </a:prstGeom>
              <a:blipFill>
                <a:blip r:embed="rId4"/>
                <a:stretch>
                  <a:fillRect l="-1701" t="-966" r="-1043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1665">
            <a:extLst>
              <a:ext uri="{FF2B5EF4-FFF2-40B4-BE49-F238E27FC236}">
                <a16:creationId xmlns:a16="http://schemas.microsoft.com/office/drawing/2014/main" id="{BBF9669D-4732-CB02-0C2F-B941ECE9A8FB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88292" y="3380071"/>
            <a:ext cx="1563589" cy="171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85F756A1-7220-FB2F-5AC6-83216B1003D9}"/>
              </a:ext>
            </a:extLst>
          </p:cNvPr>
          <p:cNvSpPr txBox="1"/>
          <p:nvPr/>
        </p:nvSpPr>
        <p:spPr>
          <a:xfrm>
            <a:off x="540000" y="3768362"/>
            <a:ext cx="5969583" cy="90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>
                <a:noFill/>
                <a:latin typeface="白正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>
                <a:noFill/>
                <a:latin typeface="白正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BBE0FF-F4E8-530E-247E-D3CF583BC9DF}"/>
              </a:ext>
            </a:extLst>
          </p:cNvPr>
          <p:cNvSpPr txBox="1"/>
          <p:nvPr/>
        </p:nvSpPr>
        <p:spPr>
          <a:xfrm>
            <a:off x="449989" y="3721556"/>
            <a:ext cx="6091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97CE5A-87E0-8110-9235-9F5B6211A7B1}"/>
              </a:ext>
            </a:extLst>
          </p:cNvPr>
          <p:cNvSpPr txBox="1"/>
          <p:nvPr/>
        </p:nvSpPr>
        <p:spPr>
          <a:xfrm>
            <a:off x="449989" y="4197044"/>
            <a:ext cx="1712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E49E45-C2B8-3747-EB71-88F4106EF913}"/>
                  </a:ext>
                </a:extLst>
              </p:cNvPr>
              <p:cNvSpPr txBox="1"/>
              <p:nvPr/>
            </p:nvSpPr>
            <p:spPr>
              <a:xfrm>
                <a:off x="449989" y="1109900"/>
                <a:ext cx="452678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由点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的坐标知，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E49E45-C2B8-3747-EB71-88F4106EF9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109900"/>
                <a:ext cx="4526788" cy="615391"/>
              </a:xfrm>
              <a:prstGeom prst="rect">
                <a:avLst/>
              </a:prstGeom>
              <a:blipFill>
                <a:blip r:embed="rId2"/>
                <a:stretch>
                  <a:fillRect l="-2156" r="-215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A4A019-B276-6FDC-FD2D-7D0297CDB81F}"/>
                  </a:ext>
                </a:extLst>
              </p:cNvPr>
              <p:cNvSpPr txBox="1"/>
              <p:nvPr/>
            </p:nvSpPr>
            <p:spPr>
              <a:xfrm>
                <a:off x="449989" y="1631679"/>
                <a:ext cx="494296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A4A019-B276-6FDC-FD2D-7D0297CDB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31679"/>
                <a:ext cx="4942967" cy="615392"/>
              </a:xfrm>
              <a:prstGeom prst="rect">
                <a:avLst/>
              </a:prstGeom>
              <a:blipFill>
                <a:blip r:embed="rId3"/>
                <a:stretch>
                  <a:fillRect l="-1973" r="-172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3213B0-4A24-3269-D885-82154792C4E1}"/>
                  </a:ext>
                </a:extLst>
              </p:cNvPr>
              <p:cNvSpPr txBox="1"/>
              <p:nvPr/>
            </p:nvSpPr>
            <p:spPr>
              <a:xfrm>
                <a:off x="449989" y="2153459"/>
                <a:ext cx="5443918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13213B0-4A24-3269-D885-82154792C4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3459"/>
                <a:ext cx="5443918" cy="880250"/>
              </a:xfrm>
              <a:prstGeom prst="rect">
                <a:avLst/>
              </a:prstGeom>
              <a:blipFill>
                <a:blip r:embed="rId4"/>
                <a:stretch>
                  <a:fillRect l="-1792" r="-1904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97AF07E-24C1-5978-014E-A456ED521EF5}"/>
                  </a:ext>
                </a:extLst>
              </p:cNvPr>
              <p:cNvSpPr txBox="1"/>
              <p:nvPr/>
            </p:nvSpPr>
            <p:spPr>
              <a:xfrm>
                <a:off x="449989" y="2940097"/>
                <a:ext cx="5423281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97AF07E-24C1-5978-014E-A456ED521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0097"/>
                <a:ext cx="5423281" cy="732993"/>
              </a:xfrm>
              <a:prstGeom prst="rect">
                <a:avLst/>
              </a:prstGeom>
              <a:blipFill>
                <a:blip r:embed="rId5"/>
                <a:stretch>
                  <a:fillRect l="-1800" r="-1800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9" name="yt_shape_11569"/>
          <p:cNvSpPr txBox="1"/>
          <p:nvPr/>
        </p:nvSpPr>
        <p:spPr>
          <a:xfrm>
            <a:off x="540119" y="932562"/>
            <a:ext cx="11111999" cy="9155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）、（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上的点，则（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570" name="yt_table_1157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213189"/>
              </p:ext>
            </p:extLst>
          </p:nvPr>
        </p:nvGraphicFramePr>
        <p:xfrm>
          <a:off x="540000" y="1898857"/>
          <a:ext cx="6682423" cy="950976"/>
        </p:xfrm>
        <a:graphic>
          <a:graphicData uri="http://schemas.openxmlformats.org/drawingml/2006/table">
            <a:tbl>
              <a:tblPr/>
              <a:tblGrid>
                <a:gridCol w="4507548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sp>
        <p:nvSpPr>
          <p:cNvPr id="11572" name="yt_shape_11572"/>
          <p:cNvSpPr txBox="1"/>
          <p:nvPr/>
        </p:nvSpPr>
        <p:spPr>
          <a:xfrm>
            <a:off x="540119" y="2900411"/>
            <a:ext cx="11111999" cy="1875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如图所示，二次函数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有下列结论：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）均在抛物线上，则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其中正确的有（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白正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74" name="yt_table_115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33479"/>
              </p:ext>
            </p:extLst>
          </p:nvPr>
        </p:nvGraphicFramePr>
        <p:xfrm>
          <a:off x="540000" y="4826969"/>
          <a:ext cx="8082916" cy="475488"/>
        </p:xfrm>
        <a:graphic>
          <a:graphicData uri="http://schemas.openxmlformats.org/drawingml/2006/table">
            <a:tbl>
              <a:tblPr/>
              <a:tblGrid>
                <a:gridCol w="2262505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245043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1330325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pic>
        <p:nvPicPr>
          <p:cNvPr id="11573" name="yt_image_11573_skip" title="H_114.8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77317" y="4826969"/>
            <a:ext cx="1772557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CF7321-336A-1F8C-3BE0-6B7641103645}"/>
              </a:ext>
            </a:extLst>
          </p:cNvPr>
          <p:cNvSpPr txBox="1"/>
          <p:nvPr/>
        </p:nvSpPr>
        <p:spPr>
          <a:xfrm>
            <a:off x="3548908" y="1361244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69A350-0DDD-2282-BD81-0CB287256370}"/>
              </a:ext>
            </a:extLst>
          </p:cNvPr>
          <p:cNvSpPr txBox="1"/>
          <p:nvPr/>
        </p:nvSpPr>
        <p:spPr>
          <a:xfrm>
            <a:off x="1821708" y="4280069"/>
            <a:ext cx="383286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6" name="yt_shape_11576"/>
          <p:cNvSpPr txBox="1"/>
          <p:nvPr/>
        </p:nvSpPr>
        <p:spPr>
          <a:xfrm>
            <a:off x="540119" y="291461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楷体" pitchFamily="24"/>
                <a:cs typeface="宋体" pitchFamily="24"/>
              </a:rPr>
              <a:t>（苏州市中考）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的对称轴在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轴右侧，现将该抛物线先向右平移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个单位长度后，得到的抛物线正好经过坐标原点，则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10058F-C85C-782B-F74D-B953851FE4C2}"/>
              </a:ext>
            </a:extLst>
          </p:cNvPr>
          <p:cNvSpPr txBox="1"/>
          <p:nvPr/>
        </p:nvSpPr>
        <p:spPr>
          <a:xfrm>
            <a:off x="2718646" y="381878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7" name="yt_shape_11577"/>
          <p:cNvSpPr txBox="1"/>
          <p:nvPr/>
        </p:nvSpPr>
        <p:spPr>
          <a:xfrm>
            <a:off x="540000" y="2162996"/>
            <a:ext cx="4879541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二次函数与方程、不等式</a:t>
            </a:r>
          </a:p>
        </p:txBody>
      </p:sp>
      <p:sp>
        <p:nvSpPr>
          <p:cNvPr id="11578" name="yt_shape_11578"/>
          <p:cNvSpPr txBox="1"/>
          <p:nvPr/>
        </p:nvSpPr>
        <p:spPr>
          <a:xfrm>
            <a:off x="540000" y="2667306"/>
            <a:ext cx="9720610" cy="4353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，则其图象与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轴（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）</a:t>
            </a:r>
          </a:p>
        </p:txBody>
      </p:sp>
      <p:graphicFrame>
        <p:nvGraphicFramePr>
          <p:cNvPr id="11579" name="yt_table_115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473048"/>
              </p:ext>
            </p:extLst>
          </p:nvPr>
        </p:nvGraphicFramePr>
        <p:xfrm>
          <a:off x="540000" y="3153470"/>
          <a:ext cx="3921125" cy="1901952"/>
        </p:xfrm>
        <a:graphic>
          <a:graphicData uri="http://schemas.openxmlformats.org/drawingml/2006/table">
            <a:tbl>
              <a:tblPr/>
              <a:tblGrid>
                <a:gridCol w="3921125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一定有两个交点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没有交点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白正" pitchFamily="24"/>
                          <a:ea typeface="宋体" pitchFamily="24"/>
                          <a:cs typeface="宋体" pitchFamily="24"/>
                        </a:rPr>
                        <a:t>有一个交点或两个交点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</a:tbl>
          </a:graphicData>
        </a:graphic>
      </p:graphicFrame>
      <p:pic>
        <p:nvPicPr>
          <p:cNvPr id="3" name="yt_shape_1697707697778">
            <a:extLst>
              <a:ext uri="{FF2B5EF4-FFF2-40B4-BE49-F238E27FC236}">
                <a16:creationId xmlns:a16="http://schemas.microsoft.com/office/drawing/2014/main" id="{01AFA137-DE8A-AA5A-A5E2-0754AA2D82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4374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D6948E-D443-DED0-B877-3DDC9B3CBAAA}"/>
              </a:ext>
            </a:extLst>
          </p:cNvPr>
          <p:cNvSpPr txBox="1"/>
          <p:nvPr/>
        </p:nvSpPr>
        <p:spPr>
          <a:xfrm>
            <a:off x="9246326" y="2620500"/>
            <a:ext cx="400748" cy="5247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" name="yt_shape_11581"/>
          <p:cNvSpPr txBox="1"/>
          <p:nvPr/>
        </p:nvSpPr>
        <p:spPr>
          <a:xfrm>
            <a:off x="540119" y="1589035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的图象如图所示，一次函数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的图象过该二次函数图象上的点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），则满足（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82" name="yt_image_11582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4614" y="2825481"/>
            <a:ext cx="1702771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36A3266-E3DD-1C9C-6E0E-43BBDF41CF8E}"/>
              </a:ext>
            </a:extLst>
          </p:cNvPr>
          <p:cNvSpPr txBox="1"/>
          <p:nvPr/>
        </p:nvSpPr>
        <p:spPr>
          <a:xfrm>
            <a:off x="1669308" y="2346901"/>
            <a:ext cx="1229424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4" name="yt_shape_11584"/>
          <p:cNvSpPr txBox="1"/>
          <p:nvPr/>
        </p:nvSpPr>
        <p:spPr>
          <a:xfrm>
            <a:off x="540000" y="1124744"/>
            <a:ext cx="733534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是常数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85" name="yt_shape_11585"/>
          <p:cNvSpPr txBox="1"/>
          <p:nvPr/>
        </p:nvSpPr>
        <p:spPr>
          <a:xfrm>
            <a:off x="540000" y="1548659"/>
            <a:ext cx="8515152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）求证：不论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为何值，该抛物线与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轴一定有两个公共点；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643E72-D50D-5B2F-6801-1B88BEDC0332}"/>
              </a:ext>
            </a:extLst>
          </p:cNvPr>
          <p:cNvSpPr txBox="1"/>
          <p:nvPr/>
        </p:nvSpPr>
        <p:spPr>
          <a:xfrm>
            <a:off x="449989" y="2009500"/>
            <a:ext cx="915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39AE86-ABC0-BB90-3784-E2194E15BC64}"/>
              </a:ext>
            </a:extLst>
          </p:cNvPr>
          <p:cNvSpPr txBox="1"/>
          <p:nvPr/>
        </p:nvSpPr>
        <p:spPr>
          <a:xfrm>
            <a:off x="449989" y="2484988"/>
            <a:ext cx="757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A238B0-E321-9662-5436-F935A4637EB4}"/>
              </a:ext>
            </a:extLst>
          </p:cNvPr>
          <p:cNvSpPr txBox="1"/>
          <p:nvPr/>
        </p:nvSpPr>
        <p:spPr>
          <a:xfrm>
            <a:off x="449989" y="2960476"/>
            <a:ext cx="1993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CA2CDA-001A-A3EE-5812-D459F1A6DB0E}"/>
              </a:ext>
            </a:extLst>
          </p:cNvPr>
          <p:cNvSpPr txBox="1"/>
          <p:nvPr/>
        </p:nvSpPr>
        <p:spPr>
          <a:xfrm>
            <a:off x="449989" y="3435964"/>
            <a:ext cx="701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不论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为何值，该抛物线与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轴一定有两个公共点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066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86" name="yt_shape_11586"/>
              <p:cNvSpPr txBox="1"/>
              <p:nvPr/>
            </p:nvSpPr>
            <p:spPr>
              <a:xfrm>
                <a:off x="540000" y="836712"/>
                <a:ext cx="5113579" cy="580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）若该抛物线的对称轴为直线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86" name="yt_shape_115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5113579" cy="580352"/>
              </a:xfrm>
              <a:prstGeom prst="rect">
                <a:avLst/>
              </a:prstGeom>
              <a:blipFill>
                <a:blip r:embed="rId2"/>
                <a:stretch>
                  <a:fillRect l="-3699" r="-2745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88" name="yt_shape_11588"/>
          <p:cNvSpPr txBox="1"/>
          <p:nvPr/>
        </p:nvSpPr>
        <p:spPr>
          <a:xfrm>
            <a:off x="540000" y="1467865"/>
            <a:ext cx="4001095" cy="379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求该抛物线的函数表达式；</a:t>
            </a:r>
          </a:p>
        </p:txBody>
      </p:sp>
      <p:sp>
        <p:nvSpPr>
          <p:cNvPr id="2" name="yt_shape_11589">
            <a:extLst>
              <a:ext uri="{FF2B5EF4-FFF2-40B4-BE49-F238E27FC236}">
                <a16:creationId xmlns:a16="http://schemas.microsoft.com/office/drawing/2014/main" id="{6782B466-A704-C671-3682-1873905015AE}"/>
              </a:ext>
            </a:extLst>
          </p:cNvPr>
          <p:cNvSpPr txBox="1"/>
          <p:nvPr/>
        </p:nvSpPr>
        <p:spPr>
          <a:xfrm>
            <a:off x="540119" y="1898641"/>
            <a:ext cx="11111999" cy="7862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把该抛物线沿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轴向上平移多少个单位长度后，得到的抛物线与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轴只有一个公共点？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0BF129-2C60-B7F1-8A1E-3D5439E01377}"/>
              </a:ext>
            </a:extLst>
          </p:cNvPr>
          <p:cNvSpPr txBox="1"/>
          <p:nvPr/>
        </p:nvSpPr>
        <p:spPr>
          <a:xfrm>
            <a:off x="449989" y="2708920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D2DB1B-2E1D-EDE2-F848-0F3F74354B57}"/>
                  </a:ext>
                </a:extLst>
              </p:cNvPr>
              <p:cNvSpPr txBox="1"/>
              <p:nvPr/>
            </p:nvSpPr>
            <p:spPr>
              <a:xfrm>
                <a:off x="449989" y="3184409"/>
                <a:ext cx="8010272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抛物线的对称轴为直线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D2DB1B-2E1D-EDE2-F848-0F3F74354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4409"/>
                <a:ext cx="8010272" cy="886537"/>
              </a:xfrm>
              <a:prstGeom prst="rect">
                <a:avLst/>
              </a:prstGeom>
              <a:blipFill>
                <a:blip r:embed="rId3"/>
                <a:stretch>
                  <a:fillRect l="-1218" r="-1142" b="-3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5EF37C-6BEF-FB01-69C9-06EEF7F69C9C}"/>
              </a:ext>
            </a:extLst>
          </p:cNvPr>
          <p:cNvSpPr txBox="1"/>
          <p:nvPr/>
        </p:nvSpPr>
        <p:spPr>
          <a:xfrm>
            <a:off x="449989" y="3977333"/>
            <a:ext cx="5334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黑体" pitchFamily="24"/>
                <a:cs typeface="宋体" pitchFamily="24"/>
              </a:rPr>
              <a:t>抛物线的函数表达式为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白正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24EB93F-4ADD-6BA6-2B1D-7F9AD89C6F6A}"/>
                  </a:ext>
                </a:extLst>
              </p:cNvPr>
              <p:cNvSpPr txBox="1"/>
              <p:nvPr/>
            </p:nvSpPr>
            <p:spPr>
              <a:xfrm>
                <a:off x="449989" y="4452821"/>
                <a:ext cx="48378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24EB93F-4ADD-6BA6-2B1D-7F9AD89C6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2821"/>
                <a:ext cx="4837811" cy="772808"/>
              </a:xfrm>
              <a:prstGeom prst="rect">
                <a:avLst/>
              </a:prstGeom>
              <a:blipFill>
                <a:blip r:embed="rId4"/>
                <a:stretch>
                  <a:fillRect l="-2018" r="-201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B42933-BA7F-9450-4A9E-01D8408808DE}"/>
                  </a:ext>
                </a:extLst>
              </p:cNvPr>
              <p:cNvSpPr txBox="1"/>
              <p:nvPr/>
            </p:nvSpPr>
            <p:spPr>
              <a:xfrm>
                <a:off x="449989" y="5132017"/>
                <a:ext cx="107131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该抛物线沿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轴向上平移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个单位长度后，得到的抛物线与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白正" pitchFamily="24"/>
                    <a:ea typeface="黑体" pitchFamily="24"/>
                    <a:cs typeface="宋体" pitchFamily="24"/>
                  </a:rPr>
                  <a:t>轴只有一个公共点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AB42933-BA7F-9450-4A9E-01D8408808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2017"/>
                <a:ext cx="10713148" cy="726326"/>
              </a:xfrm>
              <a:prstGeom prst="rect">
                <a:avLst/>
              </a:prstGeom>
              <a:blipFill>
                <a:blip r:embed="rId5"/>
                <a:stretch>
                  <a:fillRect l="-911" r="-9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1024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5" name="yt_shape_11595"/>
          <p:cNvSpPr txBox="1"/>
          <p:nvPr/>
        </p:nvSpPr>
        <p:spPr>
          <a:xfrm>
            <a:off x="540000" y="2088780"/>
            <a:ext cx="3648435" cy="4535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白正" pitchFamily="24"/>
                <a:ea typeface="黑体" pitchFamily="24"/>
                <a:cs typeface="宋体" pitchFamily="24"/>
              </a:rPr>
              <a:t>二次函数的应用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96" name="yt_shape_11596"/>
              <p:cNvSpPr txBox="1"/>
              <p:nvPr/>
            </p:nvSpPr>
            <p:spPr>
              <a:xfrm>
                <a:off x="540119" y="2593090"/>
                <a:ext cx="11111999" cy="11213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黑体" pitchFamily="24"/>
                    <a:cs typeface="宋体" pitchFamily="24"/>
                  </a:rPr>
                  <a:t>（广安市中考）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如图是抛物线形拱桥，当拱顶离水面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米时，水面宽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米，若水面下降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米，则水面宽为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白正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596" name="yt_shape_11596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3090"/>
                <a:ext cx="11111999" cy="1121397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98" name="yt_image_1159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2240" y="3917639"/>
            <a:ext cx="2087519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7697850">
            <a:extLst>
              <a:ext uri="{FF2B5EF4-FFF2-40B4-BE49-F238E27FC236}">
                <a16:creationId xmlns:a16="http://schemas.microsoft.com/office/drawing/2014/main" id="{5D39ADF4-350C-A451-D248-33267D8CF7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3015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3E06B8-C56F-421E-3029-EC2141589676}"/>
              </a:ext>
            </a:extLst>
          </p:cNvPr>
          <p:cNvSpPr txBox="1"/>
          <p:nvPr/>
        </p:nvSpPr>
        <p:spPr>
          <a:xfrm>
            <a:off x="3755283" y="3021772"/>
            <a:ext cx="332486" cy="728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3460</Words>
  <Application>Microsoft Office PowerPoint</Application>
  <PresentationFormat>宽屏</PresentationFormat>
  <Paragraphs>191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白正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课 件</cp:lastModifiedBy>
  <cp:revision>48</cp:revision>
  <dcterms:created xsi:type="dcterms:W3CDTF">2023-05-05T05:33:04Z</dcterms:created>
  <dcterms:modified xsi:type="dcterms:W3CDTF">2023-10-21T10:41:59Z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