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4" r:id="rId6"/>
    <p:sldId id="379" r:id="rId7"/>
    <p:sldId id="381" r:id="rId8"/>
    <p:sldId id="383" r:id="rId9"/>
    <p:sldId id="385" r:id="rId10"/>
    <p:sldId id="389" r:id="rId11"/>
    <p:sldId id="391" r:id="rId12"/>
    <p:sldId id="392" r:id="rId13"/>
    <p:sldId id="393" r:id="rId14"/>
    <p:sldId id="395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bin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5" name="yt_image_1007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7" name="yt_shape_10077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的图象是一条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抛物线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，它是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对称图形，抛物线与对称轴的交点叫做抛物线的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顶点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的性质：当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时，开口向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时，开口向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；对称轴是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，顶点是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时，在对称轴右侧，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时，在对称轴左侧，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9035E0-AC69-A7F4-9BC1-F5705E7DC4C5}"/>
              </a:ext>
            </a:extLst>
          </p:cNvPr>
          <p:cNvSpPr txBox="1"/>
          <p:nvPr/>
        </p:nvSpPr>
        <p:spPr>
          <a:xfrm>
            <a:off x="4860183" y="27110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DF81A0-8E38-7435-2D88-2007687DC967}"/>
              </a:ext>
            </a:extLst>
          </p:cNvPr>
          <p:cNvSpPr txBox="1"/>
          <p:nvPr/>
        </p:nvSpPr>
        <p:spPr>
          <a:xfrm>
            <a:off x="7298582" y="271107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95DABD-889E-72C7-24AE-88208E05E3A9}"/>
              </a:ext>
            </a:extLst>
          </p:cNvPr>
          <p:cNvSpPr txBox="1"/>
          <p:nvPr/>
        </p:nvSpPr>
        <p:spPr>
          <a:xfrm>
            <a:off x="3802908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顶点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25FAB5-5C7C-C63E-DC2A-7191B1C88770}"/>
              </a:ext>
            </a:extLst>
          </p:cNvPr>
          <p:cNvSpPr txBox="1"/>
          <p:nvPr/>
        </p:nvSpPr>
        <p:spPr>
          <a:xfrm>
            <a:off x="6688982" y="366204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21A496-B067-8BFD-355D-9B56417C997B}"/>
              </a:ext>
            </a:extLst>
          </p:cNvPr>
          <p:cNvSpPr txBox="1"/>
          <p:nvPr/>
        </p:nvSpPr>
        <p:spPr>
          <a:xfrm>
            <a:off x="10346582" y="366204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4015F6-56D9-BF34-8649-2E6BA945C335}"/>
              </a:ext>
            </a:extLst>
          </p:cNvPr>
          <p:cNvSpPr txBox="1"/>
          <p:nvPr/>
        </p:nvSpPr>
        <p:spPr>
          <a:xfrm>
            <a:off x="1974108" y="4109788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752AF8A-FDE1-98A9-27BC-5FBBE1794171}"/>
              </a:ext>
            </a:extLst>
          </p:cNvPr>
          <p:cNvSpPr txBox="1"/>
          <p:nvPr/>
        </p:nvSpPr>
        <p:spPr>
          <a:xfrm>
            <a:off x="4242646" y="4137535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2F028B-E83F-5693-CAB5-DCABCB77B642}"/>
              </a:ext>
            </a:extLst>
          </p:cNvPr>
          <p:cNvSpPr txBox="1"/>
          <p:nvPr/>
        </p:nvSpPr>
        <p:spPr>
          <a:xfrm>
            <a:off x="1059708" y="46130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B45199-93BD-51CC-0014-25E64FCEBBF6}"/>
              </a:ext>
            </a:extLst>
          </p:cNvPr>
          <p:cNvSpPr txBox="1"/>
          <p:nvPr/>
        </p:nvSpPr>
        <p:spPr>
          <a:xfrm>
            <a:off x="8035182" y="46130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" name="yt_shape_10137"/>
          <p:cNvSpPr txBox="1"/>
          <p:nvPr/>
        </p:nvSpPr>
        <p:spPr>
          <a:xfrm>
            <a:off x="540119" y="171428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）写出二次函数的表达式，并指出它的图象开口方向、对称轴、顶点坐标；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取何值时，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的增大而减小？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）二次函数表达式为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；它的图象开口向下，对称轴是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轴，顶点坐标是（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AFC9F9-38A7-73E0-727B-89E8E453FB35}"/>
              </a:ext>
            </a:extLst>
          </p:cNvPr>
          <p:cNvSpPr txBox="1"/>
          <p:nvPr/>
        </p:nvSpPr>
        <p:spPr>
          <a:xfrm>
            <a:off x="450108" y="3569428"/>
            <a:ext cx="382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33C3BC-B92D-FB5D-0B2B-1135865747B2}"/>
              </a:ext>
            </a:extLst>
          </p:cNvPr>
          <p:cNvSpPr txBox="1"/>
          <p:nvPr/>
        </p:nvSpPr>
        <p:spPr>
          <a:xfrm>
            <a:off x="450108" y="4044916"/>
            <a:ext cx="1089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）二次函数表达式为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；它的图象开口向下，对称轴是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轴，顶点坐标是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26D81F-20C7-026C-D242-B4F9ECE38430}"/>
              </a:ext>
            </a:extLst>
          </p:cNvPr>
          <p:cNvSpPr txBox="1"/>
          <p:nvPr/>
        </p:nvSpPr>
        <p:spPr>
          <a:xfrm>
            <a:off x="450108" y="4520404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CF485D-759A-21BB-8412-CBE53BAD8F60}"/>
              </a:ext>
            </a:extLst>
          </p:cNvPr>
          <p:cNvSpPr txBox="1"/>
          <p:nvPr/>
        </p:nvSpPr>
        <p:spPr>
          <a:xfrm>
            <a:off x="450108" y="4995892"/>
            <a:ext cx="4928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4" name="yt_shape_10144"/>
          <p:cNvSpPr txBox="1"/>
          <p:nvPr/>
        </p:nvSpPr>
        <p:spPr>
          <a:xfrm>
            <a:off x="540119" y="1772816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145" name="yt_image_1014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3789040"/>
            <a:ext cx="109353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0147">
            <a:extLst>
              <a:ext uri="{FF2B5EF4-FFF2-40B4-BE49-F238E27FC236}">
                <a16:creationId xmlns:a16="http://schemas.microsoft.com/office/drawing/2014/main" id="{3229FF5E-065F-3605-9028-2517164260DA}"/>
              </a:ext>
            </a:extLst>
          </p:cNvPr>
          <p:cNvSpPr txBox="1"/>
          <p:nvPr/>
        </p:nvSpPr>
        <p:spPr>
          <a:xfrm>
            <a:off x="540000" y="2884639"/>
            <a:ext cx="581248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解：将（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将（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联立，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点坐标为（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0EF07B-07C6-EBE2-5C7D-79B2EFD0E5CD}"/>
              </a:ext>
            </a:extLst>
          </p:cNvPr>
          <p:cNvSpPr txBox="1"/>
          <p:nvPr/>
        </p:nvSpPr>
        <p:spPr>
          <a:xfrm>
            <a:off x="449989" y="2837833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解：将（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B65D1E-A846-54D0-B48E-E9A77FB72720}"/>
              </a:ext>
            </a:extLst>
          </p:cNvPr>
          <p:cNvSpPr txBox="1"/>
          <p:nvPr/>
        </p:nvSpPr>
        <p:spPr>
          <a:xfrm>
            <a:off x="449989" y="3313321"/>
            <a:ext cx="527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将（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C75198-2A9D-7473-8A62-48E86BE71D3D}"/>
              </a:ext>
            </a:extLst>
          </p:cNvPr>
          <p:cNvSpPr txBox="1"/>
          <p:nvPr/>
        </p:nvSpPr>
        <p:spPr>
          <a:xfrm>
            <a:off x="449989" y="3788809"/>
            <a:ext cx="386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联立，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917BF1-85E1-F5A2-0AE9-5B7D2ADB996B}"/>
              </a:ext>
            </a:extLst>
          </p:cNvPr>
          <p:cNvSpPr txBox="1"/>
          <p:nvPr/>
        </p:nvSpPr>
        <p:spPr>
          <a:xfrm>
            <a:off x="449989" y="4264297"/>
            <a:ext cx="539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227949-819A-AF59-067E-8A4E2DF998D3}"/>
              </a:ext>
            </a:extLst>
          </p:cNvPr>
          <p:cNvSpPr txBox="1"/>
          <p:nvPr/>
        </p:nvSpPr>
        <p:spPr>
          <a:xfrm>
            <a:off x="449989" y="4739785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点坐标为（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08E274-CBA7-FDB8-3104-10BB07A0E4A1}"/>
              </a:ext>
            </a:extLst>
          </p:cNvPr>
          <p:cNvSpPr txBox="1"/>
          <p:nvPr/>
        </p:nvSpPr>
        <p:spPr>
          <a:xfrm>
            <a:off x="449989" y="5215273"/>
            <a:ext cx="3898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50" name="yt_shape_10150"/>
              <p:cNvSpPr txBox="1"/>
              <p:nvPr/>
            </p:nvSpPr>
            <p:spPr>
              <a:xfrm>
                <a:off x="540119" y="2212912"/>
                <a:ext cx="10884473" cy="1837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（新乡十中单元卷）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二次函数图象的顶点在原点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）二次函数的表达式为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50" name="yt_shape_10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12912"/>
                <a:ext cx="10884473" cy="1837554"/>
              </a:xfrm>
              <a:prstGeom prst="rect">
                <a:avLst/>
              </a:prstGeom>
              <a:blipFill>
                <a:blip r:embed="rId2"/>
                <a:stretch>
                  <a:fillRect l="-1737" b="-4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C09377-2A81-B7A1-60A5-02C8787641D6}"/>
                  </a:ext>
                </a:extLst>
              </p:cNvPr>
              <p:cNvSpPr txBox="1"/>
              <p:nvPr/>
            </p:nvSpPr>
            <p:spPr>
              <a:xfrm>
                <a:off x="4699846" y="3212976"/>
                <a:ext cx="545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C09377-2A81-B7A1-60A5-02C8787641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9846" y="3212976"/>
                <a:ext cx="545211" cy="765061"/>
              </a:xfrm>
              <a:prstGeom prst="rect">
                <a:avLst/>
              </a:prstGeom>
              <a:blipFill>
                <a:blip r:embed="rId3"/>
                <a:stretch>
                  <a:fillRect r="-67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image_10148">
            <a:extLst>
              <a:ext uri="{FF2B5EF4-FFF2-40B4-BE49-F238E27FC236}">
                <a16:creationId xmlns:a16="http://schemas.microsoft.com/office/drawing/2014/main" id="{691093EE-34E0-77FD-4F1D-8806197870E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155679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BBA6D61-0E8B-A2BD-E029-32839F0581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4272" y="3952761"/>
            <a:ext cx="2323809" cy="15904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56" name="yt_shape_10156"/>
              <p:cNvSpPr txBox="1"/>
              <p:nvPr/>
            </p:nvSpPr>
            <p:spPr>
              <a:xfrm>
                <a:off x="540001" y="1007844"/>
                <a:ext cx="11202010" cy="56828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）中图象上的点，过点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轴的垂线与直线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）证明：设点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OFP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56" name="yt_shape_101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007844"/>
                <a:ext cx="11202010" cy="5682838"/>
              </a:xfrm>
              <a:prstGeom prst="rect">
                <a:avLst/>
              </a:prstGeom>
              <a:blipFill>
                <a:blip r:embed="rId2"/>
                <a:stretch>
                  <a:fillRect l="-1688" t="-857" r="-762" b="-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58008F-CE4C-3FD4-4647-2597C93C2B7E}"/>
                  </a:ext>
                </a:extLst>
              </p:cNvPr>
              <p:cNvSpPr txBox="1"/>
              <p:nvPr/>
            </p:nvSpPr>
            <p:spPr>
              <a:xfrm>
                <a:off x="449989" y="1898846"/>
                <a:ext cx="549135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）证明：设点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58008F-CE4C-3FD4-4647-2597C93C2B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8846"/>
                <a:ext cx="5491353" cy="805193"/>
              </a:xfrm>
              <a:prstGeom prst="rect">
                <a:avLst/>
              </a:prstGeom>
              <a:blipFill>
                <a:blip r:embed="rId3"/>
                <a:stretch>
                  <a:fillRect l="-1776" r="-1665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AF4438E-7461-1C79-7A63-7C4C350DBEC2}"/>
              </a:ext>
            </a:extLst>
          </p:cNvPr>
          <p:cNvSpPr txBox="1"/>
          <p:nvPr/>
        </p:nvSpPr>
        <p:spPr>
          <a:xfrm>
            <a:off x="449989" y="2610427"/>
            <a:ext cx="349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39414B-BEA0-5E06-0F44-780FA264BE6B}"/>
                  </a:ext>
                </a:extLst>
              </p:cNvPr>
              <p:cNvSpPr txBox="1"/>
              <p:nvPr/>
            </p:nvSpPr>
            <p:spPr>
              <a:xfrm>
                <a:off x="449989" y="3085915"/>
                <a:ext cx="4662424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39414B-BEA0-5E06-0F44-780FA264BE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85915"/>
                <a:ext cx="4662424" cy="1061162"/>
              </a:xfrm>
              <a:prstGeom prst="rect">
                <a:avLst/>
              </a:prstGeom>
              <a:blipFill>
                <a:blip r:embed="rId4"/>
                <a:stretch>
                  <a:fillRect l="-2092" r="-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360E28-043D-5BBA-A0B0-662F771A480B}"/>
                  </a:ext>
                </a:extLst>
              </p:cNvPr>
              <p:cNvSpPr txBox="1"/>
              <p:nvPr/>
            </p:nvSpPr>
            <p:spPr>
              <a:xfrm>
                <a:off x="449989" y="4053465"/>
                <a:ext cx="2051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360E28-043D-5BBA-A0B0-662F771A4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3465"/>
                <a:ext cx="2051749" cy="765061"/>
              </a:xfrm>
              <a:prstGeom prst="rect">
                <a:avLst/>
              </a:prstGeom>
              <a:blipFill>
                <a:blip r:embed="rId5"/>
                <a:stretch>
                  <a:fillRect l="-4762" r="-476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8D9E5D2-D686-9684-E703-875C6CB4657A}"/>
              </a:ext>
            </a:extLst>
          </p:cNvPr>
          <p:cNvSpPr txBox="1"/>
          <p:nvPr/>
        </p:nvSpPr>
        <p:spPr>
          <a:xfrm>
            <a:off x="449989" y="4724914"/>
            <a:ext cx="4680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71E08B-3D44-C76D-6161-9BA435495B61}"/>
              </a:ext>
            </a:extLst>
          </p:cNvPr>
          <p:cNvSpPr txBox="1"/>
          <p:nvPr/>
        </p:nvSpPr>
        <p:spPr>
          <a:xfrm>
            <a:off x="449989" y="5200402"/>
            <a:ext cx="508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030359-E77D-93CC-CAB0-72BE21F188F1}"/>
              </a:ext>
            </a:extLst>
          </p:cNvPr>
          <p:cNvSpPr txBox="1"/>
          <p:nvPr/>
        </p:nvSpPr>
        <p:spPr>
          <a:xfrm>
            <a:off x="449989" y="5675890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67662A-295B-8E6C-C5EF-9ED339A0F20F}"/>
              </a:ext>
            </a:extLst>
          </p:cNvPr>
          <p:cNvSpPr txBox="1"/>
          <p:nvPr/>
        </p:nvSpPr>
        <p:spPr>
          <a:xfrm>
            <a:off x="449989" y="6151378"/>
            <a:ext cx="25073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0162">
            <a:extLst>
              <a:ext uri="{FF2B5EF4-FFF2-40B4-BE49-F238E27FC236}">
                <a16:creationId xmlns:a16="http://schemas.microsoft.com/office/drawing/2014/main" id="{0B062FD1-9DC2-130B-8A27-45602287965E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76766" y="4029228"/>
            <a:ext cx="2149804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3E4855B-7CBC-C491-FBB1-06585CFF8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9764" y="1792950"/>
            <a:ext cx="2323809" cy="15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58" name="yt_shape_10158"/>
              <p:cNvSpPr txBox="1"/>
              <p:nvPr/>
            </p:nvSpPr>
            <p:spPr>
              <a:xfrm>
                <a:off x="540000" y="1344759"/>
                <a:ext cx="7471854" cy="47476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）解：当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是等边三角形时，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满足条件的点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58" name="yt_shape_10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4759"/>
                <a:ext cx="7471854" cy="4747646"/>
              </a:xfrm>
              <a:prstGeom prst="rect">
                <a:avLst/>
              </a:prstGeom>
              <a:blipFill>
                <a:blip r:embed="rId2"/>
                <a:stretch>
                  <a:fillRect l="-2531" t="-1157" r="-1469" b="-3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2A8864-2AED-742D-F9A4-21999B4FC1B3}"/>
              </a:ext>
            </a:extLst>
          </p:cNvPr>
          <p:cNvSpPr txBox="1"/>
          <p:nvPr/>
        </p:nvSpPr>
        <p:spPr>
          <a:xfrm>
            <a:off x="449989" y="1297953"/>
            <a:ext cx="719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是等边三角形时，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A759F2-0EBA-3E57-D739-454655AB5639}"/>
              </a:ext>
            </a:extLst>
          </p:cNvPr>
          <p:cNvSpPr txBox="1"/>
          <p:nvPr/>
        </p:nvSpPr>
        <p:spPr>
          <a:xfrm>
            <a:off x="449989" y="1773441"/>
            <a:ext cx="2486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FMH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7817A3-DC05-14E5-9515-FC1A695311D0}"/>
              </a:ext>
            </a:extLst>
          </p:cNvPr>
          <p:cNvSpPr txBox="1"/>
          <p:nvPr/>
        </p:nvSpPr>
        <p:spPr>
          <a:xfrm>
            <a:off x="449989" y="2248929"/>
            <a:ext cx="2347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9D4332-A584-1F21-025D-3F8039E15647}"/>
              </a:ext>
            </a:extLst>
          </p:cNvPr>
          <p:cNvSpPr txBox="1"/>
          <p:nvPr/>
        </p:nvSpPr>
        <p:spPr>
          <a:xfrm>
            <a:off x="449989" y="2724417"/>
            <a:ext cx="315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6E2928-BA98-3D0C-3E2E-4C6FAED06A1E}"/>
              </a:ext>
            </a:extLst>
          </p:cNvPr>
          <p:cNvSpPr txBox="1"/>
          <p:nvPr/>
        </p:nvSpPr>
        <p:spPr>
          <a:xfrm>
            <a:off x="449989" y="3199905"/>
            <a:ext cx="265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F86EDD-5684-AD45-85FA-F7BB78EE23E3}"/>
                  </a:ext>
                </a:extLst>
              </p:cNvPr>
              <p:cNvSpPr txBox="1"/>
              <p:nvPr/>
            </p:nvSpPr>
            <p:spPr>
              <a:xfrm>
                <a:off x="449989" y="3675393"/>
                <a:ext cx="2069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F86EDD-5684-AD45-85FA-F7BB78EE23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5393"/>
                <a:ext cx="2069211" cy="765061"/>
              </a:xfrm>
              <a:prstGeom prst="rect">
                <a:avLst/>
              </a:prstGeom>
              <a:blipFill>
                <a:blip r:embed="rId3"/>
                <a:stretch>
                  <a:fillRect l="-4720" r="-472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968668E-1BEE-6464-6AD8-770CBBE0AC31}"/>
                  </a:ext>
                </a:extLst>
              </p:cNvPr>
              <p:cNvSpPr txBox="1"/>
              <p:nvPr/>
            </p:nvSpPr>
            <p:spPr>
              <a:xfrm>
                <a:off x="449989" y="4346842"/>
                <a:ext cx="23598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968668E-1BEE-6464-6AD8-770CBBE0AC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6842"/>
                <a:ext cx="2359851" cy="613931"/>
              </a:xfrm>
              <a:prstGeom prst="rect">
                <a:avLst/>
              </a:prstGeom>
              <a:blipFill>
                <a:blip r:embed="rId4"/>
                <a:stretch>
                  <a:fillRect l="-4134" r="-387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6898338-6D4C-F301-7B3B-FECCBEBFC057}"/>
                  </a:ext>
                </a:extLst>
              </p:cNvPr>
              <p:cNvSpPr txBox="1"/>
              <p:nvPr/>
            </p:nvSpPr>
            <p:spPr>
              <a:xfrm>
                <a:off x="449989" y="4867161"/>
                <a:ext cx="26549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6898338-6D4C-F301-7B3B-FECCBEBFC0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7161"/>
                <a:ext cx="2654999" cy="765061"/>
              </a:xfrm>
              <a:prstGeom prst="rect">
                <a:avLst/>
              </a:prstGeom>
              <a:blipFill>
                <a:blip r:embed="rId5"/>
                <a:stretch>
                  <a:fillRect l="-3678" r="-36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6BA48FB-2CD0-6517-198C-79FCCB1AD668}"/>
                  </a:ext>
                </a:extLst>
              </p:cNvPr>
              <p:cNvSpPr txBox="1"/>
              <p:nvPr/>
            </p:nvSpPr>
            <p:spPr>
              <a:xfrm>
                <a:off x="449989" y="5538610"/>
                <a:ext cx="757967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满足条件的点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6BA48FB-2CD0-6517-198C-79FCCB1AD6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8610"/>
                <a:ext cx="7579678" cy="554686"/>
              </a:xfrm>
              <a:prstGeom prst="rect">
                <a:avLst/>
              </a:prstGeom>
              <a:blipFill>
                <a:blip r:embed="rId6"/>
                <a:stretch>
                  <a:fillRect l="-1287" r="-120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156">
            <a:extLst>
              <a:ext uri="{FF2B5EF4-FFF2-40B4-BE49-F238E27FC236}">
                <a16:creationId xmlns:a16="http://schemas.microsoft.com/office/drawing/2014/main" id="{E5F97242-15F4-81B4-333D-BFEA211FC7A3}"/>
              </a:ext>
            </a:extLst>
          </p:cNvPr>
          <p:cNvSpPr txBox="1"/>
          <p:nvPr/>
        </p:nvSpPr>
        <p:spPr>
          <a:xfrm>
            <a:off x="540000" y="874287"/>
            <a:ext cx="6282169" cy="4985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是等边三角形时，求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8A9EBDA-425C-6F58-80C3-8146F8041A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0296" y="2689217"/>
            <a:ext cx="2323809" cy="15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0" name="yt_shape_10080"/>
          <p:cNvSpPr txBox="1"/>
          <p:nvPr/>
        </p:nvSpPr>
        <p:spPr>
          <a:xfrm>
            <a:off x="540000" y="90000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79" name="yt_image_1007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2" name="yt_shape_10082"/>
          <p:cNvSpPr txBox="1"/>
          <p:nvPr/>
        </p:nvSpPr>
        <p:spPr>
          <a:xfrm>
            <a:off x="540000" y="1603297"/>
            <a:ext cx="466794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83" name="yt_shape_10083"/>
              <p:cNvSpPr txBox="1"/>
              <p:nvPr/>
            </p:nvSpPr>
            <p:spPr>
              <a:xfrm>
                <a:off x="540000" y="2107607"/>
                <a:ext cx="648094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的图象的顶点坐标是（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083" name="yt_shape_1008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607"/>
                <a:ext cx="6480941" cy="642163"/>
              </a:xfrm>
              <a:prstGeom prst="rect">
                <a:avLst/>
              </a:prstGeom>
              <a:blipFill>
                <a:blip r:embed="rId3"/>
                <a:stretch>
                  <a:fillRect l="-2916" r="-188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85" name="yt_table_10085" title="H_86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393691"/>
                  </p:ext>
                </p:extLst>
              </p:nvPr>
            </p:nvGraphicFramePr>
            <p:xfrm>
              <a:off x="540000" y="2800558"/>
              <a:ext cx="6582411" cy="1101725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2074863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0085" name="yt_table_10085" descr="{&quot;rangeId&quot;:4,&quot;type&quot;:&quot;Option&quot;}" title="H_86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8393691"/>
                  </p:ext>
                </p:extLst>
              </p:nvPr>
            </p:nvGraphicFramePr>
            <p:xfrm>
              <a:off x="540000" y="2800558"/>
              <a:ext cx="6582411" cy="1101725"/>
            </p:xfrm>
            <a:graphic>
              <a:graphicData uri="http://schemas.openxmlformats.org/drawingml/2006/table">
                <a:tbl>
                  <a:tblPr/>
                  <a:tblGrid>
                    <a:gridCol w="4507548">
                      <a:extLst>
                        <a:ext uri="{9D8B030D-6E8A-4147-A177-3AD203B41FA5}">
                          <a16:colId xmlns:a16="http://schemas.microsoft.com/office/drawing/2014/main" val="10016"/>
                        </a:ext>
                      </a:extLst>
                    </a:gridCol>
                    <a:gridCol w="2074863">
                      <a:extLst>
                        <a:ext uri="{9D8B030D-6E8A-4147-A177-3AD203B41FA5}">
                          <a16:colId xmlns:a16="http://schemas.microsoft.com/office/drawing/2014/main" val="10017"/>
                        </a:ext>
                      </a:extLst>
                    </a:gridCol>
                  </a:tblGrid>
                  <a:tr h="4311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7009" t="-71171" b="-135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86" name="yt_shape_10086"/>
              <p:cNvSpPr txBox="1"/>
              <p:nvPr/>
            </p:nvSpPr>
            <p:spPr>
              <a:xfrm>
                <a:off x="540119" y="3952828"/>
                <a:ext cx="11111999" cy="11163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下列关于二次函数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的图象的说法：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图象是一条抛物线；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开口向下；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对称轴是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顶点坐标是（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），其中正确的有（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086" name="yt_shape_1008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52828"/>
                <a:ext cx="11111999" cy="1116396"/>
              </a:xfrm>
              <a:prstGeom prst="rect">
                <a:avLst/>
              </a:prstGeom>
              <a:blipFill>
                <a:blip r:embed="rId5"/>
                <a:stretch>
                  <a:fillRect l="-1701" r="-1537" b="-1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88" name="yt_table_100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080487"/>
              </p:ext>
            </p:extLst>
          </p:nvPr>
        </p:nvGraphicFramePr>
        <p:xfrm>
          <a:off x="540000" y="5120012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sp>
        <p:nvSpPr>
          <p:cNvPr id="10090" name="yt_shape_10090"/>
          <p:cNvSpPr txBox="1"/>
          <p:nvPr/>
        </p:nvSpPr>
        <p:spPr>
          <a:xfrm>
            <a:off x="540119" y="5646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下列各点：（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），其中在二次函数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13294">
            <a:extLst>
              <a:ext uri="{FF2B5EF4-FFF2-40B4-BE49-F238E27FC236}">
                <a16:creationId xmlns:a16="http://schemas.microsoft.com/office/drawing/2014/main" id="{22A05334-FD48-0AA4-4B74-F17CAC603A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49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7C111C-AB04-A73A-AC3A-250488662A37}"/>
              </a:ext>
            </a:extLst>
          </p:cNvPr>
          <p:cNvSpPr txBox="1"/>
          <p:nvPr/>
        </p:nvSpPr>
        <p:spPr>
          <a:xfrm>
            <a:off x="6055452" y="2060801"/>
            <a:ext cx="383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1A8101-F4D7-82BF-8BDE-BC16FFCD7FEC}"/>
              </a:ext>
            </a:extLst>
          </p:cNvPr>
          <p:cNvSpPr txBox="1"/>
          <p:nvPr/>
        </p:nvSpPr>
        <p:spPr>
          <a:xfrm>
            <a:off x="8205046" y="4580456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29243D-6A56-9A79-8EE6-813C69A06CFE}"/>
              </a:ext>
            </a:extLst>
          </p:cNvPr>
          <p:cNvSpPr txBox="1"/>
          <p:nvPr/>
        </p:nvSpPr>
        <p:spPr>
          <a:xfrm>
            <a:off x="4631583" y="607486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1" name="yt_shape_10091"/>
          <p:cNvSpPr txBox="1"/>
          <p:nvPr/>
        </p:nvSpPr>
        <p:spPr>
          <a:xfrm>
            <a:off x="540000" y="1254244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个函数的图象如图所示，把图中图象的序号填在与它相应的函数后面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92" name="yt_image_10092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1436" y="1733547"/>
            <a:ext cx="1449126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4" name="yt_shape_10094"/>
          <p:cNvSpPr txBox="1"/>
          <p:nvPr/>
        </p:nvSpPr>
        <p:spPr>
          <a:xfrm>
            <a:off x="540000" y="3659584"/>
            <a:ext cx="437619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5" name="yt_shape_10095"/>
              <p:cNvSpPr txBox="1"/>
              <p:nvPr/>
            </p:nvSpPr>
            <p:spPr>
              <a:xfrm>
                <a:off x="540000" y="4145748"/>
                <a:ext cx="404437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095" name="yt_shape_10095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5748"/>
                <a:ext cx="4044377" cy="641201"/>
              </a:xfrm>
              <a:prstGeom prst="rect">
                <a:avLst/>
              </a:prstGeom>
              <a:blipFill>
                <a:blip r:embed="rId3"/>
                <a:stretch>
                  <a:fillRect l="-4676" r="-362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97" name="yt_shape_10097"/>
          <p:cNvSpPr txBox="1"/>
          <p:nvPr/>
        </p:nvSpPr>
        <p:spPr>
          <a:xfrm>
            <a:off x="540000" y="4837737"/>
            <a:ext cx="391453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8" name="yt_shape_10098"/>
              <p:cNvSpPr txBox="1"/>
              <p:nvPr/>
            </p:nvSpPr>
            <p:spPr>
              <a:xfrm>
                <a:off x="540000" y="5323901"/>
                <a:ext cx="412132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098" name="yt_shape_10098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23901"/>
                <a:ext cx="4121321" cy="639855"/>
              </a:xfrm>
              <a:prstGeom prst="rect">
                <a:avLst/>
              </a:prstGeom>
              <a:blipFill>
                <a:blip r:embed="rId4"/>
                <a:stretch>
                  <a:fillRect l="-4586" r="-355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598EDE-EA73-66FC-8045-39EDB3DDFFAB}"/>
              </a:ext>
            </a:extLst>
          </p:cNvPr>
          <p:cNvSpPr txBox="1"/>
          <p:nvPr/>
        </p:nvSpPr>
        <p:spPr>
          <a:xfrm>
            <a:off x="3869464" y="3612778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0F9FDE-79FF-F391-5A04-1A5394D7DE07}"/>
              </a:ext>
            </a:extLst>
          </p:cNvPr>
          <p:cNvSpPr txBox="1"/>
          <p:nvPr/>
        </p:nvSpPr>
        <p:spPr>
          <a:xfrm>
            <a:off x="3540852" y="4098942"/>
            <a:ext cx="4848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F98328-FAE9-BF0D-5902-6587EB7BB525}"/>
              </a:ext>
            </a:extLst>
          </p:cNvPr>
          <p:cNvSpPr txBox="1"/>
          <p:nvPr/>
        </p:nvSpPr>
        <p:spPr>
          <a:xfrm>
            <a:off x="3412264" y="4790931"/>
            <a:ext cx="4848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51A4F8-6A8B-BFA4-65A7-6A3DF8447B84}"/>
              </a:ext>
            </a:extLst>
          </p:cNvPr>
          <p:cNvSpPr txBox="1"/>
          <p:nvPr/>
        </p:nvSpPr>
        <p:spPr>
          <a:xfrm>
            <a:off x="3845652" y="5277095"/>
            <a:ext cx="4848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0" name="yt_shape_10100"/>
          <p:cNvSpPr txBox="1"/>
          <p:nvPr/>
        </p:nvSpPr>
        <p:spPr>
          <a:xfrm>
            <a:off x="540000" y="900000"/>
            <a:ext cx="466794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1" name="yt_shape_10101"/>
              <p:cNvSpPr txBox="1"/>
              <p:nvPr/>
            </p:nvSpPr>
            <p:spPr>
              <a:xfrm>
                <a:off x="540000" y="1404310"/>
                <a:ext cx="1000113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（毕节市中考）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的共同性质是（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01" name="yt_shape_1010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4310"/>
                <a:ext cx="10001136" cy="638893"/>
              </a:xfrm>
              <a:prstGeom prst="rect">
                <a:avLst/>
              </a:prstGeom>
              <a:blipFill>
                <a:blip r:embed="rId2"/>
                <a:stretch>
                  <a:fillRect l="-1890" r="-91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03" name="yt_table_101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688701"/>
              </p:ext>
            </p:extLst>
          </p:nvPr>
        </p:nvGraphicFramePr>
        <p:xfrm>
          <a:off x="540000" y="2093991"/>
          <a:ext cx="6588443" cy="950976"/>
        </p:xfrm>
        <a:graphic>
          <a:graphicData uri="http://schemas.openxmlformats.org/drawingml/2006/table">
            <a:tbl>
              <a:tblPr/>
              <a:tblGrid>
                <a:gridCol w="331184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对称轴是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都有最高点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10105" name="yt_shape_10105"/>
          <p:cNvSpPr txBox="1"/>
          <p:nvPr/>
        </p:nvSpPr>
        <p:spPr>
          <a:xfrm>
            <a:off x="540119" y="3095545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）都在函数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的图象上，则（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106" name="yt_table_101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09588"/>
              </p:ext>
            </p:extLst>
          </p:nvPr>
        </p:nvGraphicFramePr>
        <p:xfrm>
          <a:off x="540000" y="4061840"/>
          <a:ext cx="5486718" cy="950976"/>
        </p:xfrm>
        <a:graphic>
          <a:graphicData uri="http://schemas.openxmlformats.org/drawingml/2006/table">
            <a:tbl>
              <a:tblPr/>
              <a:tblGrid>
                <a:gridCol w="33118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402336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sp>
        <p:nvSpPr>
          <p:cNvPr id="10108" name="yt_shape_10108"/>
          <p:cNvSpPr txBox="1"/>
          <p:nvPr/>
        </p:nvSpPr>
        <p:spPr>
          <a:xfrm>
            <a:off x="540000" y="5063394"/>
            <a:ext cx="104131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有最大值，则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09" name="yt_shape_10109"/>
          <p:cNvSpPr txBox="1"/>
          <p:nvPr/>
        </p:nvSpPr>
        <p:spPr>
          <a:xfrm>
            <a:off x="540119" y="55426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的图象是开口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向下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的抛物线，顶点坐标是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，对称轴是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13394">
            <a:extLst>
              <a:ext uri="{FF2B5EF4-FFF2-40B4-BE49-F238E27FC236}">
                <a16:creationId xmlns:a16="http://schemas.microsoft.com/office/drawing/2014/main" id="{3017D1DA-25BD-2562-6C75-CBE9004A3B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9D552A-79F7-5C41-B536-7AC0118D6949}"/>
              </a:ext>
            </a:extLst>
          </p:cNvPr>
          <p:cNvSpPr txBox="1"/>
          <p:nvPr/>
        </p:nvSpPr>
        <p:spPr>
          <a:xfrm>
            <a:off x="9541601" y="1357504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21EFC6-B4CA-60BB-FD92-E9B305C29759}"/>
              </a:ext>
            </a:extLst>
          </p:cNvPr>
          <p:cNvSpPr txBox="1"/>
          <p:nvPr/>
        </p:nvSpPr>
        <p:spPr>
          <a:xfrm>
            <a:off x="1059708" y="3524228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81B24C-1043-BE34-E146-66C38271EDE4}"/>
              </a:ext>
            </a:extLst>
          </p:cNvPr>
          <p:cNvSpPr txBox="1"/>
          <p:nvPr/>
        </p:nvSpPr>
        <p:spPr>
          <a:xfrm>
            <a:off x="9398726" y="5016588"/>
            <a:ext cx="116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A16947-CA0C-A4D7-D7B0-C528C86CE7D5}"/>
              </a:ext>
            </a:extLst>
          </p:cNvPr>
          <p:cNvSpPr txBox="1"/>
          <p:nvPr/>
        </p:nvSpPr>
        <p:spPr>
          <a:xfrm>
            <a:off x="5164983" y="54958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向下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DC35AB-18C8-A7E9-828B-12C1B59AF8F1}"/>
              </a:ext>
            </a:extLst>
          </p:cNvPr>
          <p:cNvSpPr txBox="1"/>
          <p:nvPr/>
        </p:nvSpPr>
        <p:spPr>
          <a:xfrm>
            <a:off x="9432182" y="549589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94B7E9-6EE0-D65C-8CEF-152932B44F42}"/>
              </a:ext>
            </a:extLst>
          </p:cNvPr>
          <p:cNvSpPr txBox="1"/>
          <p:nvPr/>
        </p:nvSpPr>
        <p:spPr>
          <a:xfrm>
            <a:off x="1974108" y="5943632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D67859-1665-1996-E1A0-9825E7E69AD3}"/>
              </a:ext>
            </a:extLst>
          </p:cNvPr>
          <p:cNvSpPr txBox="1"/>
          <p:nvPr/>
        </p:nvSpPr>
        <p:spPr>
          <a:xfrm>
            <a:off x="3844183" y="597137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D1A072-13F7-3289-0597-5A19CB28AA9B}"/>
              </a:ext>
            </a:extLst>
          </p:cNvPr>
          <p:cNvSpPr txBox="1"/>
          <p:nvPr/>
        </p:nvSpPr>
        <p:spPr>
          <a:xfrm>
            <a:off x="6569921" y="597137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591328-617E-C9FB-7D88-716CB55289F2}"/>
              </a:ext>
            </a:extLst>
          </p:cNvPr>
          <p:cNvSpPr txBox="1"/>
          <p:nvPr/>
        </p:nvSpPr>
        <p:spPr>
          <a:xfrm>
            <a:off x="8093921" y="597137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10" name="yt_shape_10110"/>
              <p:cNvSpPr txBox="1"/>
              <p:nvPr/>
            </p:nvSpPr>
            <p:spPr>
              <a:xfrm>
                <a:off x="540119" y="3101424"/>
                <a:ext cx="11111999" cy="1015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在其图象对称轴的左侧，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增大而减小，则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0" name="yt_shape_1011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01424"/>
                <a:ext cx="11111999" cy="1015150"/>
              </a:xfrm>
              <a:prstGeom prst="rect">
                <a:avLst/>
              </a:prstGeom>
              <a:blipFill>
                <a:blip r:embed="rId2"/>
                <a:stretch>
                  <a:fillRect l="-1701" t="-602" b="-174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DAF3F1-959B-BDAA-0FBE-D211B6085329}"/>
                  </a:ext>
                </a:extLst>
              </p:cNvPr>
              <p:cNvSpPr txBox="1"/>
              <p:nvPr/>
            </p:nvSpPr>
            <p:spPr>
              <a:xfrm>
                <a:off x="1059708" y="3514371"/>
                <a:ext cx="85331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1BDAF3F1-959B-BDAA-0FBE-D211B60853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514371"/>
                <a:ext cx="853314" cy="558241"/>
              </a:xfrm>
              <a:prstGeom prst="rect">
                <a:avLst/>
              </a:prstGeom>
              <a:blipFill>
                <a:blip r:embed="rId3"/>
                <a:stretch>
                  <a:fillRect l="-11429" b="-21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2" name="yt_shape_10112"/>
          <p:cNvSpPr txBox="1"/>
          <p:nvPr/>
        </p:nvSpPr>
        <p:spPr>
          <a:xfrm>
            <a:off x="540000" y="2849590"/>
            <a:ext cx="5283498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求二次函数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的表达式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3" name="yt_shape_10113"/>
              <p:cNvSpPr txBox="1"/>
              <p:nvPr/>
            </p:nvSpPr>
            <p:spPr>
              <a:xfrm>
                <a:off x="540000" y="3353900"/>
                <a:ext cx="8780673" cy="4883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的图象开口向下，则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的值为（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113" name="yt_shape_10113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53900"/>
                <a:ext cx="8780673" cy="488339"/>
              </a:xfrm>
              <a:prstGeom prst="rect">
                <a:avLst/>
              </a:prstGeom>
              <a:blipFill>
                <a:blip r:embed="rId2"/>
                <a:stretch>
                  <a:fillRect l="-2153" r="-1111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15" name="yt_table_101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14906"/>
              </p:ext>
            </p:extLst>
          </p:nvPr>
        </p:nvGraphicFramePr>
        <p:xfrm>
          <a:off x="540000" y="3893027"/>
          <a:ext cx="7809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p:pic>
        <p:nvPicPr>
          <p:cNvPr id="3" name="yt_shape_1697707513484">
            <a:extLst>
              <a:ext uri="{FF2B5EF4-FFF2-40B4-BE49-F238E27FC236}">
                <a16:creationId xmlns:a16="http://schemas.microsoft.com/office/drawing/2014/main" id="{5F91CE28-451B-2C85-FEBC-CD752CC6D0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9126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9BD679-D253-C6DC-2D18-1B199E5941F2}"/>
              </a:ext>
            </a:extLst>
          </p:cNvPr>
          <p:cNvSpPr txBox="1"/>
          <p:nvPr/>
        </p:nvSpPr>
        <p:spPr>
          <a:xfrm>
            <a:off x="8315479" y="3307094"/>
            <a:ext cx="400748" cy="5772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" name="yt_shape_10117"/>
          <p:cNvSpPr txBox="1"/>
          <p:nvPr/>
        </p:nvSpPr>
        <p:spPr>
          <a:xfrm>
            <a:off x="540000" y="1015692"/>
            <a:ext cx="375885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二次函数图象如图所示：</a:t>
            </a:r>
          </a:p>
        </p:txBody>
      </p:sp>
      <p:pic>
        <p:nvPicPr>
          <p:cNvPr id="10118" name="yt_image_101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9286" y="1654220"/>
            <a:ext cx="1473426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20" name="yt_shape_10120"/>
              <p:cNvSpPr txBox="1"/>
              <p:nvPr/>
            </p:nvSpPr>
            <p:spPr>
              <a:xfrm>
                <a:off x="540000" y="3409988"/>
                <a:ext cx="619881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）则这个二次函数表达式为：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20" name="yt_shape_10120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9988"/>
                <a:ext cx="6198813" cy="638893"/>
              </a:xfrm>
              <a:prstGeom prst="rect">
                <a:avLst/>
              </a:prstGeom>
              <a:blipFill>
                <a:blip r:embed="rId3"/>
                <a:stretch>
                  <a:fillRect l="-3051" r="-206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22" name="yt_shape_10122"/>
              <p:cNvSpPr txBox="1"/>
              <p:nvPr/>
            </p:nvSpPr>
            <p:spPr>
              <a:xfrm>
                <a:off x="540119" y="4099669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）若某一函数图象与该函数图象关于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轴对称，则该函数的表达式为：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白正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22" name="yt_shape_101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99669"/>
                <a:ext cx="11111999" cy="1119024"/>
              </a:xfrm>
              <a:prstGeom prst="rect">
                <a:avLst/>
              </a:prstGeom>
              <a:blipFill>
                <a:blip r:embed="rId4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24" name="yt_shape_10124"/>
          <p:cNvSpPr txBox="1"/>
          <p:nvPr/>
        </p:nvSpPr>
        <p:spPr>
          <a:xfrm>
            <a:off x="540000" y="5269481"/>
            <a:ext cx="3831177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考虑问题不全面</a:t>
            </a:r>
          </a:p>
        </p:txBody>
      </p:sp>
      <p:sp>
        <p:nvSpPr>
          <p:cNvPr id="10125" name="yt_shape_10125"/>
          <p:cNvSpPr txBox="1"/>
          <p:nvPr/>
        </p:nvSpPr>
        <p:spPr>
          <a:xfrm>
            <a:off x="540000" y="5773791"/>
            <a:ext cx="81368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的形状相同，则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13556">
            <a:extLst>
              <a:ext uri="{FF2B5EF4-FFF2-40B4-BE49-F238E27FC236}">
                <a16:creationId xmlns:a16="http://schemas.microsoft.com/office/drawing/2014/main" id="{144B1F85-6761-323E-1527-B38CA0BF01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311158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CB2AE7-AEEE-4E62-D3CF-E6201D37BAD8}"/>
                  </a:ext>
                </a:extLst>
              </p:cNvPr>
              <p:cNvSpPr txBox="1"/>
              <p:nvPr/>
            </p:nvSpPr>
            <p:spPr>
              <a:xfrm>
                <a:off x="5174389" y="3282232"/>
                <a:ext cx="9849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59CB2AE7-AEEE-4E62-D3CF-E6201D37BA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4389" y="3282232"/>
                <a:ext cx="984949" cy="726326"/>
              </a:xfrm>
              <a:prstGeom prst="rect">
                <a:avLst/>
              </a:prstGeom>
              <a:blipFill>
                <a:blip r:embed="rId6"/>
                <a:stretch>
                  <a:fillRect l="-9938" r="-372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AE0B838-EA46-55DB-036C-C562D527D458}"/>
              </a:ext>
            </a:extLst>
          </p:cNvPr>
          <p:cNvSpPr txBox="1"/>
          <p:nvPr/>
        </p:nvSpPr>
        <p:spPr>
          <a:xfrm>
            <a:off x="755646" y="4531578"/>
            <a:ext cx="92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398CA55-1672-E242-C353-68D26C0F7E9B}"/>
                  </a:ext>
                </a:extLst>
              </p:cNvPr>
              <p:cNvSpPr txBox="1"/>
              <p:nvPr/>
            </p:nvSpPr>
            <p:spPr>
              <a:xfrm>
                <a:off x="1559496" y="4381353"/>
                <a:ext cx="5452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398CA55-1672-E242-C353-68D26C0F7E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496" y="4381353"/>
                <a:ext cx="545211" cy="726326"/>
              </a:xfrm>
              <a:prstGeom prst="rect">
                <a:avLst/>
              </a:prstGeom>
              <a:blipFill>
                <a:blip r:embed="rId7"/>
                <a:stretch>
                  <a:fillRect r="-674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51515DD-3A0F-115A-A285-FE9CA234722E}"/>
              </a:ext>
            </a:extLst>
          </p:cNvPr>
          <p:cNvSpPr txBox="1"/>
          <p:nvPr/>
        </p:nvSpPr>
        <p:spPr>
          <a:xfrm>
            <a:off x="7212739" y="57269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" name="yt_shape_10127"/>
          <p:cNvSpPr txBox="1"/>
          <p:nvPr/>
        </p:nvSpPr>
        <p:spPr>
          <a:xfrm>
            <a:off x="540000" y="124663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26" name="yt_image_10126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663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9" name="yt_shape_10129"/>
          <p:cNvSpPr txBox="1"/>
          <p:nvPr/>
        </p:nvSpPr>
        <p:spPr>
          <a:xfrm>
            <a:off x="540119" y="1938503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（呼和浩特市中考）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在同一坐标系中的大致图象可能是（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pic>
        <p:nvPicPr>
          <p:cNvPr id="10130" name="yt_image_10130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296" y="3057162"/>
            <a:ext cx="482540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2" name="yt_shape_10132"/>
          <p:cNvSpPr txBox="1"/>
          <p:nvPr/>
        </p:nvSpPr>
        <p:spPr>
          <a:xfrm>
            <a:off x="540000" y="4385542"/>
            <a:ext cx="92829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，最小值是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E41E68-9691-8AF1-3356-C70DEED0B55C}"/>
              </a:ext>
            </a:extLst>
          </p:cNvPr>
          <p:cNvSpPr txBox="1"/>
          <p:nvPr/>
        </p:nvSpPr>
        <p:spPr>
          <a:xfrm>
            <a:off x="2583708" y="2367185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1F65A9-3187-D1F5-72CE-3250A00D07F7}"/>
              </a:ext>
            </a:extLst>
          </p:cNvPr>
          <p:cNvSpPr txBox="1"/>
          <p:nvPr/>
        </p:nvSpPr>
        <p:spPr>
          <a:xfrm>
            <a:off x="6823801" y="433873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E14CA3-ED09-C7E2-0D82-9FA5A48185E8}"/>
              </a:ext>
            </a:extLst>
          </p:cNvPr>
          <p:cNvSpPr txBox="1"/>
          <p:nvPr/>
        </p:nvSpPr>
        <p:spPr>
          <a:xfrm>
            <a:off x="9109801" y="433873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133">
                <a:extLst>
                  <a:ext uri="{FF2B5EF4-FFF2-40B4-BE49-F238E27FC236}">
                    <a16:creationId xmlns:a16="http://schemas.microsoft.com/office/drawing/2014/main" id="{31A469F2-CD40-9DE9-AFB5-797A5AAEE4E0}"/>
                  </a:ext>
                </a:extLst>
              </p:cNvPr>
              <p:cNvSpPr txBox="1"/>
              <p:nvPr/>
            </p:nvSpPr>
            <p:spPr>
              <a:xfrm>
                <a:off x="540119" y="1412776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的图象如图所示，线段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轴，交抛物线于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两点，且点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的横坐标为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的长度为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133">
                <a:extLst>
                  <a:ext uri="{FF2B5EF4-FFF2-40B4-BE49-F238E27FC236}">
                    <a16:creationId xmlns:a16="http://schemas.microsoft.com/office/drawing/2014/main" id="{31A469F2-CD40-9DE9-AFB5-797A5AAEE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2776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D91E3C2-707E-616D-1C12-FCEE80E2CBBE}"/>
              </a:ext>
            </a:extLst>
          </p:cNvPr>
          <p:cNvSpPr txBox="1"/>
          <p:nvPr/>
        </p:nvSpPr>
        <p:spPr>
          <a:xfrm>
            <a:off x="5122121" y="203741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0135">
            <a:extLst>
              <a:ext uri="{FF2B5EF4-FFF2-40B4-BE49-F238E27FC236}">
                <a16:creationId xmlns:a16="http://schemas.microsoft.com/office/drawing/2014/main" id="{ACD17BA2-6D08-632D-84FE-AA30BE68D3F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2333" y="2809117"/>
            <a:ext cx="1513747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1892</Words>
  <Application>Microsoft Office PowerPoint</Application>
  <PresentationFormat>宽屏</PresentationFormat>
  <Paragraphs>154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45</cp:revision>
  <dcterms:created xsi:type="dcterms:W3CDTF">2023-05-05T05:33:04Z</dcterms:created>
  <dcterms:modified xsi:type="dcterms:W3CDTF">2023-10-21T09:46:17Z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