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5" r:id="rId6"/>
    <p:sldId id="367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1" name="yt_shape_11281"/>
          <p:cNvSpPr txBox="1"/>
          <p:nvPr/>
        </p:nvSpPr>
        <p:spPr>
          <a:xfrm>
            <a:off x="540119" y="957733"/>
            <a:ext cx="11111999" cy="53025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教材母题（教材第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题）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某商店开始时，将每件进价为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元的某种商品按每件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元出售，每天可售出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店方想采用提高售价的办法来增加利润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经试验，发现这种商品每件每提价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元，每天的销售量就会减少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）写出出售该商品每天所得的利润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（元）与售价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件）之间的函数关系式；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）每件售价定为多少元，才能使每天所得的利润最大？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）由题意可得：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[100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16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答：售价为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元时，利润最大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BEEE86-1FB1-DDFD-A3AA-C381986FEC6B}"/>
              </a:ext>
            </a:extLst>
          </p:cNvPr>
          <p:cNvSpPr txBox="1"/>
          <p:nvPr/>
        </p:nvSpPr>
        <p:spPr>
          <a:xfrm>
            <a:off x="522108" y="3763855"/>
            <a:ext cx="857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）由题意可得：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[100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2A79BE-F019-D1D3-352E-2C443A34CF35}"/>
              </a:ext>
            </a:extLst>
          </p:cNvPr>
          <p:cNvSpPr txBox="1"/>
          <p:nvPr/>
        </p:nvSpPr>
        <p:spPr>
          <a:xfrm>
            <a:off x="522108" y="4239343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BA8D42-94C8-5C14-FBDC-05A33AA2F7DD}"/>
              </a:ext>
            </a:extLst>
          </p:cNvPr>
          <p:cNvSpPr txBox="1"/>
          <p:nvPr/>
        </p:nvSpPr>
        <p:spPr>
          <a:xfrm>
            <a:off x="522108" y="4714831"/>
            <a:ext cx="4888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B86014-AA04-64FD-5DA8-6A0082E7458B}"/>
              </a:ext>
            </a:extLst>
          </p:cNvPr>
          <p:cNvSpPr txBox="1"/>
          <p:nvPr/>
        </p:nvSpPr>
        <p:spPr>
          <a:xfrm>
            <a:off x="522108" y="5190319"/>
            <a:ext cx="436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360313-98D9-3C8C-883B-5E07BADE3D5D}"/>
              </a:ext>
            </a:extLst>
          </p:cNvPr>
          <p:cNvSpPr txBox="1"/>
          <p:nvPr/>
        </p:nvSpPr>
        <p:spPr>
          <a:xfrm>
            <a:off x="522108" y="5665807"/>
            <a:ext cx="450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答：售价为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元时，利润最大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119" y="2190983"/>
            <a:ext cx="11111999" cy="2836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某企业以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两种农作物为原料，开发了一种有机产品，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原料的单价是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原料单价的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元收购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原料会比用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元收购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，生产该产品每盒需要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，每盒还需其他成本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市场调查发现：该产品售价为每盒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元时，每天可卖出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盒；如果每盒的售价每涨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元（售价每盒不能高于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元），那么每天少卖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设每盒涨价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为非负整数），每天销售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）该产品每盒的成本为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（成本＝原料费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其他成本）；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7EBC4E-9FB5-EB9F-4A88-AB7BA08B373B}"/>
              </a:ext>
            </a:extLst>
          </p:cNvPr>
          <p:cNvSpPr txBox="1"/>
          <p:nvPr/>
        </p:nvSpPr>
        <p:spPr>
          <a:xfrm>
            <a:off x="4260108" y="4521617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5" name="yt_shape_11285"/>
              <p:cNvSpPr txBox="1"/>
              <p:nvPr/>
            </p:nvSpPr>
            <p:spPr>
              <a:xfrm>
                <a:off x="540119" y="1371368"/>
                <a:ext cx="11111999" cy="44752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的函数关系式及自变量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的取值范围；如何定价才能使每天的利润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最大且每天销量较大？每天的最大利润是多少？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的整数）；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该抛物线开口向下，对称轴为直线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的整数，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时，每天利润最大，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每天销量较大，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此时每盒定价为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元，最大利润为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5" name="yt_shape_11285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1368"/>
                <a:ext cx="11111999" cy="4475264"/>
              </a:xfrm>
              <a:prstGeom prst="rect">
                <a:avLst/>
              </a:prstGeom>
              <a:blipFill>
                <a:blip r:embed="rId2"/>
                <a:stretch>
                  <a:fillRect l="-1701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8C1BE8-55B0-F756-6524-8827A56734E0}"/>
              </a:ext>
            </a:extLst>
          </p:cNvPr>
          <p:cNvSpPr txBox="1"/>
          <p:nvPr/>
        </p:nvSpPr>
        <p:spPr>
          <a:xfrm>
            <a:off x="450108" y="2275538"/>
            <a:ext cx="790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的整数）；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1E9E8B-E22D-C3E1-24A8-39D764CC4527}"/>
              </a:ext>
            </a:extLst>
          </p:cNvPr>
          <p:cNvSpPr txBox="1"/>
          <p:nvPr/>
        </p:nvSpPr>
        <p:spPr>
          <a:xfrm>
            <a:off x="450108" y="2751026"/>
            <a:ext cx="9406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F45C34-566B-11C1-4037-7C111F3A835E}"/>
                  </a:ext>
                </a:extLst>
              </p:cNvPr>
              <p:cNvSpPr txBox="1"/>
              <p:nvPr/>
            </p:nvSpPr>
            <p:spPr>
              <a:xfrm>
                <a:off x="450108" y="3226514"/>
                <a:ext cx="59300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该抛物线开口向下，对称轴为直线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FEF45C34-566B-11C1-4037-7C111F3A8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6514"/>
                <a:ext cx="5930011" cy="772808"/>
              </a:xfrm>
              <a:prstGeom prst="rect">
                <a:avLst/>
              </a:prstGeom>
              <a:blipFill>
                <a:blip r:embed="rId3"/>
                <a:stretch>
                  <a:fillRect l="-1644" r="-1542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602FE0-778D-966F-7077-80FAF56F0750}"/>
              </a:ext>
            </a:extLst>
          </p:cNvPr>
          <p:cNvSpPr txBox="1"/>
          <p:nvPr/>
        </p:nvSpPr>
        <p:spPr>
          <a:xfrm>
            <a:off x="450108" y="3905710"/>
            <a:ext cx="471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24A562-CB74-1051-1966-3375641EE689}"/>
              </a:ext>
            </a:extLst>
          </p:cNvPr>
          <p:cNvSpPr txBox="1"/>
          <p:nvPr/>
        </p:nvSpPr>
        <p:spPr>
          <a:xfrm>
            <a:off x="450108" y="4381198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时，每天利润最大，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02CC1A-2820-6833-EAB3-93CFFAEC6594}"/>
              </a:ext>
            </a:extLst>
          </p:cNvPr>
          <p:cNvSpPr txBox="1"/>
          <p:nvPr/>
        </p:nvSpPr>
        <p:spPr>
          <a:xfrm>
            <a:off x="450108" y="4856686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每天销量较大，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58EB4E-1ACA-B2FF-D84D-4865806155D8}"/>
              </a:ext>
            </a:extLst>
          </p:cNvPr>
          <p:cNvSpPr txBox="1"/>
          <p:nvPr/>
        </p:nvSpPr>
        <p:spPr>
          <a:xfrm>
            <a:off x="450108" y="5332174"/>
            <a:ext cx="574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此时每盒定价为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7" name="yt_shape_11287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为增加农民收入，助力乡村振兴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某驻村干部指导农户进行草莓种植和销售，已知草莓的种植成本为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千克，经市场调查发现，今年五一期间草莓的销售量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（千克）与销售单价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千克）（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）满足的函数图象如图所示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88" name="yt_image_11288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8177" y="2550964"/>
            <a:ext cx="3003409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90" name="yt_shape_11290"/>
          <p:cNvSpPr txBox="1"/>
          <p:nvPr/>
        </p:nvSpPr>
        <p:spPr>
          <a:xfrm>
            <a:off x="540000" y="2479154"/>
            <a:ext cx="596637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）根据图象信息，求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34A7EA-55CE-299F-EF01-428C0B9F07BA}"/>
              </a:ext>
            </a:extLst>
          </p:cNvPr>
          <p:cNvSpPr txBox="1"/>
          <p:nvPr/>
        </p:nvSpPr>
        <p:spPr>
          <a:xfrm>
            <a:off x="449989" y="3017716"/>
            <a:ext cx="664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6C2C9F-6E76-ADF5-8595-C7DA64480A15}"/>
                  </a:ext>
                </a:extLst>
              </p:cNvPr>
              <p:cNvSpPr txBox="1"/>
              <p:nvPr/>
            </p:nvSpPr>
            <p:spPr>
              <a:xfrm>
                <a:off x="449989" y="3493204"/>
                <a:ext cx="49631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6C2C9F-6E76-ADF5-8595-C7DA64480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3204"/>
                <a:ext cx="4963160" cy="1154189"/>
              </a:xfrm>
              <a:prstGeom prst="rect">
                <a:avLst/>
              </a:prstGeom>
              <a:blipFill>
                <a:blip r:embed="rId3"/>
                <a:stretch>
                  <a:fillRect l="-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59DF333-787C-B3E6-83AA-AE0CE9FFA2B8}"/>
              </a:ext>
            </a:extLst>
          </p:cNvPr>
          <p:cNvSpPr txBox="1"/>
          <p:nvPr/>
        </p:nvSpPr>
        <p:spPr>
          <a:xfrm>
            <a:off x="449989" y="4553781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E923C8-2E37-3194-9FBC-F42523FA4754}"/>
              </a:ext>
            </a:extLst>
          </p:cNvPr>
          <p:cNvSpPr txBox="1"/>
          <p:nvPr/>
        </p:nvSpPr>
        <p:spPr>
          <a:xfrm>
            <a:off x="449989" y="5029269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D5FA62-E903-E289-F259-61E3AAB45B89}"/>
                  </a:ext>
                </a:extLst>
              </p:cNvPr>
              <p:cNvSpPr txBox="1"/>
              <p:nvPr/>
            </p:nvSpPr>
            <p:spPr>
              <a:xfrm>
                <a:off x="449989" y="5504757"/>
                <a:ext cx="448995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+216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D5FA62-E903-E289-F259-61E3AAB45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4757"/>
                <a:ext cx="4489958" cy="1154189"/>
              </a:xfrm>
              <a:prstGeom prst="rect">
                <a:avLst/>
              </a:prstGeom>
              <a:blipFill>
                <a:blip r:embed="rId4"/>
                <a:stretch>
                  <a:fillRect l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92" name="yt_shape_11292"/>
              <p:cNvSpPr txBox="1"/>
              <p:nvPr/>
            </p:nvSpPr>
            <p:spPr>
              <a:xfrm>
                <a:off x="540000" y="1577802"/>
                <a:ext cx="6529031" cy="4062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）求五一期间销售草莓获得的最大利润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+216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8≤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≤32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32&lt;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≤40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92" name="yt_shape_11292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7802"/>
                <a:ext cx="6529031" cy="4062394"/>
              </a:xfrm>
              <a:prstGeom prst="rect">
                <a:avLst/>
              </a:prstGeom>
              <a:blipFill>
                <a:blip r:embed="rId2"/>
                <a:stretch>
                  <a:fillRect l="-2894" t="-1351" r="-1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294">
            <a:extLst>
              <a:ext uri="{FF2B5EF4-FFF2-40B4-BE49-F238E27FC236}">
                <a16:creationId xmlns:a16="http://schemas.microsoft.com/office/drawing/2014/main" id="{90D4675B-801E-D7BE-5961-847F7A65C470}"/>
              </a:ext>
            </a:extLst>
          </p:cNvPr>
          <p:cNvSpPr txBox="1"/>
          <p:nvPr/>
        </p:nvSpPr>
        <p:spPr>
          <a:xfrm>
            <a:off x="540000" y="2251670"/>
            <a:ext cx="11025454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，则：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74CCA3-34A0-C0E5-D705-76C3DA378828}"/>
              </a:ext>
            </a:extLst>
          </p:cNvPr>
          <p:cNvSpPr txBox="1"/>
          <p:nvPr/>
        </p:nvSpPr>
        <p:spPr>
          <a:xfrm>
            <a:off x="449989" y="2204864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BE18BB-2DF7-2CBA-CCF9-9FBDFB526A33}"/>
              </a:ext>
            </a:extLst>
          </p:cNvPr>
          <p:cNvSpPr txBox="1"/>
          <p:nvPr/>
        </p:nvSpPr>
        <p:spPr>
          <a:xfrm>
            <a:off x="449989" y="2680352"/>
            <a:ext cx="11098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3BA906-0A6D-652D-D538-7ABEBFDCB750}"/>
              </a:ext>
            </a:extLst>
          </p:cNvPr>
          <p:cNvSpPr txBox="1"/>
          <p:nvPr/>
        </p:nvSpPr>
        <p:spPr>
          <a:xfrm>
            <a:off x="449989" y="3155840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634CD3-5DFC-8931-5B01-9C570C957EDC}"/>
              </a:ext>
            </a:extLst>
          </p:cNvPr>
          <p:cNvSpPr txBox="1"/>
          <p:nvPr/>
        </p:nvSpPr>
        <p:spPr>
          <a:xfrm>
            <a:off x="449989" y="3631328"/>
            <a:ext cx="827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318AAB2-7DA7-AA28-6128-148262705B8F}"/>
              </a:ext>
            </a:extLst>
          </p:cNvPr>
          <p:cNvSpPr txBox="1"/>
          <p:nvPr/>
        </p:nvSpPr>
        <p:spPr>
          <a:xfrm>
            <a:off x="449989" y="4106816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651E26-09B3-CA4F-978A-876F64176E50}"/>
              </a:ext>
            </a:extLst>
          </p:cNvPr>
          <p:cNvSpPr txBox="1"/>
          <p:nvPr/>
        </p:nvSpPr>
        <p:spPr>
          <a:xfrm>
            <a:off x="449989" y="458230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BD23B1-DC82-F7E5-850F-85A40C436AF0}"/>
              </a:ext>
            </a:extLst>
          </p:cNvPr>
          <p:cNvSpPr txBox="1"/>
          <p:nvPr/>
        </p:nvSpPr>
        <p:spPr>
          <a:xfrm>
            <a:off x="449989" y="5057792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1282</Words>
  <Application>Microsoft Office PowerPoint</Application>
  <PresentationFormat>宽屏</PresentationFormat>
  <Paragraphs>64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2023-10-21T10:24:19Z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