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69" r:id="rId5"/>
    <p:sldId id="370" r:id="rId6"/>
    <p:sldId id="372" r:id="rId7"/>
    <p:sldId id="373" r:id="rId8"/>
    <p:sldId id="374" r:id="rId9"/>
    <p:sldId id="375" r:id="rId10"/>
    <p:sldId id="376" r:id="rId11"/>
    <p:sldId id="377" r:id="rId12"/>
    <p:sldId id="379" r:id="rId13"/>
    <p:sldId id="383" r:id="rId14"/>
    <p:sldId id="380" r:id="rId15"/>
    <p:sldId id="381" r:id="rId16"/>
    <p:sldId id="384" r:id="rId17"/>
    <p:sldId id="256" r:id="rId18"/>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6" d="100"/>
          <a:sy n="76" d="100"/>
        </p:scale>
        <p:origin x="102" y="6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bin"/><Relationship Id="rId2" Type="http://schemas.openxmlformats.org/officeDocument/2006/relationships/image" Target="../media/image10.bin"/><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pic>
        <p:nvPicPr>
          <p:cNvPr id="13783" name="yt_image_13783" title="H_50.94">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2111082"/>
            <a:ext cx="4095468" cy="646938"/>
          </a:xfrm>
          <a:prstGeom prst="rect">
            <a:avLst/>
          </a:prstGeom>
          <a:noFill/>
          <a:extLst>
            <a:ext uri="{909E8E84-426E-40DD-AFC4-6F175D3DCCD1}">
              <a14:hiddenFill xmlns:a14="http://schemas.microsoft.com/office/drawing/2010/main">
                <a:solidFill>
                  <a:srgbClr val="FFFFFF"/>
                </a:solidFill>
              </a14:hiddenFill>
            </a:ext>
          </a:extLst>
        </p:spPr>
      </p:pic>
      <p:sp>
        <p:nvSpPr>
          <p:cNvPr id="13785" name="yt_shape_13785"/>
          <p:cNvSpPr txBox="1"/>
          <p:nvPr/>
        </p:nvSpPr>
        <p:spPr>
          <a:xfrm>
            <a:off x="540119" y="2757877"/>
            <a:ext cx="11111999" cy="234904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当样本中个体太</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少</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时，样本的平均数、方差往往与总体的平均数、方差差别较大；如果选取适当的样本容量，各个样本的平均数、方差与总体的平均数、方差相差</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较小</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由简单随机抽样获得样本容量较大的样本，可以用样本平均数和样本方差估计总体平均数和总体</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方差</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9180B50E-EAAE-A6C6-343A-558EEDD58227}"/>
              </a:ext>
            </a:extLst>
          </p:cNvPr>
          <p:cNvSpPr txBox="1"/>
          <p:nvPr/>
        </p:nvSpPr>
        <p:spPr>
          <a:xfrm>
            <a:off x="3117108" y="2711071"/>
            <a:ext cx="484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少</a:t>
            </a:r>
            <a:endParaRPr lang="zh-CN" altLang="en-US">
              <a:solidFill>
                <a:srgbClr val="FF0000"/>
              </a:solidFill>
            </a:endParaRPr>
          </a:p>
        </p:txBody>
      </p:sp>
      <p:sp>
        <p:nvSpPr>
          <p:cNvPr id="3" name="文本框 2">
            <a:extLst>
              <a:ext uri="{FF2B5EF4-FFF2-40B4-BE49-F238E27FC236}">
                <a16:creationId xmlns:a16="http://schemas.microsoft.com/office/drawing/2014/main" id="{5BC0644C-8F20-3CB5-DA8A-B221CCECB293}"/>
              </a:ext>
            </a:extLst>
          </p:cNvPr>
          <p:cNvSpPr txBox="1"/>
          <p:nvPr/>
        </p:nvSpPr>
        <p:spPr>
          <a:xfrm>
            <a:off x="1364508" y="3662047"/>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较小</a:t>
            </a:r>
            <a:endParaRPr lang="zh-CN" altLang="en-US">
              <a:solidFill>
                <a:srgbClr val="FF0000"/>
              </a:solidFill>
            </a:endParaRPr>
          </a:p>
        </p:txBody>
      </p:sp>
      <p:sp>
        <p:nvSpPr>
          <p:cNvPr id="4" name="文本框 3">
            <a:extLst>
              <a:ext uri="{FF2B5EF4-FFF2-40B4-BE49-F238E27FC236}">
                <a16:creationId xmlns:a16="http://schemas.microsoft.com/office/drawing/2014/main" id="{843B451E-9E29-37AF-F3BF-51404619B9CD}"/>
              </a:ext>
            </a:extLst>
          </p:cNvPr>
          <p:cNvSpPr txBox="1"/>
          <p:nvPr/>
        </p:nvSpPr>
        <p:spPr>
          <a:xfrm>
            <a:off x="2888508" y="4613023"/>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方差</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21" name="yt_shape_13821"/>
          <p:cNvSpPr txBox="1"/>
          <p:nvPr/>
        </p:nvSpPr>
        <p:spPr>
          <a:xfrm>
            <a:off x="540000" y="1349020"/>
            <a:ext cx="3966727" cy="588494"/>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白正" pitchFamily="32"/>
                <a:ea typeface="宋体" pitchFamily="32"/>
                <a:cs typeface="宋体" pitchFamily="32"/>
              </a:rPr>
              <a:t> </a:t>
            </a:r>
            <a:r>
              <a:rPr lang="en-US" altLang="zh-CN" sz="3200" b="0" i="0" u="none" spc="30207">
                <a:solidFill>
                  <a:srgbClr val="1EE3CF"/>
                </a:solidFill>
                <a:effectLst/>
                <a:latin typeface="白正" pitchFamily="32"/>
                <a:ea typeface="宋体" pitchFamily="32"/>
                <a:cs typeface="宋体" pitchFamily="32"/>
              </a:rPr>
              <a:t> </a:t>
            </a:r>
          </a:p>
        </p:txBody>
      </p:sp>
      <p:pic>
        <p:nvPicPr>
          <p:cNvPr id="13820" name="yt_image_13820">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1349020"/>
            <a:ext cx="3937001" cy="641223"/>
          </a:xfrm>
          <a:prstGeom prst="rect">
            <a:avLst/>
          </a:prstGeom>
          <a:noFill/>
          <a:extLst>
            <a:ext uri="{909E8E84-426E-40DD-AFC4-6F175D3DCCD1}">
              <a14:hiddenFill xmlns:a14="http://schemas.microsoft.com/office/drawing/2010/main">
                <a:solidFill>
                  <a:srgbClr val="FFFFFF"/>
                </a:solidFill>
              </a14:hiddenFill>
            </a:ext>
          </a:extLst>
        </p:spPr>
      </p:pic>
      <p:sp>
        <p:nvSpPr>
          <p:cNvPr id="13823" name="yt_shape_13823"/>
          <p:cNvSpPr txBox="1"/>
          <p:nvPr/>
        </p:nvSpPr>
        <p:spPr>
          <a:xfrm>
            <a:off x="540119" y="2040889"/>
            <a:ext cx="11111999" cy="187577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白正" pitchFamily="24"/>
                <a:ea typeface="宋体" pitchFamily="24"/>
                <a:cs typeface="宋体" pitchFamily="24"/>
              </a:rPr>
              <a:t>刘强同学为了调查全市初中生人数，他对自己所在城区人口和城区初中生人数作了调查：城区人口约</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万、初中生人数约</a:t>
            </a:r>
            <a:r>
              <a:rPr lang="en-US" altLang="zh-CN" sz="2400" b="0" i="0" u="none">
                <a:solidFill>
                  <a:srgbClr val="000000"/>
                </a:solidFill>
                <a:effectLst/>
                <a:latin typeface="Times New Roman" pitchFamily="24"/>
                <a:ea typeface="Times New Roman" pitchFamily="24"/>
                <a:cs typeface="宋体" pitchFamily="24"/>
              </a:rPr>
              <a:t>1200.</a:t>
            </a:r>
            <a:r>
              <a:rPr lang="zh-CN" altLang="zh-CN" sz="2400" b="0" i="0" u="none">
                <a:solidFill>
                  <a:srgbClr val="000000"/>
                </a:solidFill>
                <a:effectLst/>
                <a:latin typeface="白正" pitchFamily="24"/>
                <a:ea typeface="宋体" pitchFamily="24"/>
                <a:cs typeface="宋体" pitchFamily="24"/>
              </a:rPr>
              <a:t>全市实际人口约</a:t>
            </a:r>
            <a:r>
              <a:rPr lang="en-US" altLang="zh-CN" sz="2400" b="0" i="0" u="none">
                <a:solidFill>
                  <a:srgbClr val="000000"/>
                </a:solidFill>
                <a:effectLst/>
                <a:latin typeface="Times New Roman" pitchFamily="24"/>
                <a:ea typeface="Times New Roman" pitchFamily="24"/>
                <a:cs typeface="宋体" pitchFamily="24"/>
              </a:rPr>
              <a:t>300</a:t>
            </a:r>
            <a:r>
              <a:rPr lang="zh-CN" altLang="zh-CN" sz="2400" b="0" i="0" u="none">
                <a:solidFill>
                  <a:srgbClr val="000000"/>
                </a:solidFill>
                <a:effectLst/>
                <a:latin typeface="白正" pitchFamily="24"/>
                <a:ea typeface="宋体" pitchFamily="24"/>
                <a:cs typeface="宋体" pitchFamily="24"/>
              </a:rPr>
              <a:t>万，为此他推断全市初中生人数为</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白正" pitchFamily="24"/>
                <a:ea typeface="宋体" pitchFamily="24"/>
                <a:cs typeface="宋体" pitchFamily="24"/>
              </a:rPr>
              <a:t>万，但市教委提供的全市初中生人数约</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白正" pitchFamily="24"/>
                <a:ea typeface="宋体" pitchFamily="24"/>
                <a:cs typeface="宋体" pitchFamily="24"/>
              </a:rPr>
              <a:t>万，与他估计的数据有很大偏差，请你用所学的统计知识，找出其中错误的原因是（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　）</a:t>
            </a:r>
          </a:p>
        </p:txBody>
      </p:sp>
      <p:graphicFrame>
        <p:nvGraphicFramePr>
          <p:cNvPr id="13824" name="yt_table_13824"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517866168"/>
              </p:ext>
            </p:extLst>
          </p:nvPr>
        </p:nvGraphicFramePr>
        <p:xfrm>
          <a:off x="540000" y="3967447"/>
          <a:ext cx="5732463" cy="1901952"/>
        </p:xfrm>
        <a:graphic>
          <a:graphicData uri="http://schemas.openxmlformats.org/drawingml/2006/table">
            <a:tbl>
              <a:tblPr/>
              <a:tblGrid>
                <a:gridCol w="5732463">
                  <a:extLst>
                    <a:ext uri="{9D8B030D-6E8A-4147-A177-3AD203B41FA5}">
                      <a16:colId xmlns:a16="http://schemas.microsoft.com/office/drawing/2014/main" val="10567"/>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样本不能估计总体</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1"/>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样本不具有代表性、广泛性、随机性</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2"/>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市教委提供的数据有误</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推断时计算错误</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4"/>
                  </a:ext>
                </a:extLst>
              </a:tr>
            </a:tbl>
          </a:graphicData>
        </a:graphic>
      </p:graphicFrame>
      <p:sp>
        <p:nvSpPr>
          <p:cNvPr id="2" name="文本框 1">
            <a:extLst>
              <a:ext uri="{FF2B5EF4-FFF2-40B4-BE49-F238E27FC236}">
                <a16:creationId xmlns:a16="http://schemas.microsoft.com/office/drawing/2014/main" id="{7E780EF2-C9E7-DB9C-E551-7AB5AFA2CD11}"/>
              </a:ext>
            </a:extLst>
          </p:cNvPr>
          <p:cNvSpPr txBox="1"/>
          <p:nvPr/>
        </p:nvSpPr>
        <p:spPr>
          <a:xfrm>
            <a:off x="8984507" y="3420547"/>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26" name="yt_shape_13826"/>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白正" pitchFamily="24"/>
                <a:ea typeface="宋体" pitchFamily="24"/>
                <a:cs typeface="宋体" pitchFamily="24"/>
              </a:rPr>
              <a:t>某地区共有</a:t>
            </a:r>
            <a:r>
              <a:rPr lang="en-US" altLang="zh-CN" sz="2400" b="0" i="0" u="none">
                <a:solidFill>
                  <a:srgbClr val="000000"/>
                </a:solidFill>
                <a:effectLst/>
                <a:latin typeface="Times New Roman" pitchFamily="24"/>
                <a:ea typeface="Times New Roman" pitchFamily="24"/>
                <a:cs typeface="宋体" pitchFamily="24"/>
              </a:rPr>
              <a:t>1800</a:t>
            </a:r>
            <a:r>
              <a:rPr lang="zh-CN" altLang="zh-CN" sz="2400" b="0" i="0" u="none">
                <a:solidFill>
                  <a:srgbClr val="000000"/>
                </a:solidFill>
                <a:effectLst/>
                <a:latin typeface="白正" pitchFamily="24"/>
                <a:ea typeface="宋体" pitchFamily="24"/>
                <a:cs typeface="宋体" pitchFamily="24"/>
              </a:rPr>
              <a:t>名九年级学生，为了解这些学生的体质健康状况，开学之初随机选取部分学生进行体质健康测试，以下是根据测试成绩绘制的统计图表的一部分</a:t>
            </a:r>
            <a:r>
              <a:rPr lang="en-US" altLang="zh-CN" sz="2400" b="0" i="0" u="none">
                <a:solidFill>
                  <a:srgbClr val="000000"/>
                </a:solidFill>
                <a:effectLst/>
                <a:latin typeface="Times New Roman" pitchFamily="24"/>
                <a:ea typeface="Times New Roman" pitchFamily="24"/>
                <a:cs typeface="宋体" pitchFamily="24"/>
              </a:rPr>
              <a:t>.</a:t>
            </a:r>
          </a:p>
        </p:txBody>
      </p:sp>
      <p:pic>
        <p:nvPicPr>
          <p:cNvPr id="13827" name="yt_image_13827">
            <a:extLst>
              <a:ext uri="">
                <a16:creationId xmlns:a16="http://schemas.microsoft.com/office/drawing/2014/main" xmlns:p14="http://schemas.microsoft.com/office/powerpoint/2010/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218236" y="2011799"/>
            <a:ext cx="1755527" cy="133845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3829" name="yt_table_13829" title="H_223.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58190975"/>
              </p:ext>
            </p:extLst>
          </p:nvPr>
        </p:nvGraphicFramePr>
        <p:xfrm>
          <a:off x="540000" y="3553109"/>
          <a:ext cx="11111998" cy="2834640"/>
        </p:xfrm>
        <a:graphic>
          <a:graphicData uri="http://schemas.openxmlformats.org/drawingml/2006/table">
            <a:tbl>
              <a:tblPr>
                <a:tableStyleId>{5940675A-B579-460E-94D1-54222C63F5DA}</a:tableStyleId>
              </a:tblPr>
              <a:tblGrid>
                <a:gridCol w="3176135">
                  <a:extLst>
                    <a:ext uri="{9D8B030D-6E8A-4147-A177-3AD203B41FA5}">
                      <a16:colId xmlns:a16="http://schemas.microsoft.com/office/drawing/2014/main" val="20000"/>
                    </a:ext>
                  </a:extLst>
                </a:gridCol>
                <a:gridCol w="5669261">
                  <a:extLst>
                    <a:ext uri="{9D8B030D-6E8A-4147-A177-3AD203B41FA5}">
                      <a16:colId xmlns:a16="http://schemas.microsoft.com/office/drawing/2014/main" val="20001"/>
                    </a:ext>
                  </a:extLst>
                </a:gridCol>
                <a:gridCol w="2266602">
                  <a:extLst>
                    <a:ext uri="{9D8B030D-6E8A-4147-A177-3AD203B41FA5}">
                      <a16:colId xmlns:a16="http://schemas.microsoft.com/office/drawing/2014/main" val="20002"/>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等级</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测试成绩（分）</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人数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优秀</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45</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良好</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37.6</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及格</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30</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37.5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endParaRP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不及格</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4"/>
                  </a:ext>
                </a:extLst>
              </a:tr>
            </a:tbl>
          </a:graphicData>
        </a:graphic>
      </p:graphicFrame>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31" name="yt_shape_13831"/>
          <p:cNvSpPr txBox="1"/>
          <p:nvPr/>
        </p:nvSpPr>
        <p:spPr>
          <a:xfrm>
            <a:off x="540119" y="1954348"/>
            <a:ext cx="11111999" cy="3309304"/>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根据以上信息，解答下列问题：</a:t>
            </a:r>
          </a:p>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）本次测试学生体质健康成绩为良好的有</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36</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人，达到优秀的人数占本次测试总人数的百分比为</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70</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a:t>
            </a:r>
          </a:p>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）本次测试的学生数为</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200</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人，其中，体质健康成绩为及格的有</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18</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人，不及格的人数占本次测试总人数的百分比为</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a:t>
            </a:r>
          </a:p>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）估计该地区九年级学生开学之初体质健康成绩达到良好及以上等级的学生数大约有</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1584</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人</a:t>
            </a:r>
            <a:r>
              <a:rPr lang="en-US" altLang="zh-CN" sz="2400" b="0" i="0" u="none">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FAF9600A-3FF5-19FF-15D2-5914404182D2}"/>
              </a:ext>
            </a:extLst>
          </p:cNvPr>
          <p:cNvSpPr txBox="1"/>
          <p:nvPr/>
        </p:nvSpPr>
        <p:spPr>
          <a:xfrm>
            <a:off x="6698507" y="2383030"/>
            <a:ext cx="484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36</a:t>
            </a:r>
            <a:endParaRPr lang="zh-CN" altLang="en-US">
              <a:solidFill>
                <a:srgbClr val="FF0000"/>
              </a:solidFill>
            </a:endParaRPr>
          </a:p>
        </p:txBody>
      </p:sp>
      <p:sp>
        <p:nvSpPr>
          <p:cNvPr id="3" name="文本框 2">
            <a:extLst>
              <a:ext uri="{FF2B5EF4-FFF2-40B4-BE49-F238E27FC236}">
                <a16:creationId xmlns:a16="http://schemas.microsoft.com/office/drawing/2014/main" id="{CEAE770E-A6C8-09EC-D327-D2D811E043A3}"/>
              </a:ext>
            </a:extLst>
          </p:cNvPr>
          <p:cNvSpPr txBox="1"/>
          <p:nvPr/>
        </p:nvSpPr>
        <p:spPr>
          <a:xfrm>
            <a:off x="3498108" y="2858518"/>
            <a:ext cx="484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70</a:t>
            </a:r>
            <a:endParaRPr lang="zh-CN" altLang="en-US">
              <a:solidFill>
                <a:srgbClr val="FF0000"/>
              </a:solidFill>
            </a:endParaRPr>
          </a:p>
        </p:txBody>
      </p:sp>
      <p:sp>
        <p:nvSpPr>
          <p:cNvPr id="4" name="文本框 3">
            <a:extLst>
              <a:ext uri="{FF2B5EF4-FFF2-40B4-BE49-F238E27FC236}">
                <a16:creationId xmlns:a16="http://schemas.microsoft.com/office/drawing/2014/main" id="{B0B9EEA7-D184-3DE8-B16F-5EA34C34A21E}"/>
              </a:ext>
            </a:extLst>
          </p:cNvPr>
          <p:cNvSpPr txBox="1"/>
          <p:nvPr/>
        </p:nvSpPr>
        <p:spPr>
          <a:xfrm>
            <a:off x="4260108" y="3334006"/>
            <a:ext cx="63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200</a:t>
            </a:r>
            <a:endParaRPr lang="zh-CN" altLang="en-US">
              <a:solidFill>
                <a:srgbClr val="FF0000"/>
              </a:solidFill>
            </a:endParaRPr>
          </a:p>
        </p:txBody>
      </p:sp>
      <p:sp>
        <p:nvSpPr>
          <p:cNvPr id="5" name="文本框 4">
            <a:extLst>
              <a:ext uri="{FF2B5EF4-FFF2-40B4-BE49-F238E27FC236}">
                <a16:creationId xmlns:a16="http://schemas.microsoft.com/office/drawing/2014/main" id="{5347B7BD-CBF7-35F0-492B-7134FB16D39F}"/>
              </a:ext>
            </a:extLst>
          </p:cNvPr>
          <p:cNvSpPr txBox="1"/>
          <p:nvPr/>
        </p:nvSpPr>
        <p:spPr>
          <a:xfrm>
            <a:off x="10203707" y="3334006"/>
            <a:ext cx="484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18</a:t>
            </a:r>
            <a:endParaRPr lang="zh-CN" altLang="en-US">
              <a:solidFill>
                <a:srgbClr val="FF0000"/>
              </a:solidFill>
            </a:endParaRPr>
          </a:p>
        </p:txBody>
      </p:sp>
      <p:sp>
        <p:nvSpPr>
          <p:cNvPr id="6" name="文本框 5">
            <a:extLst>
              <a:ext uri="{FF2B5EF4-FFF2-40B4-BE49-F238E27FC236}">
                <a16:creationId xmlns:a16="http://schemas.microsoft.com/office/drawing/2014/main" id="{0474134E-3A13-0920-C559-5B101A06AEEE}"/>
              </a:ext>
            </a:extLst>
          </p:cNvPr>
          <p:cNvSpPr txBox="1"/>
          <p:nvPr/>
        </p:nvSpPr>
        <p:spPr>
          <a:xfrm>
            <a:off x="6546107" y="3809494"/>
            <a:ext cx="3324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endParaRPr lang="zh-CN" altLang="en-US">
              <a:solidFill>
                <a:srgbClr val="FF0000"/>
              </a:solidFill>
            </a:endParaRPr>
          </a:p>
        </p:txBody>
      </p:sp>
      <p:sp>
        <p:nvSpPr>
          <p:cNvPr id="7" name="文本框 6">
            <a:extLst>
              <a:ext uri="{FF2B5EF4-FFF2-40B4-BE49-F238E27FC236}">
                <a16:creationId xmlns:a16="http://schemas.microsoft.com/office/drawing/2014/main" id="{51150364-8B16-1CAF-93F0-24D26172A86D}"/>
              </a:ext>
            </a:extLst>
          </p:cNvPr>
          <p:cNvSpPr txBox="1"/>
          <p:nvPr/>
        </p:nvSpPr>
        <p:spPr>
          <a:xfrm>
            <a:off x="1669308" y="4760470"/>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1584</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35" name="yt_shape_13835"/>
          <p:cNvSpPr txBox="1"/>
          <p:nvPr/>
        </p:nvSpPr>
        <p:spPr>
          <a:xfrm>
            <a:off x="540119" y="1474216"/>
            <a:ext cx="11111999" cy="426956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白正" pitchFamily="24"/>
                <a:ea typeface="宋体" pitchFamily="24"/>
                <a:cs typeface="宋体" pitchFamily="24"/>
              </a:rPr>
              <a:t>小丽和小明两名同学对全班</a:t>
            </a:r>
            <a:r>
              <a:rPr lang="en-US" altLang="zh-CN" sz="2400" b="0" i="0" u="none">
                <a:solidFill>
                  <a:srgbClr val="000000"/>
                </a:solidFill>
                <a:effectLst/>
                <a:latin typeface="Times New Roman" pitchFamily="24"/>
                <a:ea typeface="Times New Roman" pitchFamily="24"/>
                <a:cs typeface="宋体" pitchFamily="24"/>
              </a:rPr>
              <a:t>50</a:t>
            </a:r>
            <a:r>
              <a:rPr lang="zh-CN" altLang="zh-CN" sz="2400" b="0" i="0" u="none">
                <a:solidFill>
                  <a:srgbClr val="000000"/>
                </a:solidFill>
                <a:effectLst/>
                <a:latin typeface="白正" pitchFamily="24"/>
                <a:ea typeface="宋体" pitchFamily="24"/>
                <a:cs typeface="宋体" pitchFamily="24"/>
              </a:rPr>
              <a:t>名同学的数学成绩进行统计</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小丽随机抽取</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宋体" pitchFamily="24"/>
                <a:cs typeface="宋体" pitchFamily="24"/>
              </a:rPr>
              <a:t>名同学的成绩分别为（单位：分）</a:t>
            </a:r>
            <a:r>
              <a:rPr lang="en-US" altLang="zh-CN" sz="2400" b="0" i="0" u="none">
                <a:solidFill>
                  <a:srgbClr val="000000"/>
                </a:solidFill>
                <a:effectLst/>
                <a:latin typeface="Times New Roman" pitchFamily="24"/>
                <a:ea typeface="Times New Roman" pitchFamily="24"/>
                <a:cs typeface="宋体" pitchFamily="24"/>
              </a:rPr>
              <a:t>98</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92</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75</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80</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65</a:t>
            </a:r>
            <a:r>
              <a:rPr lang="zh-CN" altLang="zh-CN" sz="2400" b="0" i="0" u="none">
                <a:solidFill>
                  <a:srgbClr val="000000"/>
                </a:solidFill>
                <a:effectLst/>
                <a:latin typeface="白正" pitchFamily="24"/>
                <a:ea typeface="宋体" pitchFamily="24"/>
                <a:cs typeface="宋体" pitchFamily="24"/>
              </a:rPr>
              <a:t>，由此她估计全班同学的数学成绩的平均数为</a:t>
            </a:r>
            <a:r>
              <a:rPr lang="en-US" altLang="zh-CN" sz="2400" b="0" i="0" u="none">
                <a:solidFill>
                  <a:srgbClr val="000000"/>
                </a:solidFill>
                <a:effectLst/>
                <a:latin typeface="Times New Roman" pitchFamily="24"/>
                <a:ea typeface="Times New Roman" pitchFamily="24"/>
                <a:cs typeface="宋体" pitchFamily="24"/>
              </a:rPr>
              <a:t>82</a:t>
            </a:r>
            <a:r>
              <a:rPr lang="zh-CN" altLang="zh-CN" sz="2400" b="0" i="0" u="none">
                <a:solidFill>
                  <a:srgbClr val="000000"/>
                </a:solidFill>
                <a:effectLst/>
                <a:latin typeface="白正" pitchFamily="24"/>
                <a:ea typeface="宋体" pitchFamily="24"/>
                <a:cs typeface="宋体" pitchFamily="24"/>
              </a:rPr>
              <a:t>分</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而小明随机抽取</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白正" pitchFamily="24"/>
                <a:ea typeface="宋体" pitchFamily="24"/>
                <a:cs typeface="宋体" pitchFamily="24"/>
              </a:rPr>
              <a:t>名同学的成绩分别为（单位：分）</a:t>
            </a:r>
            <a:r>
              <a:rPr lang="en-US" altLang="zh-CN" sz="2400" b="0" i="0" u="none">
                <a:solidFill>
                  <a:srgbClr val="000000"/>
                </a:solidFill>
                <a:effectLst/>
                <a:latin typeface="Times New Roman" pitchFamily="24"/>
                <a:ea typeface="Times New Roman" pitchFamily="24"/>
                <a:cs typeface="宋体" pitchFamily="24"/>
              </a:rPr>
              <a:t>99</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98</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95</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92</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85</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80</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78</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75</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75</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70.</a:t>
            </a:r>
            <a:r>
              <a:rPr lang="zh-CN" altLang="zh-CN" sz="2400" b="0" i="0" u="none">
                <a:solidFill>
                  <a:srgbClr val="000000"/>
                </a:solidFill>
                <a:effectLst/>
                <a:latin typeface="白正" pitchFamily="24"/>
                <a:ea typeface="宋体" pitchFamily="24"/>
                <a:cs typeface="宋体" pitchFamily="24"/>
              </a:rPr>
              <a:t>由此他估计全班同学的数学成绩的平均分为</a:t>
            </a:r>
            <a:r>
              <a:rPr lang="en-US" altLang="zh-CN" sz="2400" b="0" i="0" u="none">
                <a:solidFill>
                  <a:srgbClr val="000000"/>
                </a:solidFill>
                <a:effectLst/>
                <a:latin typeface="Times New Roman" pitchFamily="24"/>
                <a:ea typeface="Times New Roman" pitchFamily="24"/>
                <a:cs typeface="宋体" pitchFamily="24"/>
              </a:rPr>
              <a:t>84.7</a:t>
            </a:r>
            <a:r>
              <a:rPr lang="zh-CN" altLang="zh-CN" sz="2400" b="0" i="0" u="none">
                <a:solidFill>
                  <a:srgbClr val="000000"/>
                </a:solidFill>
                <a:effectLst/>
                <a:latin typeface="白正" pitchFamily="24"/>
                <a:ea typeface="宋体" pitchFamily="24"/>
                <a:cs typeface="宋体" pitchFamily="24"/>
              </a:rPr>
              <a:t>分，而实际上全班同学的数学成绩的平均分为</a:t>
            </a:r>
            <a:r>
              <a:rPr lang="en-US" altLang="zh-CN" sz="2400" b="0" i="0" u="none">
                <a:solidFill>
                  <a:srgbClr val="000000"/>
                </a:solidFill>
                <a:effectLst/>
                <a:latin typeface="Times New Roman" pitchFamily="24"/>
                <a:ea typeface="Times New Roman" pitchFamily="24"/>
                <a:cs typeface="宋体" pitchFamily="24"/>
              </a:rPr>
              <a:t>87</a:t>
            </a:r>
            <a:r>
              <a:rPr lang="zh-CN" altLang="zh-CN" sz="2400" b="0" i="0" u="none">
                <a:solidFill>
                  <a:srgbClr val="000000"/>
                </a:solidFill>
                <a:effectLst/>
                <a:latin typeface="白正" pitchFamily="24"/>
                <a:ea typeface="宋体" pitchFamily="24"/>
                <a:cs typeface="宋体" pitchFamily="24"/>
              </a:rPr>
              <a:t>分，因此，小丽认为抽样调查不可靠，她的观点正确吗？</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解：她的观点是错误的，简单的随机抽样的方法是一种可以信赖的方法，但选择的样本不同，得到的结果也存在一定的误差，且样本容量越大，调查的数据与总体便越接近</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2" name="文本框 1">
            <a:extLst>
              <a:ext uri="{FF2B5EF4-FFF2-40B4-BE49-F238E27FC236}">
                <a16:creationId xmlns:a16="http://schemas.microsoft.com/office/drawing/2014/main" id="{8E80F188-ABFB-A1F7-C005-6FAB1268FF25}"/>
              </a:ext>
            </a:extLst>
          </p:cNvPr>
          <p:cNvSpPr txBox="1"/>
          <p:nvPr/>
        </p:nvSpPr>
        <p:spPr>
          <a:xfrm>
            <a:off x="450108" y="4280338"/>
            <a:ext cx="111528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解：她的观点是错误的，简单的随机抽样的方法是一种可以信赖的方法，但选择的</a:t>
            </a:r>
            <a:endParaRPr lang="zh-CN" altLang="en-US">
              <a:solidFill>
                <a:srgbClr val="FF0000"/>
              </a:solidFill>
            </a:endParaRPr>
          </a:p>
        </p:txBody>
      </p:sp>
      <p:sp>
        <p:nvSpPr>
          <p:cNvPr id="3" name="文本框 2">
            <a:extLst>
              <a:ext uri="{FF2B5EF4-FFF2-40B4-BE49-F238E27FC236}">
                <a16:creationId xmlns:a16="http://schemas.microsoft.com/office/drawing/2014/main" id="{6EDB3318-2DF3-9F19-4E4F-093C1431D3DB}"/>
              </a:ext>
            </a:extLst>
          </p:cNvPr>
          <p:cNvSpPr txBox="1"/>
          <p:nvPr/>
        </p:nvSpPr>
        <p:spPr>
          <a:xfrm>
            <a:off x="450108" y="4755826"/>
            <a:ext cx="111528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样本不同，得到的结果也存在一定的误差，且样本容量越大，调查的数据与总体便</a:t>
            </a:r>
            <a:endParaRPr lang="zh-CN" altLang="en-US">
              <a:solidFill>
                <a:srgbClr val="FF0000"/>
              </a:solidFill>
            </a:endParaRPr>
          </a:p>
        </p:txBody>
      </p:sp>
      <p:sp>
        <p:nvSpPr>
          <p:cNvPr id="4" name="文本框 3">
            <a:extLst>
              <a:ext uri="{FF2B5EF4-FFF2-40B4-BE49-F238E27FC236}">
                <a16:creationId xmlns:a16="http://schemas.microsoft.com/office/drawing/2014/main" id="{3824ED30-8AE3-648B-D3EE-A1C9F914BD48}"/>
              </a:ext>
            </a:extLst>
          </p:cNvPr>
          <p:cNvSpPr txBox="1"/>
          <p:nvPr/>
        </p:nvSpPr>
        <p:spPr>
          <a:xfrm>
            <a:off x="450108" y="5231314"/>
            <a:ext cx="11706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越接近</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linds(horizontal)">
                                      <p:cBhvr>
                                        <p:cTn id="13"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38" name="yt_shape_13838"/>
          <p:cNvSpPr txBox="1"/>
          <p:nvPr/>
        </p:nvSpPr>
        <p:spPr>
          <a:xfrm>
            <a:off x="540000" y="900000"/>
            <a:ext cx="4125681"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cs typeface="宋体" pitchFamily="32"/>
              </a:rPr>
              <a:t> </a:t>
            </a:r>
            <a:r>
              <a:rPr lang="en-US" altLang="zh-CN" sz="3250" b="0" i="0" u="none" spc="31434">
                <a:solidFill>
                  <a:srgbClr val="1EE3CF"/>
                </a:solidFill>
                <a:effectLst/>
                <a:latin typeface="白正" pitchFamily="32"/>
                <a:ea typeface="宋体" pitchFamily="32"/>
                <a:cs typeface="宋体" pitchFamily="32"/>
              </a:rPr>
              <a:t> </a:t>
            </a:r>
          </a:p>
        </p:txBody>
      </p:sp>
      <p:pic>
        <p:nvPicPr>
          <p:cNvPr id="13837" name="yt_image_13837">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92760" cy="646938"/>
          </a:xfrm>
          <a:prstGeom prst="rect">
            <a:avLst/>
          </a:prstGeom>
          <a:noFill/>
          <a:extLst>
            <a:ext uri="{909E8E84-426E-40DD-AFC4-6F175D3DCCD1}">
              <a14:hiddenFill xmlns:a14="http://schemas.microsoft.com/office/drawing/2010/main">
                <a:solidFill>
                  <a:srgbClr val="FFFFFF"/>
                </a:solidFill>
              </a14:hiddenFill>
            </a:ext>
          </a:extLst>
        </p:spPr>
      </p:pic>
      <p:sp>
        <p:nvSpPr>
          <p:cNvPr id="13840" name="yt_shape_13840"/>
          <p:cNvSpPr txBox="1"/>
          <p:nvPr/>
        </p:nvSpPr>
        <p:spPr>
          <a:xfrm>
            <a:off x="540119" y="1597583"/>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白正" pitchFamily="24"/>
                <a:ea typeface="楷体" pitchFamily="24"/>
                <a:cs typeface="宋体" pitchFamily="24"/>
              </a:rPr>
              <a:t>（杭州市中考）</a:t>
            </a:r>
            <a:r>
              <a:rPr lang="zh-CN" altLang="zh-CN" sz="2400" b="0" i="0" u="none">
                <a:solidFill>
                  <a:srgbClr val="000000"/>
                </a:solidFill>
                <a:effectLst/>
                <a:latin typeface="白正" pitchFamily="24"/>
                <a:ea typeface="宋体" pitchFamily="24"/>
                <a:cs typeface="宋体" pitchFamily="24"/>
              </a:rPr>
              <a:t>为了了解某校九年级学生的跳高水平，随机抽取该年级</a:t>
            </a:r>
            <a:r>
              <a:rPr lang="en-US" altLang="zh-CN" sz="2400" b="0" i="0" u="none">
                <a:solidFill>
                  <a:srgbClr val="000000"/>
                </a:solidFill>
                <a:effectLst/>
                <a:latin typeface="Times New Roman" pitchFamily="24"/>
                <a:ea typeface="Times New Roman" pitchFamily="24"/>
                <a:cs typeface="宋体" pitchFamily="24"/>
              </a:rPr>
              <a:t>50</a:t>
            </a:r>
            <a:r>
              <a:rPr lang="zh-CN" altLang="zh-CN" sz="2400" b="0" i="0" u="none">
                <a:solidFill>
                  <a:srgbClr val="000000"/>
                </a:solidFill>
                <a:effectLst/>
                <a:latin typeface="白正" pitchFamily="24"/>
                <a:ea typeface="宋体" pitchFamily="24"/>
                <a:cs typeface="宋体" pitchFamily="24"/>
              </a:rPr>
              <a:t>名学生进行跳高测试，并把测试成绩绘制成如图所示的频数表和未完成的频数直方图（每组含前一个边界值，不含后一个边界值）</a:t>
            </a:r>
            <a:r>
              <a:rPr lang="en-US" altLang="zh-CN" sz="2400" b="0" i="0" u="none">
                <a:solidFill>
                  <a:srgbClr val="000000"/>
                </a:solidFill>
                <a:effectLst/>
                <a:latin typeface="Times New Roman" pitchFamily="24"/>
                <a:ea typeface="Times New Roman" pitchFamily="24"/>
                <a:cs typeface="宋体" pitchFamily="24"/>
              </a:rPr>
              <a:t>.</a:t>
            </a:r>
          </a:p>
        </p:txBody>
      </p:sp>
      <p:sp>
        <p:nvSpPr>
          <p:cNvPr id="13841" name="yt_shape_13841"/>
          <p:cNvSpPr txBox="1"/>
          <p:nvPr/>
        </p:nvSpPr>
        <p:spPr>
          <a:xfrm>
            <a:off x="3172122" y="3037149"/>
            <a:ext cx="5847755" cy="435376"/>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某校九年级</a:t>
            </a:r>
            <a:r>
              <a:rPr lang="en-US" altLang="zh-CN" sz="2400" b="0" i="0" u="none">
                <a:solidFill>
                  <a:srgbClr val="000000"/>
                </a:solidFill>
                <a:effectLst/>
                <a:latin typeface="Times New Roman" pitchFamily="24"/>
                <a:ea typeface="Times New Roman" pitchFamily="24"/>
                <a:cs typeface="宋体" pitchFamily="24"/>
              </a:rPr>
              <a:t>50</a:t>
            </a:r>
            <a:r>
              <a:rPr lang="zh-CN" altLang="zh-CN" sz="2400" b="0" i="0" u="none">
                <a:solidFill>
                  <a:srgbClr val="000000"/>
                </a:solidFill>
                <a:effectLst/>
                <a:latin typeface="白正" pitchFamily="24"/>
                <a:ea typeface="宋体" pitchFamily="24"/>
                <a:cs typeface="宋体" pitchFamily="24"/>
              </a:rPr>
              <a:t>名学生跳高测试成绩的频数表</a:t>
            </a:r>
          </a:p>
        </p:txBody>
      </p:sp>
      <p:graphicFrame>
        <p:nvGraphicFramePr>
          <p:cNvPr id="13842" name="yt_table_13842" title="H_223.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822982080"/>
              </p:ext>
            </p:extLst>
          </p:nvPr>
        </p:nvGraphicFramePr>
        <p:xfrm>
          <a:off x="540000" y="3675677"/>
          <a:ext cx="11111999" cy="2834640"/>
        </p:xfrm>
        <a:graphic>
          <a:graphicData uri="http://schemas.openxmlformats.org/drawingml/2006/table">
            <a:tbl>
              <a:tblPr>
                <a:tableStyleId>{5940675A-B579-460E-94D1-54222C63F5DA}</a:tableStyleId>
              </a:tblPr>
              <a:tblGrid>
                <a:gridCol w="5555655">
                  <a:extLst>
                    <a:ext uri="{9D8B030D-6E8A-4147-A177-3AD203B41FA5}">
                      <a16:colId xmlns:a16="http://schemas.microsoft.com/office/drawing/2014/main" val="20000"/>
                    </a:ext>
                  </a:extLst>
                </a:gridCol>
                <a:gridCol w="5556344">
                  <a:extLst>
                    <a:ext uri="{9D8B030D-6E8A-4147-A177-3AD203B41FA5}">
                      <a16:colId xmlns:a16="http://schemas.microsoft.com/office/drawing/2014/main" val="20001"/>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测试成绩（</a:t>
                      </a:r>
                      <a:r>
                        <a:rPr lang="en-US" altLang="zh-CN" sz="2400" b="0" i="0"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白正" pitchFamily="24"/>
                          <a:ea typeface="宋体" pitchFamily="24"/>
                          <a:cs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频数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1.09</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1.19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1.19</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467999">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1.29</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1.39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a</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r h="467999">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1.39</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1.49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4"/>
                  </a:ext>
                </a:extLst>
              </a:tr>
            </a:tbl>
          </a:graphicData>
        </a:graphic>
      </p:graphicFrame>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44" name="yt_shape_13844"/>
          <p:cNvSpPr txBox="1"/>
          <p:nvPr/>
        </p:nvSpPr>
        <p:spPr>
          <a:xfrm>
            <a:off x="540000" y="764704"/>
            <a:ext cx="5847755"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）求</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的值，并把频数直方图补充完整；</a:t>
            </a:r>
          </a:p>
        </p:txBody>
      </p:sp>
      <p:sp>
        <p:nvSpPr>
          <p:cNvPr id="13847" name="yt_shape_13847"/>
          <p:cNvSpPr txBox="1"/>
          <p:nvPr/>
        </p:nvSpPr>
        <p:spPr>
          <a:xfrm>
            <a:off x="3366346" y="1403232"/>
            <a:ext cx="5248168" cy="2326278"/>
          </a:xfrm>
          <a:prstGeom prst="rect">
            <a:avLst/>
          </a:prstGeom>
        </p:spPr>
        <p:txBody>
          <a:bodyPr vert="horz" wrap="none" lIns="0" tIns="0" rIns="0" bIns="0" rtlCol="0">
            <a:spAutoFit/>
          </a:bodyPr>
          <a:lstStyle/>
          <a:p>
            <a:pPr algn="l" eaLnBrk="1" latinLnBrk="0" hangingPunct="0">
              <a:lnSpc>
                <a:spcPct val="129999"/>
              </a:lnSpc>
            </a:pPr>
            <a:r>
              <a:rPr lang="en-US" altLang="zh-CN" sz="12650" b="0" i="0" u="none" spc="-12650">
                <a:solidFill>
                  <a:srgbClr val="1EE3CF"/>
                </a:solidFill>
                <a:effectLst/>
                <a:latin typeface="白正" pitchFamily="126"/>
                <a:ea typeface="宋体" pitchFamily="126"/>
                <a:cs typeface="宋体" pitchFamily="126"/>
              </a:rPr>
              <a:t> </a:t>
            </a:r>
            <a:r>
              <a:rPr lang="en-US" altLang="zh-CN" sz="12650" b="0" i="0" u="none" spc="16524">
                <a:solidFill>
                  <a:srgbClr val="1EE3CF"/>
                </a:solidFill>
                <a:effectLst/>
                <a:latin typeface="白正" pitchFamily="126"/>
                <a:ea typeface="宋体" pitchFamily="126"/>
                <a:cs typeface="宋体" pitchFamily="126"/>
              </a:rPr>
              <a:t> </a:t>
            </a:r>
            <a:r>
              <a:rPr lang="zh-CN" altLang="zh-CN" sz="2400" b="0" i="0" u="none">
                <a:solidFill>
                  <a:srgbClr val="FF0000"/>
                </a:solidFill>
                <a:effectLst/>
                <a:latin typeface="MS Gothic" pitchFamily="24"/>
                <a:ea typeface="宋体" pitchFamily="24"/>
                <a:cs typeface="MS Gothic" pitchFamily="24"/>
              </a:rPr>
              <a:t>　</a:t>
            </a:r>
            <a:r>
              <a:rPr lang="en-US" altLang="zh-CN" sz="12300" b="0" i="0" u="none" spc="16363">
                <a:solidFill>
                  <a:srgbClr val="1EE3CF"/>
                </a:solidFill>
                <a:effectLst/>
                <a:latin typeface="白正" pitchFamily="123"/>
                <a:ea typeface="宋体" pitchFamily="123"/>
                <a:cs typeface="宋体" pitchFamily="123"/>
              </a:rPr>
              <a:t> </a:t>
            </a:r>
          </a:p>
        </p:txBody>
      </p:sp>
      <p:pic>
        <p:nvPicPr>
          <p:cNvPr id="13845" name="yt_image_13845">
            <a:extLst>
              <a:ext uri="">
                <a16:creationId xmlns:a16="http://schemas.microsoft.com/office/drawing/2014/main" xmlns:mc="http://schemas.openxmlformats.org/markup-compatibility/2006"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3366346" y="1403232"/>
            <a:ext cx="2498076" cy="2519672"/>
          </a:xfrm>
          <a:prstGeom prst="rect">
            <a:avLst/>
          </a:prstGeom>
          <a:noFill/>
          <a:extLst>
            <a:ext uri="{909E8E84-426E-40DD-AFC4-6F175D3DCCD1}">
              <a14:hiddenFill xmlns:a14="http://schemas.microsoft.com/office/drawing/2010/main">
                <a:solidFill>
                  <a:srgbClr val="FFFFFF"/>
                </a:solidFill>
              </a14:hiddenFill>
            </a:ext>
          </a:extLst>
        </p:spPr>
      </p:pic>
      <p:pic>
        <p:nvPicPr>
          <p:cNvPr id="13846" name="yt_image_13846">
            <a:extLst>
              <a:ext uri="">
                <a16:creationId xmlns:a16="http://schemas.microsoft.com/office/drawing/2014/main" xmlns:mc="http://schemas.openxmlformats.org/markup-compatibility/2006" xmlns:a14="http://schemas.microsoft.com/office/drawing/2010/main" xmlns:p14="http://schemas.microsoft.com/office/powerpoint/2010/main" xmlns="" id="{5351258F-BC95-41E6-9372-C2FE361B0291}"/>
              </a:ext>
            </a:extLst>
          </p:cNvPr>
          <p:cNvPicPr>
            <a:picLocks noChangeAspect="1" noChangeArrowheads="1"/>
          </p:cNvPicPr>
          <p:nvPr/>
        </p:nvPicPr>
        <p:blipFill>
          <a:blip r:embed="rId3" cstate="print"/>
          <a:srcRect/>
          <a:stretch>
            <a:fillRect/>
          </a:stretch>
        </p:blipFill>
        <p:spPr bwMode="auto">
          <a:xfrm>
            <a:off x="6169154" y="1471169"/>
            <a:ext cx="2468133" cy="2451735"/>
          </a:xfrm>
          <a:prstGeom prst="rect">
            <a:avLst/>
          </a:prstGeom>
          <a:noFill/>
          <a:extLst>
            <a:ext uri="{909E8E84-426E-40DD-AFC4-6F175D3DCCD1}">
              <a14:hiddenFill xmlns:a14="http://schemas.microsoft.com/office/drawing/2010/main">
                <a:solidFill>
                  <a:srgbClr val="FFFFFF"/>
                </a:solidFill>
              </a14:hiddenFill>
            </a:ext>
          </a:extLst>
        </p:spPr>
      </p:pic>
      <p:sp>
        <p:nvSpPr>
          <p:cNvPr id="13849" name="yt_shape_13849"/>
          <p:cNvSpPr txBox="1"/>
          <p:nvPr/>
        </p:nvSpPr>
        <p:spPr>
          <a:xfrm>
            <a:off x="540119" y="3973136"/>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）该年级共有</a:t>
            </a:r>
            <a:r>
              <a:rPr lang="en-US" altLang="zh-CN" sz="2400" b="0" i="0" u="none">
                <a:solidFill>
                  <a:srgbClr val="000000"/>
                </a:solidFill>
                <a:effectLst/>
                <a:latin typeface="Times New Roman" pitchFamily="24"/>
                <a:ea typeface="Times New Roman" pitchFamily="24"/>
                <a:cs typeface="宋体" pitchFamily="24"/>
              </a:rPr>
              <a:t>500</a:t>
            </a:r>
            <a:r>
              <a:rPr lang="zh-CN" altLang="zh-CN" sz="2400" b="0" i="0" u="none">
                <a:solidFill>
                  <a:srgbClr val="000000"/>
                </a:solidFill>
                <a:effectLst/>
                <a:latin typeface="白正" pitchFamily="24"/>
                <a:ea typeface="宋体" pitchFamily="24"/>
                <a:cs typeface="宋体" pitchFamily="24"/>
              </a:rPr>
              <a:t>名学生，估计该年级学生跳高成绩在</a:t>
            </a:r>
            <a:r>
              <a:rPr lang="en-US" altLang="zh-CN" sz="2400" b="0" i="0" u="none">
                <a:solidFill>
                  <a:srgbClr val="000000"/>
                </a:solidFill>
                <a:effectLst/>
                <a:latin typeface="Times New Roman" pitchFamily="24"/>
                <a:ea typeface="Times New Roman" pitchFamily="24"/>
                <a:cs typeface="宋体" pitchFamily="24"/>
              </a:rPr>
              <a:t>1.29m</a:t>
            </a:r>
            <a:r>
              <a:rPr lang="zh-CN" altLang="zh-CN" sz="2400" b="0" i="0" u="none">
                <a:solidFill>
                  <a:srgbClr val="000000"/>
                </a:solidFill>
                <a:effectLst/>
                <a:latin typeface="白正" pitchFamily="24"/>
                <a:ea typeface="宋体" pitchFamily="24"/>
                <a:cs typeface="宋体" pitchFamily="24"/>
              </a:rPr>
              <a:t>（含</a:t>
            </a:r>
            <a:r>
              <a:rPr lang="en-US" altLang="zh-CN" sz="2400" b="0" i="0" u="none">
                <a:solidFill>
                  <a:srgbClr val="000000"/>
                </a:solidFill>
                <a:effectLst/>
                <a:latin typeface="Times New Roman" pitchFamily="24"/>
                <a:ea typeface="Times New Roman" pitchFamily="24"/>
                <a:cs typeface="宋体" pitchFamily="24"/>
              </a:rPr>
              <a:t>1.29m</a:t>
            </a:r>
            <a:r>
              <a:rPr lang="zh-CN" altLang="zh-CN" sz="2400" b="0" i="0" u="none">
                <a:solidFill>
                  <a:srgbClr val="000000"/>
                </a:solidFill>
                <a:effectLst/>
                <a:latin typeface="白正" pitchFamily="24"/>
                <a:ea typeface="宋体" pitchFamily="24"/>
                <a:cs typeface="宋体" pitchFamily="24"/>
              </a:rPr>
              <a:t>）以上的人数</a:t>
            </a:r>
            <a:r>
              <a:rPr lang="en-US" altLang="zh-CN" sz="2400" b="0" i="0" u="none">
                <a:solidFill>
                  <a:srgbClr val="000000"/>
                </a:solidFill>
                <a:effectLst/>
                <a:latin typeface="Times New Roman" pitchFamily="24"/>
                <a:ea typeface="Times New Roman" pitchFamily="24"/>
                <a:cs typeface="宋体" pitchFamily="24"/>
              </a:rPr>
              <a:t>.</a:t>
            </a:r>
          </a:p>
        </p:txBody>
      </p:sp>
      <p:sp>
        <p:nvSpPr>
          <p:cNvPr id="13850" name="yt_shape_13850"/>
          <p:cNvSpPr txBox="1"/>
          <p:nvPr/>
        </p:nvSpPr>
        <p:spPr>
          <a:xfrm>
            <a:off x="540000" y="4932571"/>
            <a:ext cx="761747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50</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8</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12</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10</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20</a:t>
            </a:r>
            <a:r>
              <a:rPr lang="zh-CN" altLang="zh-CN" sz="2400" b="0" i="0" u="none">
                <a:solidFill>
                  <a:srgbClr val="FF0000">
                    <a:alpha val="0"/>
                  </a:srgbClr>
                </a:solidFill>
                <a:effectLst/>
                <a:latin typeface="白正" pitchFamily="24"/>
                <a:ea typeface="黑体" pitchFamily="24"/>
                <a:cs typeface="宋体" pitchFamily="24"/>
              </a:rPr>
              <a:t>，补充统计图如图所示</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2" name="文本框 1">
            <a:extLst>
              <a:ext uri="{FF2B5EF4-FFF2-40B4-BE49-F238E27FC236}">
                <a16:creationId xmlns:a16="http://schemas.microsoft.com/office/drawing/2014/main" id="{852988E3-4958-A2FB-AA1A-140D4710554B}"/>
              </a:ext>
            </a:extLst>
          </p:cNvPr>
          <p:cNvSpPr txBox="1"/>
          <p:nvPr/>
        </p:nvSpPr>
        <p:spPr>
          <a:xfrm>
            <a:off x="449989" y="4885765"/>
            <a:ext cx="77238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，补充统计图如图所示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3" name="yt_shape_13851">
                <a:extLst>
                  <a:ext uri="{FF2B5EF4-FFF2-40B4-BE49-F238E27FC236}">
                    <a16:creationId xmlns:a16="http://schemas.microsoft.com/office/drawing/2014/main" id="{25AF2BD5-3418-B4C7-3388-F778B9EB99AC}"/>
                  </a:ext>
                </a:extLst>
              </p:cNvPr>
              <p:cNvSpPr txBox="1"/>
              <p:nvPr/>
            </p:nvSpPr>
            <p:spPr>
              <a:xfrm>
                <a:off x="540119" y="5420022"/>
                <a:ext cx="11111999" cy="1110560"/>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）估计该年级学生跳高成绩在</a:t>
                </a:r>
                <a:r>
                  <a:rPr lang="en-US" altLang="zh-CN" sz="2400" b="0" i="0" u="none">
                    <a:solidFill>
                      <a:srgbClr val="FF0000">
                        <a:alpha val="0"/>
                      </a:srgbClr>
                    </a:solidFill>
                    <a:effectLst/>
                    <a:latin typeface="Times New Roman" pitchFamily="24"/>
                    <a:ea typeface="Times New Roman" pitchFamily="24"/>
                    <a:cs typeface="宋体" pitchFamily="24"/>
                  </a:rPr>
                  <a:t>1.29m</a:t>
                </a:r>
                <a:r>
                  <a:rPr lang="zh-CN" altLang="zh-CN" sz="2400" b="0" i="0" u="none">
                    <a:solidFill>
                      <a:srgbClr val="FF0000">
                        <a:alpha val="0"/>
                      </a:srgbClr>
                    </a:solidFill>
                    <a:effectLst/>
                    <a:latin typeface="白正" pitchFamily="24"/>
                    <a:ea typeface="黑体" pitchFamily="24"/>
                    <a:cs typeface="宋体" pitchFamily="24"/>
                  </a:rPr>
                  <a:t>（含</a:t>
                </a:r>
                <a:r>
                  <a:rPr lang="en-US" altLang="zh-CN" sz="2400" b="0" i="0" u="none">
                    <a:solidFill>
                      <a:srgbClr val="FF0000">
                        <a:alpha val="0"/>
                      </a:srgbClr>
                    </a:solidFill>
                    <a:effectLst/>
                    <a:latin typeface="Times New Roman" pitchFamily="24"/>
                    <a:ea typeface="Times New Roman" pitchFamily="24"/>
                    <a:cs typeface="宋体" pitchFamily="24"/>
                  </a:rPr>
                  <a:t>1.29m</a:t>
                </a:r>
                <a:r>
                  <a:rPr lang="zh-CN" altLang="zh-CN" sz="2400" b="0" i="0" u="none">
                    <a:solidFill>
                      <a:srgbClr val="FF0000">
                        <a:alpha val="0"/>
                      </a:srgbClr>
                    </a:solidFill>
                    <a:effectLst/>
                    <a:latin typeface="白正" pitchFamily="24"/>
                    <a:ea typeface="黑体" pitchFamily="24"/>
                    <a:cs typeface="宋体" pitchFamily="24"/>
                  </a:rPr>
                  <a:t>）以上的人数是</a:t>
                </a:r>
                <a:r>
                  <a:rPr lang="en-US" altLang="zh-CN" sz="2400" b="0" i="0" u="none">
                    <a:solidFill>
                      <a:srgbClr val="FF0000">
                        <a:alpha val="0"/>
                      </a:srgbClr>
                    </a:solidFill>
                    <a:effectLst/>
                    <a:latin typeface="Times New Roman" pitchFamily="24"/>
                    <a:ea typeface="Times New Roman" pitchFamily="24"/>
                    <a:cs typeface="宋体" pitchFamily="24"/>
                  </a:rPr>
                  <a:t>500</a:t>
                </a:r>
                <a:r>
                  <a:rPr lang="en-US"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20+10</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50</m:t>
                        </m:r>
                      </m:den>
                    </m:f>
                  </m:oMath>
                </a14:m>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300</a:t>
                </a:r>
                <a:r>
                  <a:rPr lang="zh-CN" altLang="zh-CN" sz="2400" b="0" i="0" u="none">
                    <a:solidFill>
                      <a:srgbClr val="FF0000">
                        <a:alpha val="0"/>
                      </a:srgbClr>
                    </a:solidFill>
                    <a:effectLst/>
                    <a:latin typeface="白正" pitchFamily="24"/>
                    <a:ea typeface="黑体" pitchFamily="24"/>
                    <a:cs typeface="宋体" pitchFamily="24"/>
                  </a:rPr>
                  <a:t>（人）</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mc:Choice>
        <mc:Fallback>
          <p:sp>
            <p:nvSpPr>
              <p:cNvPr id="3" name="yt_shape_13851">
                <a:extLst>
                  <a:ext uri="{FF2B5EF4-FFF2-40B4-BE49-F238E27FC236}">
                    <a16:creationId xmlns:a16="http://schemas.microsoft.com/office/drawing/2014/main" id="{25AF2BD5-3418-B4C7-3388-F778B9EB99AC}"/>
                  </a:ext>
                </a:extLst>
              </p:cNvPr>
              <p:cNvSpPr txBox="1">
                <a:spLocks noRot="1" noChangeAspect="1" noMove="1" noResize="1" noEditPoints="1" noAdjustHandles="1" noChangeArrowheads="1" noChangeShapeType="1" noTextEdit="1"/>
              </p:cNvSpPr>
              <p:nvPr/>
            </p:nvSpPr>
            <p:spPr>
              <a:xfrm>
                <a:off x="540119" y="5420022"/>
                <a:ext cx="11111999" cy="1110560"/>
              </a:xfrm>
              <a:prstGeom prst="rect">
                <a:avLst/>
              </a:prstGeom>
              <a:blipFill>
                <a:blip r:embed="rId4"/>
                <a:stretch>
                  <a:fillRect l="-1701" b="-1648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6E5FBF0A-3140-76A5-0C2F-FF506EBFBC07}"/>
                  </a:ext>
                </a:extLst>
              </p:cNvPr>
              <p:cNvSpPr txBox="1"/>
              <p:nvPr/>
            </p:nvSpPr>
            <p:spPr>
              <a:xfrm>
                <a:off x="450108" y="5373216"/>
                <a:ext cx="11082972" cy="769062"/>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）估计该年级学生跳高成绩在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1.29m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（含</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1.29m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）以上的人数是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20+10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50</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300</a:t>
                </a:r>
                <a:endParaRPr lang="zh-CN" altLang="en-US">
                  <a:solidFill>
                    <a:srgbClr val="FF0000"/>
                  </a:solidFill>
                </a:endParaRPr>
              </a:p>
            </p:txBody>
          </p:sp>
        </mc:Choice>
        <mc:Fallback>
          <p:sp>
            <p:nvSpPr>
              <p:cNvPr id="4" name="文本框 3">
                <a:extLst>
                  <a:ext uri="{FF2B5EF4-FFF2-40B4-BE49-F238E27FC236}">
                    <a16:creationId xmlns:a16="http://schemas.microsoft.com/office/drawing/2014/main" id="{6E5FBF0A-3140-76A5-0C2F-FF506EBFBC07}"/>
                  </a:ext>
                </a:extLst>
              </p:cNvPr>
              <p:cNvSpPr txBox="1">
                <a:spLocks noRot="1" noChangeAspect="1" noMove="1" noResize="1" noEditPoints="1" noAdjustHandles="1" noChangeArrowheads="1" noChangeShapeType="1" noTextEdit="1"/>
              </p:cNvSpPr>
              <p:nvPr/>
            </p:nvSpPr>
            <p:spPr>
              <a:xfrm>
                <a:off x="450108" y="5373216"/>
                <a:ext cx="11082972" cy="769062"/>
              </a:xfrm>
              <a:prstGeom prst="rect">
                <a:avLst/>
              </a:prstGeom>
              <a:blipFill>
                <a:blip r:embed="rId5"/>
                <a:stretch>
                  <a:fillRect l="-880" r="-715" b="-4724"/>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88FA4843-38E7-E047-3A8E-0CA856FF50DD}"/>
              </a:ext>
            </a:extLst>
          </p:cNvPr>
          <p:cNvSpPr txBox="1"/>
          <p:nvPr/>
        </p:nvSpPr>
        <p:spPr>
          <a:xfrm>
            <a:off x="450108" y="6048666"/>
            <a:ext cx="1170687" cy="517982"/>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846"/>
                                        </p:tgtEl>
                                        <p:attrNameLst>
                                          <p:attrName>style.visibility</p:attrName>
                                        </p:attrNameLst>
                                      </p:cBhvr>
                                      <p:to>
                                        <p:strVal val="visible"/>
                                      </p:to>
                                    </p:set>
                                    <p:animEffect transition="in" filter="blinds(horizontal)">
                                      <p:cBhvr>
                                        <p:cTn id="12" dur="500"/>
                                        <p:tgtEl>
                                          <p:spTgt spid="1384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88" name="yt_shape_13788"/>
          <p:cNvSpPr txBox="1"/>
          <p:nvPr/>
        </p:nvSpPr>
        <p:spPr>
          <a:xfrm>
            <a:off x="540000" y="1571282"/>
            <a:ext cx="4146713"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cs typeface="宋体" pitchFamily="32"/>
              </a:rPr>
              <a:t> </a:t>
            </a:r>
            <a:r>
              <a:rPr lang="en-US" altLang="zh-CN" sz="3250" b="0" i="0" u="none" spc="31598">
                <a:solidFill>
                  <a:srgbClr val="1EE3CF"/>
                </a:solidFill>
                <a:effectLst/>
                <a:latin typeface="白正" pitchFamily="32"/>
                <a:ea typeface="宋体" pitchFamily="32"/>
                <a:cs typeface="宋体" pitchFamily="32"/>
              </a:rPr>
              <a:t> </a:t>
            </a:r>
          </a:p>
        </p:txBody>
      </p:sp>
      <p:pic>
        <p:nvPicPr>
          <p:cNvPr id="13787" name="yt_image_13787">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1571282"/>
            <a:ext cx="4113606" cy="652653"/>
          </a:xfrm>
          <a:prstGeom prst="rect">
            <a:avLst/>
          </a:prstGeom>
          <a:noFill/>
          <a:extLst>
            <a:ext uri="{909E8E84-426E-40DD-AFC4-6F175D3DCCD1}">
              <a14:hiddenFill xmlns:a14="http://schemas.microsoft.com/office/drawing/2010/main">
                <a:solidFill>
                  <a:srgbClr val="FFFFFF"/>
                </a:solidFill>
              </a14:hiddenFill>
            </a:ext>
          </a:extLst>
        </p:spPr>
      </p:pic>
      <p:sp>
        <p:nvSpPr>
          <p:cNvPr id="13790" name="yt_shape_13790"/>
          <p:cNvSpPr txBox="1"/>
          <p:nvPr/>
        </p:nvSpPr>
        <p:spPr>
          <a:xfrm>
            <a:off x="540000" y="2274579"/>
            <a:ext cx="4138954"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　</a:t>
            </a:r>
            <a:r>
              <a:rPr lang="zh-CN" altLang="zh-CN" sz="2400" b="0" i="0" u="none">
                <a:solidFill>
                  <a:srgbClr val="000000"/>
                </a:solidFill>
                <a:effectLst/>
                <a:latin typeface="白正" pitchFamily="24"/>
                <a:ea typeface="黑体" pitchFamily="24"/>
                <a:cs typeface="宋体" pitchFamily="24"/>
              </a:rPr>
              <a:t>抽样调查的可靠性</a:t>
            </a:r>
          </a:p>
        </p:txBody>
      </p:sp>
      <p:sp>
        <p:nvSpPr>
          <p:cNvPr id="13791" name="yt_shape_13791"/>
          <p:cNvSpPr txBox="1"/>
          <p:nvPr/>
        </p:nvSpPr>
        <p:spPr>
          <a:xfrm>
            <a:off x="540119" y="2778889"/>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某出版社在某学校只征求了三名同学的意见，就宣传</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本书深受同学们的欢迎</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这种说法错误的原因是（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　）</a:t>
            </a:r>
          </a:p>
        </p:txBody>
      </p:sp>
      <p:graphicFrame>
        <p:nvGraphicFramePr>
          <p:cNvPr id="13792" name="yt_table_13792"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291324950"/>
              </p:ext>
            </p:extLst>
          </p:nvPr>
        </p:nvGraphicFramePr>
        <p:xfrm>
          <a:off x="540000" y="3745184"/>
          <a:ext cx="4225925" cy="1901952"/>
        </p:xfrm>
        <a:graphic>
          <a:graphicData uri="http://schemas.openxmlformats.org/drawingml/2006/table">
            <a:tbl>
              <a:tblPr/>
              <a:tblGrid>
                <a:gridCol w="4225925">
                  <a:extLst>
                    <a:ext uri="{9D8B030D-6E8A-4147-A177-3AD203B41FA5}">
                      <a16:colId xmlns:a16="http://schemas.microsoft.com/office/drawing/2014/main" val="10560"/>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这三名同学不具有代表性</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35"/>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没有征求老师的意见</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3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没有征求家长的意见</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37"/>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样本的容量太小</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38"/>
                  </a:ext>
                </a:extLst>
              </a:tr>
            </a:tbl>
          </a:graphicData>
        </a:graphic>
      </p:graphicFrame>
      <p:pic>
        <p:nvPicPr>
          <p:cNvPr id="3" name="yt_shape_1697707894132">
            <a:extLst>
              <a:ext uri="{FF2B5EF4-FFF2-40B4-BE49-F238E27FC236}">
                <a16:creationId xmlns:a16="http://schemas.microsoft.com/office/drawing/2014/main" id="{486E7308-7D7C-908D-E783-732B4D53DE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2316256"/>
            <a:ext cx="1355917" cy="365782"/>
          </a:xfrm>
          <a:prstGeom prst="rect">
            <a:avLst/>
          </a:prstGeom>
        </p:spPr>
      </p:pic>
      <p:sp>
        <p:nvSpPr>
          <p:cNvPr id="2" name="文本框 1">
            <a:extLst>
              <a:ext uri="{FF2B5EF4-FFF2-40B4-BE49-F238E27FC236}">
                <a16:creationId xmlns:a16="http://schemas.microsoft.com/office/drawing/2014/main" id="{E69D6306-ACBD-7E48-1FA3-239E81131509}"/>
              </a:ext>
            </a:extLst>
          </p:cNvPr>
          <p:cNvSpPr txBox="1"/>
          <p:nvPr/>
        </p:nvSpPr>
        <p:spPr>
          <a:xfrm>
            <a:off x="4107708" y="3207571"/>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94" name="yt_shape_13794"/>
          <p:cNvSpPr txBox="1"/>
          <p:nvPr/>
        </p:nvSpPr>
        <p:spPr>
          <a:xfrm>
            <a:off x="540119" y="2175086"/>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某校九年级学生有</a:t>
            </a:r>
            <a:r>
              <a:rPr lang="en-US" altLang="zh-CN" sz="2400" b="0" i="0" u="none">
                <a:solidFill>
                  <a:srgbClr val="000000"/>
                </a:solidFill>
                <a:effectLst/>
                <a:latin typeface="Times New Roman" pitchFamily="24"/>
                <a:ea typeface="Times New Roman" pitchFamily="24"/>
                <a:cs typeface="宋体" pitchFamily="24"/>
              </a:rPr>
              <a:t>600</a:t>
            </a:r>
            <a:r>
              <a:rPr lang="zh-CN" altLang="zh-CN" sz="2400" b="0" i="0" u="none">
                <a:solidFill>
                  <a:srgbClr val="000000"/>
                </a:solidFill>
                <a:effectLst/>
                <a:latin typeface="白正" pitchFamily="24"/>
                <a:ea typeface="宋体" pitchFamily="24"/>
                <a:cs typeface="宋体" pitchFamily="24"/>
              </a:rPr>
              <a:t>名，要了解这些学生的每天上网时间，现在采用抽样调查方式，下列抽取的样本数量既可靠又省时省力的是（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　）</a:t>
            </a:r>
          </a:p>
        </p:txBody>
      </p:sp>
      <p:graphicFrame>
        <p:nvGraphicFramePr>
          <p:cNvPr id="13795" name="yt_table_13795"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969937678"/>
              </p:ext>
            </p:extLst>
          </p:nvPr>
        </p:nvGraphicFramePr>
        <p:xfrm>
          <a:off x="540000" y="3141381"/>
          <a:ext cx="3768725" cy="1901952"/>
        </p:xfrm>
        <a:graphic>
          <a:graphicData uri="http://schemas.openxmlformats.org/drawingml/2006/table">
            <a:tbl>
              <a:tblPr/>
              <a:tblGrid>
                <a:gridCol w="3768725">
                  <a:extLst>
                    <a:ext uri="{9D8B030D-6E8A-4147-A177-3AD203B41FA5}">
                      <a16:colId xmlns:a16="http://schemas.microsoft.com/office/drawing/2014/main" val="10561"/>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选取</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白正" pitchFamily="24"/>
                          <a:ea typeface="宋体" pitchFamily="24"/>
                          <a:cs typeface="宋体" pitchFamily="24"/>
                        </a:rPr>
                        <a:t>名学生作样本</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3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选取</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白正" pitchFamily="24"/>
                          <a:ea typeface="宋体" pitchFamily="24"/>
                          <a:cs typeface="宋体" pitchFamily="24"/>
                        </a:rPr>
                        <a:t>名学生作样本</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0"/>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选取</a:t>
                      </a:r>
                      <a:r>
                        <a:rPr lang="en-US" altLang="zh-CN" sz="2400" b="0" i="0" u="none">
                          <a:solidFill>
                            <a:srgbClr val="000000"/>
                          </a:solidFill>
                          <a:effectLst/>
                          <a:latin typeface="Times New Roman" pitchFamily="24"/>
                          <a:ea typeface="Times New Roman" pitchFamily="24"/>
                          <a:cs typeface="宋体" pitchFamily="24"/>
                        </a:rPr>
                        <a:t>20</a:t>
                      </a:r>
                      <a:r>
                        <a:rPr lang="zh-CN" altLang="zh-CN" sz="2400" b="0" i="0" u="none">
                          <a:solidFill>
                            <a:srgbClr val="000000"/>
                          </a:solidFill>
                          <a:effectLst/>
                          <a:latin typeface="白正" pitchFamily="24"/>
                          <a:ea typeface="宋体" pitchFamily="24"/>
                          <a:cs typeface="宋体" pitchFamily="24"/>
                        </a:rPr>
                        <a:t>名学生作样本</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1"/>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选取</a:t>
                      </a:r>
                      <a:r>
                        <a:rPr lang="en-US" altLang="zh-CN" sz="2400" b="0" i="0" u="none">
                          <a:solidFill>
                            <a:srgbClr val="000000"/>
                          </a:solidFill>
                          <a:effectLst/>
                          <a:latin typeface="Times New Roman" pitchFamily="24"/>
                          <a:ea typeface="Times New Roman" pitchFamily="24"/>
                          <a:cs typeface="宋体" pitchFamily="24"/>
                        </a:rPr>
                        <a:t>300</a:t>
                      </a:r>
                      <a:r>
                        <a:rPr lang="zh-CN" altLang="zh-CN" sz="2400" b="0" i="0" u="none">
                          <a:solidFill>
                            <a:srgbClr val="000000"/>
                          </a:solidFill>
                          <a:effectLst/>
                          <a:latin typeface="白正" pitchFamily="24"/>
                          <a:ea typeface="宋体" pitchFamily="24"/>
                          <a:cs typeface="宋体" pitchFamily="24"/>
                        </a:rPr>
                        <a:t>名学生作样本</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2"/>
                  </a:ext>
                </a:extLst>
              </a:tr>
            </a:tbl>
          </a:graphicData>
        </a:graphic>
      </p:graphicFrame>
      <p:sp>
        <p:nvSpPr>
          <p:cNvPr id="2" name="文本框 1">
            <a:extLst>
              <a:ext uri="{FF2B5EF4-FFF2-40B4-BE49-F238E27FC236}">
                <a16:creationId xmlns:a16="http://schemas.microsoft.com/office/drawing/2014/main" id="{1D1D518F-9062-EE19-ABB2-C2413C05BF66}"/>
              </a:ext>
            </a:extLst>
          </p:cNvPr>
          <p:cNvSpPr txBox="1"/>
          <p:nvPr/>
        </p:nvSpPr>
        <p:spPr>
          <a:xfrm>
            <a:off x="7460507" y="2603768"/>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97" name="yt_shape_13797"/>
          <p:cNvSpPr txBox="1"/>
          <p:nvPr/>
        </p:nvSpPr>
        <p:spPr>
          <a:xfrm>
            <a:off x="540000" y="2398314"/>
            <a:ext cx="3831177"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　</a:t>
            </a:r>
            <a:r>
              <a:rPr lang="zh-CN" altLang="zh-CN" sz="2400" b="0" i="0" u="none">
                <a:solidFill>
                  <a:srgbClr val="000000"/>
                </a:solidFill>
                <a:effectLst/>
                <a:latin typeface="白正" pitchFamily="24"/>
                <a:ea typeface="黑体" pitchFamily="24"/>
                <a:cs typeface="宋体" pitchFamily="24"/>
              </a:rPr>
              <a:t>用样本估计总体</a:t>
            </a:r>
          </a:p>
        </p:txBody>
      </p:sp>
      <p:sp>
        <p:nvSpPr>
          <p:cNvPr id="13798" name="yt_shape_13798"/>
          <p:cNvSpPr txBox="1"/>
          <p:nvPr/>
        </p:nvSpPr>
        <p:spPr>
          <a:xfrm>
            <a:off x="540119" y="2902624"/>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楷体" pitchFamily="24"/>
                <a:cs typeface="宋体" pitchFamily="24"/>
              </a:rPr>
              <a:t>（青岛市中考）</a:t>
            </a:r>
            <a:r>
              <a:rPr lang="zh-CN" altLang="zh-CN" sz="2400" b="0" i="0" u="none">
                <a:solidFill>
                  <a:srgbClr val="000000"/>
                </a:solidFill>
                <a:effectLst/>
                <a:latin typeface="白正" pitchFamily="24"/>
                <a:ea typeface="宋体" pitchFamily="24"/>
                <a:cs typeface="宋体" pitchFamily="24"/>
              </a:rPr>
              <a:t>在一个有</a:t>
            </a:r>
            <a:r>
              <a:rPr lang="en-US" altLang="zh-CN" sz="2400" b="0" i="0" u="none">
                <a:solidFill>
                  <a:srgbClr val="000000"/>
                </a:solidFill>
                <a:effectLst/>
                <a:latin typeface="Times New Roman" pitchFamily="24"/>
                <a:ea typeface="Times New Roman" pitchFamily="24"/>
                <a:cs typeface="宋体" pitchFamily="24"/>
              </a:rPr>
              <a:t>15</a:t>
            </a:r>
            <a:r>
              <a:rPr lang="zh-CN" altLang="zh-CN" sz="2400" b="0" i="0" u="none">
                <a:solidFill>
                  <a:srgbClr val="000000"/>
                </a:solidFill>
                <a:effectLst/>
                <a:latin typeface="白正" pitchFamily="24"/>
                <a:ea typeface="宋体" pitchFamily="24"/>
                <a:cs typeface="宋体" pitchFamily="24"/>
              </a:rPr>
              <a:t>万人的小镇，随机调查了</a:t>
            </a:r>
            <a:r>
              <a:rPr lang="en-US" altLang="zh-CN" sz="2400" b="0" i="0" u="none">
                <a:solidFill>
                  <a:srgbClr val="000000"/>
                </a:solidFill>
                <a:effectLst/>
                <a:latin typeface="Times New Roman" pitchFamily="24"/>
                <a:ea typeface="Times New Roman" pitchFamily="24"/>
                <a:cs typeface="宋体" pitchFamily="24"/>
              </a:rPr>
              <a:t>3000</a:t>
            </a:r>
            <a:r>
              <a:rPr lang="zh-CN" altLang="zh-CN" sz="2400" b="0" i="0" u="none">
                <a:solidFill>
                  <a:srgbClr val="000000"/>
                </a:solidFill>
                <a:effectLst/>
                <a:latin typeface="白正" pitchFamily="24"/>
                <a:ea typeface="宋体" pitchFamily="24"/>
                <a:cs typeface="宋体" pitchFamily="24"/>
              </a:rPr>
              <a:t>人，其中有</a:t>
            </a:r>
            <a:r>
              <a:rPr lang="en-US" altLang="zh-CN" sz="2400" b="0" i="0" u="none">
                <a:solidFill>
                  <a:srgbClr val="000000"/>
                </a:solidFill>
                <a:effectLst/>
                <a:latin typeface="Times New Roman" pitchFamily="24"/>
                <a:ea typeface="Times New Roman" pitchFamily="24"/>
                <a:cs typeface="宋体" pitchFamily="24"/>
              </a:rPr>
              <a:t>300</a:t>
            </a:r>
            <a:r>
              <a:rPr lang="zh-CN" altLang="zh-CN" sz="2400" b="0" i="0" u="none">
                <a:solidFill>
                  <a:srgbClr val="000000"/>
                </a:solidFill>
                <a:effectLst/>
                <a:latin typeface="白正" pitchFamily="24"/>
                <a:ea typeface="宋体" pitchFamily="24"/>
                <a:cs typeface="宋体" pitchFamily="24"/>
              </a:rPr>
              <a:t>人看中央电视台的早间新闻，据此，估计该镇看中央电视台早间新闻的约有（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　）</a:t>
            </a:r>
          </a:p>
        </p:txBody>
      </p:sp>
      <p:graphicFrame>
        <p:nvGraphicFramePr>
          <p:cNvPr id="13799" name="yt_table_13799"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838359607"/>
              </p:ext>
            </p:extLst>
          </p:nvPr>
        </p:nvGraphicFramePr>
        <p:xfrm>
          <a:off x="540000" y="3868919"/>
          <a:ext cx="4431030" cy="950976"/>
        </p:xfrm>
        <a:graphic>
          <a:graphicData uri="http://schemas.openxmlformats.org/drawingml/2006/table">
            <a:tbl>
              <a:tblPr/>
              <a:tblGrid>
                <a:gridCol w="2795905">
                  <a:extLst>
                    <a:ext uri="{9D8B030D-6E8A-4147-A177-3AD203B41FA5}">
                      <a16:colId xmlns:a16="http://schemas.microsoft.com/office/drawing/2014/main" val="10562"/>
                    </a:ext>
                  </a:extLst>
                </a:gridCol>
                <a:gridCol w="1635125">
                  <a:extLst>
                    <a:ext uri="{9D8B030D-6E8A-4147-A177-3AD203B41FA5}">
                      <a16:colId xmlns:a16="http://schemas.microsoft.com/office/drawing/2014/main" val="10563"/>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A.2.5</a:t>
                      </a:r>
                      <a:r>
                        <a:rPr lang="zh-CN" altLang="zh-CN" sz="2400" b="0" i="0" u="none">
                          <a:solidFill>
                            <a:srgbClr val="000000"/>
                          </a:solidFill>
                          <a:effectLst/>
                          <a:latin typeface="白正" pitchFamily="24"/>
                          <a:ea typeface="宋体" pitchFamily="24"/>
                          <a:cs typeface="宋体" pitchFamily="24"/>
                        </a:rPr>
                        <a:t>万人</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B.2</a:t>
                      </a:r>
                      <a:r>
                        <a:rPr lang="zh-CN" altLang="zh-CN" sz="2400" b="0" i="0" u="none">
                          <a:solidFill>
                            <a:srgbClr val="000000"/>
                          </a:solidFill>
                          <a:effectLst/>
                          <a:latin typeface="白正" pitchFamily="24"/>
                          <a:ea typeface="宋体" pitchFamily="24"/>
                          <a:cs typeface="宋体" pitchFamily="24"/>
                        </a:rPr>
                        <a:t>万人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C.1.5</a:t>
                      </a:r>
                      <a:r>
                        <a:rPr lang="zh-CN" altLang="zh-CN" sz="2400" b="0" i="0" u="none">
                          <a:solidFill>
                            <a:srgbClr val="000000"/>
                          </a:solidFill>
                          <a:effectLst/>
                          <a:latin typeface="白正" pitchFamily="24"/>
                          <a:ea typeface="宋体" pitchFamily="24"/>
                          <a:cs typeface="宋体" pitchFamily="24"/>
                        </a:rPr>
                        <a:t>万人</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D.1</a:t>
                      </a:r>
                      <a:r>
                        <a:rPr lang="zh-CN" altLang="zh-CN" sz="2400" b="0" i="0" u="none">
                          <a:solidFill>
                            <a:srgbClr val="000000"/>
                          </a:solidFill>
                          <a:effectLst/>
                          <a:latin typeface="白正" pitchFamily="24"/>
                          <a:ea typeface="宋体" pitchFamily="24"/>
                          <a:cs typeface="宋体" pitchFamily="24"/>
                        </a:rPr>
                        <a:t>万人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4"/>
                  </a:ext>
                </a:extLst>
              </a:tr>
            </a:tbl>
          </a:graphicData>
        </a:graphic>
      </p:graphicFrame>
      <p:pic>
        <p:nvPicPr>
          <p:cNvPr id="3" name="yt_shape_1697707894194">
            <a:extLst>
              <a:ext uri="{FF2B5EF4-FFF2-40B4-BE49-F238E27FC236}">
                <a16:creationId xmlns:a16="http://schemas.microsoft.com/office/drawing/2014/main" id="{112A066E-7C9A-AC1C-E88E-F664321C69E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2439991"/>
            <a:ext cx="1355917" cy="365782"/>
          </a:xfrm>
          <a:prstGeom prst="rect">
            <a:avLst/>
          </a:prstGeom>
        </p:spPr>
      </p:pic>
      <p:sp>
        <p:nvSpPr>
          <p:cNvPr id="2" name="文本框 1">
            <a:extLst>
              <a:ext uri="{FF2B5EF4-FFF2-40B4-BE49-F238E27FC236}">
                <a16:creationId xmlns:a16="http://schemas.microsoft.com/office/drawing/2014/main" id="{129210A5-23BB-4D9F-3992-16A5E2648DFD}"/>
              </a:ext>
            </a:extLst>
          </p:cNvPr>
          <p:cNvSpPr txBox="1"/>
          <p:nvPr/>
        </p:nvSpPr>
        <p:spPr>
          <a:xfrm>
            <a:off x="9898907" y="3331306"/>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01" name="yt_shape_13801"/>
          <p:cNvSpPr txBox="1"/>
          <p:nvPr/>
        </p:nvSpPr>
        <p:spPr>
          <a:xfrm>
            <a:off x="540119" y="1629402"/>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积极行动起来，共建节约型社会！我市某居民小区</a:t>
            </a:r>
            <a:r>
              <a:rPr lang="en-US" altLang="zh-CN" sz="2400" b="0" i="0" u="none">
                <a:solidFill>
                  <a:srgbClr val="000000"/>
                </a:solidFill>
                <a:effectLst/>
                <a:latin typeface="Times New Roman" pitchFamily="24"/>
                <a:ea typeface="Times New Roman" pitchFamily="24"/>
                <a:cs typeface="宋体" pitchFamily="24"/>
              </a:rPr>
              <a:t>200</a:t>
            </a:r>
            <a:r>
              <a:rPr lang="zh-CN" altLang="zh-CN" sz="2400" b="0" i="0" u="none">
                <a:solidFill>
                  <a:srgbClr val="000000"/>
                </a:solidFill>
                <a:effectLst/>
                <a:latin typeface="白正" pitchFamily="24"/>
                <a:ea typeface="宋体" pitchFamily="24"/>
                <a:cs typeface="宋体" pitchFamily="24"/>
              </a:rPr>
              <a:t>户居民参加了节水行动，现统计了</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白正" pitchFamily="24"/>
                <a:ea typeface="宋体" pitchFamily="24"/>
                <a:cs typeface="宋体" pitchFamily="24"/>
              </a:rPr>
              <a:t>户家庭一个月的节水情况，将有关数据整理如下：</a:t>
            </a:r>
          </a:p>
        </p:txBody>
      </p:sp>
      <p:graphicFrame>
        <p:nvGraphicFramePr>
          <p:cNvPr id="13802" name="yt_table_13802"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553488284"/>
              </p:ext>
            </p:extLst>
          </p:nvPr>
        </p:nvGraphicFramePr>
        <p:xfrm>
          <a:off x="540000" y="2748061"/>
          <a:ext cx="11111996" cy="1133856"/>
        </p:xfrm>
        <a:graphic>
          <a:graphicData uri="http://schemas.openxmlformats.org/drawingml/2006/table">
            <a:tbl>
              <a:tblPr>
                <a:tableStyleId>{5940675A-B579-460E-94D1-54222C63F5DA}</a:tableStyleId>
              </a:tblPr>
              <a:tblGrid>
                <a:gridCol w="3220889">
                  <a:extLst>
                    <a:ext uri="{9D8B030D-6E8A-4147-A177-3AD203B41FA5}">
                      <a16:colId xmlns:a16="http://schemas.microsoft.com/office/drawing/2014/main" val="20000"/>
                    </a:ext>
                  </a:extLst>
                </a:gridCol>
                <a:gridCol w="1973293">
                  <a:extLst>
                    <a:ext uri="{9D8B030D-6E8A-4147-A177-3AD203B41FA5}">
                      <a16:colId xmlns:a16="http://schemas.microsoft.com/office/drawing/2014/main" val="20001"/>
                    </a:ext>
                  </a:extLst>
                </a:gridCol>
                <a:gridCol w="1973293">
                  <a:extLst>
                    <a:ext uri="{9D8B030D-6E8A-4147-A177-3AD203B41FA5}">
                      <a16:colId xmlns:a16="http://schemas.microsoft.com/office/drawing/2014/main" val="20002"/>
                    </a:ext>
                  </a:extLst>
                </a:gridCol>
                <a:gridCol w="1973293">
                  <a:extLst>
                    <a:ext uri="{9D8B030D-6E8A-4147-A177-3AD203B41FA5}">
                      <a16:colId xmlns:a16="http://schemas.microsoft.com/office/drawing/2014/main" val="20003"/>
                    </a:ext>
                  </a:extLst>
                </a:gridCol>
                <a:gridCol w="1971228">
                  <a:extLst>
                    <a:ext uri="{9D8B030D-6E8A-4147-A177-3AD203B41FA5}">
                      <a16:colId xmlns:a16="http://schemas.microsoft.com/office/drawing/2014/main" val="20004"/>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节水量（单位：吨）</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家庭数（户）</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3804" name="yt_shape_13804"/>
          <p:cNvSpPr txBox="1"/>
          <p:nvPr/>
        </p:nvSpPr>
        <p:spPr>
          <a:xfrm>
            <a:off x="540000" y="4151667"/>
            <a:ext cx="7763344"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请你估计该</a:t>
            </a:r>
            <a:r>
              <a:rPr lang="en-US" altLang="zh-CN" sz="2400" b="0" i="0" u="none">
                <a:solidFill>
                  <a:srgbClr val="000000"/>
                </a:solidFill>
                <a:effectLst/>
                <a:latin typeface="Times New Roman" pitchFamily="24"/>
                <a:ea typeface="Times New Roman" pitchFamily="24"/>
                <a:cs typeface="宋体" pitchFamily="24"/>
              </a:rPr>
              <a:t>200</a:t>
            </a:r>
            <a:r>
              <a:rPr lang="zh-CN" altLang="zh-CN" sz="2400" b="0" i="0" u="none">
                <a:solidFill>
                  <a:srgbClr val="000000"/>
                </a:solidFill>
                <a:effectLst/>
                <a:latin typeface="白正" pitchFamily="24"/>
                <a:ea typeface="宋体" pitchFamily="24"/>
                <a:cs typeface="宋体" pitchFamily="24"/>
              </a:rPr>
              <a:t>户家庭这个月节约用水的总量是（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　）</a:t>
            </a:r>
          </a:p>
        </p:txBody>
      </p:sp>
      <p:graphicFrame>
        <p:nvGraphicFramePr>
          <p:cNvPr id="13805" name="yt_table_13805"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989016375"/>
              </p:ext>
            </p:extLst>
          </p:nvPr>
        </p:nvGraphicFramePr>
        <p:xfrm>
          <a:off x="540000" y="4637831"/>
          <a:ext cx="4202430" cy="950976"/>
        </p:xfrm>
        <a:graphic>
          <a:graphicData uri="http://schemas.openxmlformats.org/drawingml/2006/table">
            <a:tbl>
              <a:tblPr/>
              <a:tblGrid>
                <a:gridCol w="2567305">
                  <a:extLst>
                    <a:ext uri="{9D8B030D-6E8A-4147-A177-3AD203B41FA5}">
                      <a16:colId xmlns:a16="http://schemas.microsoft.com/office/drawing/2014/main" val="10564"/>
                    </a:ext>
                  </a:extLst>
                </a:gridCol>
                <a:gridCol w="1635125">
                  <a:extLst>
                    <a:ext uri="{9D8B030D-6E8A-4147-A177-3AD203B41FA5}">
                      <a16:colId xmlns:a16="http://schemas.microsoft.com/office/drawing/2014/main" val="10565"/>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A.240</a:t>
                      </a:r>
                      <a:r>
                        <a:rPr lang="zh-CN" altLang="zh-CN" sz="2400" b="0" i="0" u="none">
                          <a:solidFill>
                            <a:srgbClr val="000000"/>
                          </a:solidFill>
                          <a:effectLst/>
                          <a:latin typeface="白正" pitchFamily="24"/>
                          <a:ea typeface="宋体" pitchFamily="24"/>
                          <a:cs typeface="宋体" pitchFamily="24"/>
                        </a:rPr>
                        <a:t>吨</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B.360</a:t>
                      </a:r>
                      <a:r>
                        <a:rPr lang="zh-CN" altLang="zh-CN" sz="2400" b="0" i="0" u="none">
                          <a:solidFill>
                            <a:srgbClr val="000000"/>
                          </a:solidFill>
                          <a:effectLst/>
                          <a:latin typeface="白正" pitchFamily="24"/>
                          <a:ea typeface="宋体" pitchFamily="24"/>
                          <a:cs typeface="宋体" pitchFamily="24"/>
                        </a:rPr>
                        <a:t>吨</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5"/>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C.180</a:t>
                      </a:r>
                      <a:r>
                        <a:rPr lang="zh-CN" altLang="zh-CN" sz="2400" b="0" i="0" u="none">
                          <a:solidFill>
                            <a:srgbClr val="000000"/>
                          </a:solidFill>
                          <a:effectLst/>
                          <a:latin typeface="白正" pitchFamily="24"/>
                          <a:ea typeface="宋体" pitchFamily="24"/>
                          <a:cs typeface="宋体" pitchFamily="24"/>
                        </a:rPr>
                        <a:t>吨</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D.200</a:t>
                      </a:r>
                      <a:r>
                        <a:rPr lang="zh-CN" altLang="zh-CN" sz="2400" b="0" i="0" u="none">
                          <a:solidFill>
                            <a:srgbClr val="000000"/>
                          </a:solidFill>
                          <a:effectLst/>
                          <a:latin typeface="白正" pitchFamily="24"/>
                          <a:ea typeface="宋体" pitchFamily="24"/>
                          <a:cs typeface="宋体" pitchFamily="24"/>
                        </a:rPr>
                        <a:t>吨</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6"/>
                  </a:ext>
                </a:extLst>
              </a:tr>
            </a:tbl>
          </a:graphicData>
        </a:graphic>
      </p:graphicFrame>
      <p:sp>
        <p:nvSpPr>
          <p:cNvPr id="2" name="文本框 1">
            <a:extLst>
              <a:ext uri="{FF2B5EF4-FFF2-40B4-BE49-F238E27FC236}">
                <a16:creationId xmlns:a16="http://schemas.microsoft.com/office/drawing/2014/main" id="{EC1D18C4-4466-1F4A-5871-3C9946E53359}"/>
              </a:ext>
            </a:extLst>
          </p:cNvPr>
          <p:cNvSpPr txBox="1"/>
          <p:nvPr/>
        </p:nvSpPr>
        <p:spPr>
          <a:xfrm>
            <a:off x="7307989" y="4104861"/>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07" name="yt_shape_13807"/>
          <p:cNvSpPr txBox="1"/>
          <p:nvPr/>
        </p:nvSpPr>
        <p:spPr>
          <a:xfrm>
            <a:off x="540119" y="2175086"/>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宋体" pitchFamily="24"/>
                <a:cs typeface="宋体" pitchFamily="24"/>
              </a:rPr>
              <a:t>从总体中抽取一部分数据作为样本去估计总体的某种属性，下面叙述正确的是（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　）</a:t>
            </a:r>
          </a:p>
        </p:txBody>
      </p:sp>
      <p:graphicFrame>
        <p:nvGraphicFramePr>
          <p:cNvPr id="13808" name="yt_table_13808"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70044325"/>
              </p:ext>
            </p:extLst>
          </p:nvPr>
        </p:nvGraphicFramePr>
        <p:xfrm>
          <a:off x="540000" y="3141381"/>
          <a:ext cx="6054725" cy="1901952"/>
        </p:xfrm>
        <a:graphic>
          <a:graphicData uri="http://schemas.openxmlformats.org/drawingml/2006/table">
            <a:tbl>
              <a:tblPr/>
              <a:tblGrid>
                <a:gridCol w="6054725">
                  <a:extLst>
                    <a:ext uri="{9D8B030D-6E8A-4147-A177-3AD203B41FA5}">
                      <a16:colId xmlns:a16="http://schemas.microsoft.com/office/drawing/2014/main" val="10566"/>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样本容量越大，样本平均数就越大</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7"/>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样本容量越大，样本的方差就越大</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样本容量越大，样本的标准差就越大</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4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样本容量越大，对总体的估计就越准确</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0"/>
                  </a:ext>
                </a:extLst>
              </a:tr>
            </a:tbl>
          </a:graphicData>
        </a:graphic>
      </p:graphicFrame>
      <p:sp>
        <p:nvSpPr>
          <p:cNvPr id="2" name="文本框 1">
            <a:extLst>
              <a:ext uri="{FF2B5EF4-FFF2-40B4-BE49-F238E27FC236}">
                <a16:creationId xmlns:a16="http://schemas.microsoft.com/office/drawing/2014/main" id="{DB13F61A-5471-0CBB-D412-47EBBA72D8B3}"/>
              </a:ext>
            </a:extLst>
          </p:cNvPr>
          <p:cNvSpPr txBox="1"/>
          <p:nvPr/>
        </p:nvSpPr>
        <p:spPr>
          <a:xfrm>
            <a:off x="1059708" y="2603768"/>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10" name="yt_shape_13810"/>
          <p:cNvSpPr txBox="1"/>
          <p:nvPr/>
        </p:nvSpPr>
        <p:spPr>
          <a:xfrm>
            <a:off x="540119" y="2135984"/>
            <a:ext cx="11111999" cy="435376"/>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宋体" pitchFamily="24"/>
                <a:cs typeface="宋体" pitchFamily="24"/>
              </a:rPr>
              <a:t>某学校有学生</a:t>
            </a:r>
            <a:r>
              <a:rPr lang="en-US" altLang="zh-CN" sz="2400" b="0" i="0" u="none">
                <a:solidFill>
                  <a:srgbClr val="000000"/>
                </a:solidFill>
                <a:effectLst/>
                <a:latin typeface="Times New Roman" pitchFamily="24"/>
                <a:ea typeface="Times New Roman" pitchFamily="24"/>
                <a:cs typeface="宋体" pitchFamily="24"/>
              </a:rPr>
              <a:t>2000</a:t>
            </a:r>
            <a:r>
              <a:rPr lang="zh-CN" altLang="zh-CN" sz="2400" b="0" i="0" u="none">
                <a:solidFill>
                  <a:srgbClr val="000000"/>
                </a:solidFill>
                <a:effectLst/>
                <a:latin typeface="白正" pitchFamily="24"/>
                <a:ea typeface="宋体" pitchFamily="24"/>
                <a:cs typeface="宋体" pitchFamily="24"/>
              </a:rPr>
              <a:t>名，从中随意询问</a:t>
            </a:r>
            <a:r>
              <a:rPr lang="en-US" altLang="zh-CN" sz="2400" b="0" i="0" u="none">
                <a:solidFill>
                  <a:srgbClr val="000000"/>
                </a:solidFill>
                <a:effectLst/>
                <a:latin typeface="Times New Roman" pitchFamily="24"/>
                <a:ea typeface="Times New Roman" pitchFamily="24"/>
                <a:cs typeface="宋体" pitchFamily="24"/>
              </a:rPr>
              <a:t>200</a:t>
            </a:r>
            <a:r>
              <a:rPr lang="zh-CN" altLang="zh-CN" sz="2400" b="0" i="0" u="none">
                <a:solidFill>
                  <a:srgbClr val="000000"/>
                </a:solidFill>
                <a:effectLst/>
                <a:latin typeface="白正" pitchFamily="24"/>
                <a:ea typeface="宋体" pitchFamily="24"/>
                <a:cs typeface="宋体" pitchFamily="24"/>
              </a:rPr>
              <a:t>名，调查收看电视的情况，结果如下表：</a:t>
            </a:r>
          </a:p>
        </p:txBody>
      </p:sp>
      <p:graphicFrame>
        <p:nvGraphicFramePr>
          <p:cNvPr id="13811" name="yt_table_13811" title="H_126.7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222289913"/>
              </p:ext>
            </p:extLst>
          </p:nvPr>
        </p:nvGraphicFramePr>
        <p:xfrm>
          <a:off x="540000" y="2774512"/>
          <a:ext cx="11111996" cy="1609344"/>
        </p:xfrm>
        <a:graphic>
          <a:graphicData uri="http://schemas.openxmlformats.org/drawingml/2006/table">
            <a:tbl>
              <a:tblPr>
                <a:tableStyleId>{5940675A-B579-460E-94D1-54222C63F5DA}</a:tableStyleId>
              </a:tblPr>
              <a:tblGrid>
                <a:gridCol w="3218823">
                  <a:extLst>
                    <a:ext uri="{9D8B030D-6E8A-4147-A177-3AD203B41FA5}">
                      <a16:colId xmlns:a16="http://schemas.microsoft.com/office/drawing/2014/main" val="20000"/>
                    </a:ext>
                  </a:extLst>
                </a:gridCol>
                <a:gridCol w="1578772">
                  <a:extLst>
                    <a:ext uri="{9D8B030D-6E8A-4147-A177-3AD203B41FA5}">
                      <a16:colId xmlns:a16="http://schemas.microsoft.com/office/drawing/2014/main" val="20001"/>
                    </a:ext>
                  </a:extLst>
                </a:gridCol>
                <a:gridCol w="1578084">
                  <a:extLst>
                    <a:ext uri="{9D8B030D-6E8A-4147-A177-3AD203B41FA5}">
                      <a16:colId xmlns:a16="http://schemas.microsoft.com/office/drawing/2014/main" val="20002"/>
                    </a:ext>
                  </a:extLst>
                </a:gridCol>
                <a:gridCol w="1578084">
                  <a:extLst>
                    <a:ext uri="{9D8B030D-6E8A-4147-A177-3AD203B41FA5}">
                      <a16:colId xmlns:a16="http://schemas.microsoft.com/office/drawing/2014/main" val="20003"/>
                    </a:ext>
                  </a:extLst>
                </a:gridCol>
                <a:gridCol w="1578084">
                  <a:extLst>
                    <a:ext uri="{9D8B030D-6E8A-4147-A177-3AD203B41FA5}">
                      <a16:colId xmlns:a16="http://schemas.microsoft.com/office/drawing/2014/main" val="20004"/>
                    </a:ext>
                  </a:extLst>
                </a:gridCol>
                <a:gridCol w="1580149">
                  <a:extLst>
                    <a:ext uri="{9D8B030D-6E8A-4147-A177-3AD203B41FA5}">
                      <a16:colId xmlns:a16="http://schemas.microsoft.com/office/drawing/2014/main" val="20005"/>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每周收看电视</a:t>
                      </a:r>
                    </a:p>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的时间（小时）</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t</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 2</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t</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 4</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t</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t</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t</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人数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3813" name="yt_shape_13813"/>
          <p:cNvSpPr txBox="1"/>
          <p:nvPr/>
        </p:nvSpPr>
        <p:spPr>
          <a:xfrm>
            <a:off x="540000" y="4653501"/>
            <a:ext cx="746358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则全校每周收看电视不超过</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小时的人数约为</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620</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人</a:t>
            </a:r>
            <a:r>
              <a:rPr lang="en-US" altLang="zh-CN" sz="2400" b="0" i="0" u="none">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E5F87690-E781-8BCD-3A89-8B756426BCF9}"/>
              </a:ext>
            </a:extLst>
          </p:cNvPr>
          <p:cNvSpPr txBox="1"/>
          <p:nvPr/>
        </p:nvSpPr>
        <p:spPr>
          <a:xfrm>
            <a:off x="6698389" y="4606695"/>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620</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14" name="yt_shape_13814"/>
          <p:cNvSpPr txBox="1"/>
          <p:nvPr/>
        </p:nvSpPr>
        <p:spPr>
          <a:xfrm>
            <a:off x="540119" y="1610142"/>
            <a:ext cx="11111999" cy="139563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白正" pitchFamily="24"/>
                <a:ea typeface="宋体" pitchFamily="24"/>
                <a:cs typeface="宋体" pitchFamily="24"/>
              </a:rPr>
              <a:t>某茶厂用甲、乙两台分装机分装某种茶叶（每袋茶叶的标准质量为</a:t>
            </a:r>
            <a:r>
              <a:rPr lang="en-US" altLang="zh-CN" sz="2400" b="0" i="0" u="none">
                <a:solidFill>
                  <a:srgbClr val="000000"/>
                </a:solidFill>
                <a:effectLst/>
                <a:latin typeface="Times New Roman" pitchFamily="24"/>
                <a:ea typeface="Times New Roman" pitchFamily="24"/>
                <a:cs typeface="宋体" pitchFamily="24"/>
              </a:rPr>
              <a:t>200g</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为了监控分装质量，该厂从它们各自分装的茶叶中随机抽取了</a:t>
            </a:r>
            <a:r>
              <a:rPr lang="en-US" altLang="zh-CN" sz="2400" b="0" i="0" u="none">
                <a:solidFill>
                  <a:srgbClr val="000000"/>
                </a:solidFill>
                <a:effectLst/>
                <a:latin typeface="Times New Roman" pitchFamily="24"/>
                <a:ea typeface="Times New Roman" pitchFamily="24"/>
                <a:cs typeface="宋体" pitchFamily="24"/>
              </a:rPr>
              <a:t>50</a:t>
            </a:r>
            <a:r>
              <a:rPr lang="zh-CN" altLang="zh-CN" sz="2400" b="0" i="0" u="none">
                <a:solidFill>
                  <a:srgbClr val="000000"/>
                </a:solidFill>
                <a:effectLst/>
                <a:latin typeface="白正" pitchFamily="24"/>
                <a:ea typeface="宋体" pitchFamily="24"/>
                <a:cs typeface="宋体" pitchFamily="24"/>
              </a:rPr>
              <a:t>袋，测得它们的实际质量分析如下：</a:t>
            </a:r>
          </a:p>
        </p:txBody>
      </p:sp>
      <p:graphicFrame>
        <p:nvGraphicFramePr>
          <p:cNvPr id="13815" name="yt_table_13815" title="H_133.9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40336345"/>
              </p:ext>
            </p:extLst>
          </p:nvPr>
        </p:nvGraphicFramePr>
        <p:xfrm>
          <a:off x="540000" y="3208932"/>
          <a:ext cx="11111998" cy="1700784"/>
        </p:xfrm>
        <a:graphic>
          <a:graphicData uri="http://schemas.openxmlformats.org/drawingml/2006/table">
            <a:tbl>
              <a:tblPr>
                <a:tableStyleId>{5940675A-B579-460E-94D1-54222C63F5DA}</a:tableStyleId>
              </a:tblPr>
              <a:tblGrid>
                <a:gridCol w="3704229">
                  <a:extLst>
                    <a:ext uri="{9D8B030D-6E8A-4147-A177-3AD203B41FA5}">
                      <a16:colId xmlns:a16="http://schemas.microsoft.com/office/drawing/2014/main" val="20000"/>
                    </a:ext>
                  </a:extLst>
                </a:gridCol>
                <a:gridCol w="3704917">
                  <a:extLst>
                    <a:ext uri="{9D8B030D-6E8A-4147-A177-3AD203B41FA5}">
                      <a16:colId xmlns:a16="http://schemas.microsoft.com/office/drawing/2014/main" val="20001"/>
                    </a:ext>
                  </a:extLst>
                </a:gridCol>
                <a:gridCol w="3702852">
                  <a:extLst>
                    <a:ext uri="{9D8B030D-6E8A-4147-A177-3AD203B41FA5}">
                      <a16:colId xmlns:a16="http://schemas.microsoft.com/office/drawing/2014/main" val="20002"/>
                    </a:ext>
                  </a:extLst>
                </a:gridCol>
              </a:tblGrid>
              <a:tr h="467999">
                <a:tc>
                  <a:txBody>
                    <a:bodyPr/>
                    <a:lstStyle/>
                    <a:p>
                      <a:pPr algn="ctr" eaLnBrk="1" fontAlgn="ctr" latinLnBrk="0" hangingPunct="0">
                        <a:lnSpc>
                          <a:spcPct val="129999"/>
                        </a:lnSpc>
                      </a:pPr>
                      <a:endParaRP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平均数（</a:t>
                      </a:r>
                      <a:r>
                        <a:rPr lang="en-US" altLang="zh-CN" sz="2400" b="0" i="0" u="none">
                          <a:solidFill>
                            <a:srgbClr val="000000"/>
                          </a:solidFill>
                          <a:effectLst/>
                          <a:latin typeface="Times New Roman" pitchFamily="24"/>
                          <a:ea typeface="Times New Roman" pitchFamily="24"/>
                          <a:cs typeface="宋体" pitchFamily="24"/>
                        </a:rPr>
                        <a:t>g</a:t>
                      </a:r>
                      <a:r>
                        <a:rPr lang="zh-CN" altLang="zh-CN" sz="2400" b="0" i="0" u="none">
                          <a:solidFill>
                            <a:srgbClr val="000000"/>
                          </a:solidFill>
                          <a:effectLst/>
                          <a:latin typeface="白正" pitchFamily="24"/>
                          <a:ea typeface="宋体" pitchFamily="24"/>
                          <a:cs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方差</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甲分装机</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16.23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乙分装机</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5.84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bl>
          </a:graphicData>
        </a:graphic>
      </p:graphicFrame>
      <p:sp>
        <p:nvSpPr>
          <p:cNvPr id="13817" name="yt_shape_13817"/>
          <p:cNvSpPr txBox="1"/>
          <p:nvPr/>
        </p:nvSpPr>
        <p:spPr>
          <a:xfrm>
            <a:off x="540000" y="5179341"/>
            <a:ext cx="1054134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则这两台分装机中，分装的茶叶质量更稳定的是</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乙</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（填</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甲</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或</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乙</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F0C59A77-125A-C6DD-D952-D2845448893B}"/>
              </a:ext>
            </a:extLst>
          </p:cNvPr>
          <p:cNvSpPr txBox="1"/>
          <p:nvPr/>
        </p:nvSpPr>
        <p:spPr>
          <a:xfrm>
            <a:off x="7155589" y="5132535"/>
            <a:ext cx="484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乙</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818" name="yt_shape_13818"/>
          <p:cNvSpPr txBox="1"/>
          <p:nvPr/>
        </p:nvSpPr>
        <p:spPr>
          <a:xfrm>
            <a:off x="540119" y="2434479"/>
            <a:ext cx="11111999" cy="234904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白正" pitchFamily="24"/>
                <a:ea typeface="宋体" pitchFamily="24"/>
                <a:cs typeface="宋体" pitchFamily="24"/>
              </a:rPr>
              <a:t>某行政管理部门想了解本部分所管地区公众对某项管理措施是否赞同，他们从本部门所管的地区的电话号码本上随机选取了</a:t>
            </a:r>
            <a:r>
              <a:rPr lang="en-US" altLang="zh-CN" sz="2400" b="0" i="0" u="none">
                <a:solidFill>
                  <a:srgbClr val="000000"/>
                </a:solidFill>
                <a:effectLst/>
                <a:latin typeface="Times New Roman" pitchFamily="24"/>
                <a:ea typeface="Times New Roman" pitchFamily="24"/>
                <a:cs typeface="宋体" pitchFamily="24"/>
              </a:rPr>
              <a:t>15000</a:t>
            </a:r>
            <a:r>
              <a:rPr lang="zh-CN" altLang="zh-CN" sz="2400" b="0" i="0" u="none">
                <a:solidFill>
                  <a:srgbClr val="000000"/>
                </a:solidFill>
                <a:effectLst/>
                <a:latin typeface="白正" pitchFamily="24"/>
                <a:ea typeface="宋体" pitchFamily="24"/>
                <a:cs typeface="宋体" pitchFamily="24"/>
              </a:rPr>
              <a:t>个号码，打电话询问，你认为这样得到的结论可靠吗？</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解：不可靠，因为：只调查本部门所管的地区使用电话的人，没有调查不使用电话的人，所以抽取的样本不具代表性</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2" name="文本框 1">
            <a:extLst>
              <a:ext uri="{FF2B5EF4-FFF2-40B4-BE49-F238E27FC236}">
                <a16:creationId xmlns:a16="http://schemas.microsoft.com/office/drawing/2014/main" id="{9E538A36-B52C-9599-9AB7-E08DCA58C957}"/>
              </a:ext>
            </a:extLst>
          </p:cNvPr>
          <p:cNvSpPr txBox="1"/>
          <p:nvPr/>
        </p:nvSpPr>
        <p:spPr>
          <a:xfrm>
            <a:off x="450108" y="3814137"/>
            <a:ext cx="111528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解：不可靠，因为：只调查本部门所管的地区使用电话的人，没有调查不使用电话</a:t>
            </a:r>
            <a:endParaRPr lang="zh-CN" altLang="en-US">
              <a:solidFill>
                <a:srgbClr val="FF0000"/>
              </a:solidFill>
            </a:endParaRPr>
          </a:p>
        </p:txBody>
      </p:sp>
      <p:sp>
        <p:nvSpPr>
          <p:cNvPr id="3" name="文本框 2">
            <a:extLst>
              <a:ext uri="{FF2B5EF4-FFF2-40B4-BE49-F238E27FC236}">
                <a16:creationId xmlns:a16="http://schemas.microsoft.com/office/drawing/2014/main" id="{66D08B4C-199E-A7FC-DFD4-CA61E67C52E6}"/>
              </a:ext>
            </a:extLst>
          </p:cNvPr>
          <p:cNvSpPr txBox="1"/>
          <p:nvPr/>
        </p:nvSpPr>
        <p:spPr>
          <a:xfrm>
            <a:off x="450108" y="4289625"/>
            <a:ext cx="4828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的人，所以抽取的样本不具代表性</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1709</Words>
  <Application>Microsoft Office PowerPoint</Application>
  <PresentationFormat>宽屏</PresentationFormat>
  <Paragraphs>144</Paragraphs>
  <Slides>16</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16</vt:i4>
      </vt:variant>
    </vt:vector>
  </HeadingPairs>
  <TitlesOfParts>
    <vt:vector size="30" baseType="lpstr">
      <vt:lpstr>MS Gothic</vt:lpstr>
      <vt:lpstr>白正</vt:lpstr>
      <vt:lpstr>等线</vt:lpstr>
      <vt:lpstr>等线 Light</vt:lpstr>
      <vt:lpstr>黑体</vt:lpstr>
      <vt:lpstr>华文行楷</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课 件</cp:lastModifiedBy>
  <cp:revision>44</cp:revision>
  <dcterms:created xsi:type="dcterms:W3CDTF">2023-05-05T05:33:04Z</dcterms:created>
  <dcterms:modified xsi:type="dcterms:W3CDTF">2023-10-21T12:19:56Z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