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8" r:id="rId6"/>
    <p:sldId id="369" r:id="rId7"/>
    <p:sldId id="380" r:id="rId8"/>
    <p:sldId id="370" r:id="rId9"/>
    <p:sldId id="371" r:id="rId10"/>
    <p:sldId id="373" r:id="rId11"/>
    <p:sldId id="382" r:id="rId12"/>
    <p:sldId id="381" r:id="rId13"/>
    <p:sldId id="377" r:id="rId14"/>
    <p:sldId id="37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53" name="yt_image_1385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043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5" name="yt_shape_13855"/>
          <p:cNvSpPr txBox="1"/>
          <p:nvPr/>
        </p:nvSpPr>
        <p:spPr>
          <a:xfrm>
            <a:off x="540000" y="2003729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借助调查做决策</a:t>
            </a:r>
          </a:p>
        </p:txBody>
      </p:sp>
      <p:sp>
        <p:nvSpPr>
          <p:cNvPr id="13856" name="yt_shape_13856"/>
          <p:cNvSpPr txBox="1"/>
          <p:nvPr/>
        </p:nvSpPr>
        <p:spPr>
          <a:xfrm>
            <a:off x="540119" y="250803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（资阳市中考）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名学生演讲赛的成绩各不相同，若某选手想知道自己能否进入前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名，则他不仅要知道自己的成绩，还应知道这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名学生成绩的（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857" name="yt_table_138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757162"/>
              </p:ext>
            </p:extLst>
          </p:nvPr>
        </p:nvGraphicFramePr>
        <p:xfrm>
          <a:off x="540000" y="3474334"/>
          <a:ext cx="9302116" cy="475488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</a:tbl>
          </a:graphicData>
        </a:graphic>
      </p:graphicFrame>
      <p:sp>
        <p:nvSpPr>
          <p:cNvPr id="13859" name="yt_shape_13859"/>
          <p:cNvSpPr txBox="1"/>
          <p:nvPr/>
        </p:nvSpPr>
        <p:spPr>
          <a:xfrm>
            <a:off x="540119" y="400050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两名同学进行了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次三级蛙跳测试，经计算，他们的平均成绩相同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若要比较这两名同学的成绩哪一位更稳定，通常还需要比较他们成绩的（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860" name="yt_table_138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714670"/>
              </p:ext>
            </p:extLst>
          </p:nvPr>
        </p:nvGraphicFramePr>
        <p:xfrm>
          <a:off x="540000" y="4966800"/>
          <a:ext cx="7514273" cy="950976"/>
        </p:xfrm>
        <a:graphic>
          <a:graphicData uri="http://schemas.openxmlformats.org/drawingml/2006/table">
            <a:tbl>
              <a:tblPr/>
              <a:tblGrid>
                <a:gridCol w="5117148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</a:tbl>
          </a:graphicData>
        </a:graphic>
      </p:graphicFrame>
      <p:pic>
        <p:nvPicPr>
          <p:cNvPr id="3" name="yt_shape_1697707900731">
            <a:extLst>
              <a:ext uri="{FF2B5EF4-FFF2-40B4-BE49-F238E27FC236}">
                <a16:creationId xmlns:a16="http://schemas.microsoft.com/office/drawing/2014/main" id="{270864C4-5263-5680-EA19-9819EFA54B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540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756042-D29A-83A5-6778-32F12300D203}"/>
              </a:ext>
            </a:extLst>
          </p:cNvPr>
          <p:cNvSpPr txBox="1"/>
          <p:nvPr/>
        </p:nvSpPr>
        <p:spPr>
          <a:xfrm>
            <a:off x="9746507" y="293672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34B1C0-8957-0E58-C2BC-2C3A4E2AB935}"/>
              </a:ext>
            </a:extLst>
          </p:cNvPr>
          <p:cNvSpPr txBox="1"/>
          <p:nvPr/>
        </p:nvSpPr>
        <p:spPr>
          <a:xfrm>
            <a:off x="8679707" y="442918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9" name="yt_shape_13899"/>
          <p:cNvSpPr txBox="1"/>
          <p:nvPr/>
        </p:nvSpPr>
        <p:spPr>
          <a:xfrm>
            <a:off x="540119" y="147078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（恩施州中考）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九（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）班准备从甲、乙两名男生中选派一名参加学校组织的一分钟跳绳比赛，在相同的条件下，分别对两名男生进行了八次一分钟跳绳测试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现将测试结果绘制成如下不完整的统计图表，请根据统计图表中的信息解答下列问题：</a:t>
            </a:r>
          </a:p>
        </p:txBody>
      </p:sp>
      <p:pic>
        <p:nvPicPr>
          <p:cNvPr id="3" name="yt_image_13901">
            <a:extLst>
              <a:ext uri="{FF2B5EF4-FFF2-40B4-BE49-F238E27FC236}">
                <a16:creationId xmlns:a16="http://schemas.microsoft.com/office/drawing/2014/main" id="{FE6EBF6B-1232-C793-AE29-AF52BD062564}"/>
              </a:ext>
              <a:ext uri="">
                <a16:creationId xmlns:a14="http://schemas.microsoft.com/office/drawing/2010/main" xmlns:p14="http://schemas.microsoft.com/office/powerpoint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2" y="3068960"/>
            <a:ext cx="3172762" cy="209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yt_table_13903" title="H_133.92">
            <a:extLst>
              <a:ext uri="{FF2B5EF4-FFF2-40B4-BE49-F238E27FC236}">
                <a16:creationId xmlns:a16="http://schemas.microsoft.com/office/drawing/2014/main" id="{135819AB-E23A-FD40-07D7-E5479AC37C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337877"/>
              </p:ext>
            </p:extLst>
          </p:nvPr>
        </p:nvGraphicFramePr>
        <p:xfrm>
          <a:off x="3935760" y="3463295"/>
          <a:ext cx="7776864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0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9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众数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93.75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175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yt_shape_13905">
            <a:extLst>
              <a:ext uri="{FF2B5EF4-FFF2-40B4-BE49-F238E27FC236}">
                <a16:creationId xmlns:a16="http://schemas.microsoft.com/office/drawing/2014/main" id="{906FF49E-33D3-6EA1-CF80-D7BA3497FFB0}"/>
              </a:ext>
            </a:extLst>
          </p:cNvPr>
          <p:cNvSpPr txBox="1"/>
          <p:nvPr/>
        </p:nvSpPr>
        <p:spPr>
          <a:xfrm>
            <a:off x="540000" y="5399301"/>
            <a:ext cx="469359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177.5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52FBB4-E96C-F0C7-A6D4-86C16AC4137D}"/>
              </a:ext>
            </a:extLst>
          </p:cNvPr>
          <p:cNvSpPr txBox="1"/>
          <p:nvPr/>
        </p:nvSpPr>
        <p:spPr>
          <a:xfrm>
            <a:off x="1973989" y="5352495"/>
            <a:ext cx="865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177.5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96DD11-63BB-11CF-D8AD-DAADA7CE9312}"/>
              </a:ext>
            </a:extLst>
          </p:cNvPr>
          <p:cNvSpPr txBox="1"/>
          <p:nvPr/>
        </p:nvSpPr>
        <p:spPr>
          <a:xfrm>
            <a:off x="4031389" y="5352495"/>
            <a:ext cx="637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185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2827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07" name="yt_shape_13907"/>
              <p:cNvSpPr txBox="1"/>
              <p:nvPr/>
            </p:nvSpPr>
            <p:spPr>
              <a:xfrm>
                <a:off x="540119" y="1613710"/>
                <a:ext cx="11111999" cy="39905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）根据以上的数据分析，请你运用所学统计知识，任选两个角度评价甲、乙两名男生一分钟跳绳成绩谁优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）应选乙，理由：乙的方差为：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乙的方差小于甲的方差，所以乙的成绩比甲的稳定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从平均数和方差相结合看，乙的成绩比较稳定；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从平均数和中位数相结合看，甲的成绩好些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07" name="yt_shape_13907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3710"/>
                <a:ext cx="11111999" cy="3990580"/>
              </a:xfrm>
              <a:prstGeom prst="rect">
                <a:avLst/>
              </a:prstGeom>
              <a:blipFill>
                <a:blip r:embed="rId2"/>
                <a:stretch>
                  <a:fillRect l="-1701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44D447-81B1-7AB8-F7B4-56E5350D762D}"/>
              </a:ext>
            </a:extLst>
          </p:cNvPr>
          <p:cNvSpPr txBox="1"/>
          <p:nvPr/>
        </p:nvSpPr>
        <p:spPr>
          <a:xfrm>
            <a:off x="450108" y="2517880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）应选乙，理由：乙的方差为：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81181B-E3D7-0030-1B46-AD98BC67F311}"/>
                  </a:ext>
                </a:extLst>
              </p:cNvPr>
              <p:cNvSpPr txBox="1"/>
              <p:nvPr/>
            </p:nvSpPr>
            <p:spPr>
              <a:xfrm>
                <a:off x="450108" y="2993368"/>
                <a:ext cx="1072261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[2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F881181B-E3D7-0030-1B46-AD98BC67F3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93368"/>
                <a:ext cx="10722611" cy="768300"/>
              </a:xfrm>
              <a:prstGeom prst="rect">
                <a:avLst/>
              </a:prstGeom>
              <a:blipFill>
                <a:blip r:embed="rId3"/>
                <a:stretch>
                  <a:fillRect r="-96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7DDCD81-A20E-004A-3768-9BF0EA699469}"/>
              </a:ext>
            </a:extLst>
          </p:cNvPr>
          <p:cNvSpPr txBox="1"/>
          <p:nvPr/>
        </p:nvSpPr>
        <p:spPr>
          <a:xfrm>
            <a:off x="450108" y="3668056"/>
            <a:ext cx="335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7A7EC3-2506-E90E-9719-373C18452D04}"/>
              </a:ext>
            </a:extLst>
          </p:cNvPr>
          <p:cNvSpPr txBox="1"/>
          <p:nvPr/>
        </p:nvSpPr>
        <p:spPr>
          <a:xfrm>
            <a:off x="450108" y="4143544"/>
            <a:ext cx="6961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乙的方差小于甲的方差，所以乙的成绩比甲的稳定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6CF107-3BF4-E622-07AC-591C52E4011A}"/>
              </a:ext>
            </a:extLst>
          </p:cNvPr>
          <p:cNvSpPr txBox="1"/>
          <p:nvPr/>
        </p:nvSpPr>
        <p:spPr>
          <a:xfrm>
            <a:off x="450108" y="4619032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从平均数和方差相结合看，乙的成绩比较稳定；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从平均数和中位数相结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3C9D88-C65E-1967-9FE4-059E40941966}"/>
              </a:ext>
            </a:extLst>
          </p:cNvPr>
          <p:cNvSpPr txBox="1"/>
          <p:nvPr/>
        </p:nvSpPr>
        <p:spPr>
          <a:xfrm>
            <a:off x="450108" y="5094520"/>
            <a:ext cx="2999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合看，甲的成绩好些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906">
            <a:extLst>
              <a:ext uri="{FF2B5EF4-FFF2-40B4-BE49-F238E27FC236}">
                <a16:creationId xmlns:a16="http://schemas.microsoft.com/office/drawing/2014/main" id="{A45CDF73-BDBC-D8ED-C086-DB1057D4A290}"/>
              </a:ext>
            </a:extLst>
          </p:cNvPr>
          <p:cNvSpPr txBox="1"/>
          <p:nvPr/>
        </p:nvSpPr>
        <p:spPr>
          <a:xfrm>
            <a:off x="540000" y="1052736"/>
            <a:ext cx="104644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）班选一位成绩稳定的选手参赛，你认为应选谁，请说明理由；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2" name="yt_shape_13912"/>
          <p:cNvSpPr txBox="1"/>
          <p:nvPr/>
        </p:nvSpPr>
        <p:spPr>
          <a:xfrm>
            <a:off x="540000" y="1122408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911" name="yt_image_139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240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4" name="yt_shape_13914"/>
          <p:cNvSpPr txBox="1"/>
          <p:nvPr/>
        </p:nvSpPr>
        <p:spPr>
          <a:xfrm>
            <a:off x="540119" y="1819991"/>
            <a:ext cx="11111999" cy="2355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某市某县某乡中心小学要开校田径运动会，通过电视的天气预报了解第二天的天气情况，中央气象台的天气预报说，该市的天气是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，省气象台的天气预报说，该县的天气情况是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阴，局部地方有小雨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，而该县的气象站的天气预报说，该乡的天气情况是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有小到中雨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，综合三个气象部门的预报，你怎样判断该乡第二天的天气情况？</a:t>
            </a:r>
          </a:p>
        </p:txBody>
      </p:sp>
      <p:sp>
        <p:nvSpPr>
          <p:cNvPr id="13915" name="yt_shape_13915"/>
          <p:cNvSpPr txBox="1"/>
          <p:nvPr/>
        </p:nvSpPr>
        <p:spPr>
          <a:xfrm>
            <a:off x="540119" y="422668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首先，应该认为三个气象部门的预报是不矛盾的，我国地域辽阔，对一个较大范围进行天气预报，不可能说得很具体，特别是对于一些小范围的特殊情况，更不可能进行详细的通报，随着预报范围的逐渐缩小，预报的针对性和正确性会逐渐提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因此，应该认为该乡第二天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有小到中雨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的可能性较大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88F237-9263-E6AD-CA62-00D341BAB1A3}"/>
              </a:ext>
            </a:extLst>
          </p:cNvPr>
          <p:cNvSpPr txBox="1"/>
          <p:nvPr/>
        </p:nvSpPr>
        <p:spPr>
          <a:xfrm>
            <a:off x="450108" y="4179874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解：首先，应该认为三个气象部门的预报是不矛盾的，我国地域辽阔，对一个较大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F9D4E1-F77D-3E43-7BCC-1D13BC006874}"/>
              </a:ext>
            </a:extLst>
          </p:cNvPr>
          <p:cNvSpPr txBox="1"/>
          <p:nvPr/>
        </p:nvSpPr>
        <p:spPr>
          <a:xfrm>
            <a:off x="450108" y="4655362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范围进行天气预报，不可能说得很具体，特别是对于一些小范围的特殊情况，更不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A42F49-99D1-D3DE-015C-F882EC67F99C}"/>
              </a:ext>
            </a:extLst>
          </p:cNvPr>
          <p:cNvSpPr txBox="1"/>
          <p:nvPr/>
        </p:nvSpPr>
        <p:spPr>
          <a:xfrm>
            <a:off x="450108" y="5130850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可能进行详细的通报，随着预报范围的逐渐缩小，预报的针对性和正确性会逐渐提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C906B2-79B8-A391-57FE-5F366768C5DF}"/>
              </a:ext>
            </a:extLst>
          </p:cNvPr>
          <p:cNvSpPr txBox="1"/>
          <p:nvPr/>
        </p:nvSpPr>
        <p:spPr>
          <a:xfrm>
            <a:off x="450108" y="5606338"/>
            <a:ext cx="825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因此，应该认为该乡第二天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有小到中雨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的可能性较大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7" name="yt_shape_13917"/>
          <p:cNvSpPr txBox="1"/>
          <p:nvPr/>
        </p:nvSpPr>
        <p:spPr>
          <a:xfrm>
            <a:off x="540000" y="2652760"/>
            <a:ext cx="1275029" cy="29418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白正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916" name="yt_image_139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9591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9" name="yt_shape_13919"/>
          <p:cNvSpPr txBox="1"/>
          <p:nvPr/>
        </p:nvSpPr>
        <p:spPr>
          <a:xfrm>
            <a:off x="540000" y="31037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数据来源是多方面的，但其来源应尽可能真实可靠，做决策时应综合考虑多方面因素，而且要用发展的眼光看问题，要有敏锐的观察能力和较强的分析、判断问题的能力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2" name="yt_shape_13862"/>
          <p:cNvSpPr txBox="1"/>
          <p:nvPr/>
        </p:nvSpPr>
        <p:spPr>
          <a:xfrm>
            <a:off x="540119" y="241040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（凉山州中考）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教练要从甲、乙两名射击运动员中选一名成绩较稳定的运动员参加比赛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两人在相同条件下各打了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发子弹，命中环数如下：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甲：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；乙：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应该选谁参加（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863" name="yt_table_138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210849"/>
              </p:ext>
            </p:extLst>
          </p:nvPr>
        </p:nvGraphicFramePr>
        <p:xfrm>
          <a:off x="540000" y="3856830"/>
          <a:ext cx="5708968" cy="950976"/>
        </p:xfrm>
        <a:graphic>
          <a:graphicData uri="http://schemas.openxmlformats.org/drawingml/2006/table">
            <a:tbl>
              <a:tblPr/>
              <a:tblGrid>
                <a:gridCol w="361664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甲、乙都可以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A08C11-0115-D907-A6CC-67CB72FCEE37}"/>
              </a:ext>
            </a:extLst>
          </p:cNvPr>
          <p:cNvSpPr txBox="1"/>
          <p:nvPr/>
        </p:nvSpPr>
        <p:spPr>
          <a:xfrm>
            <a:off x="6012708" y="331457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5" name="yt_shape_13865"/>
          <p:cNvSpPr txBox="1"/>
          <p:nvPr/>
        </p:nvSpPr>
        <p:spPr>
          <a:xfrm>
            <a:off x="540119" y="1849086"/>
            <a:ext cx="11316521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对甲、乙两户家庭全年各项支出的统计如图所示，已知甲户居民的衣着支出与乙户相同，下面根据统计，对两户家庭教育支出的费用做出判断，正确的是（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867" name="yt_table_1386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533183"/>
              </p:ext>
            </p:extLst>
          </p:nvPr>
        </p:nvGraphicFramePr>
        <p:xfrm>
          <a:off x="540000" y="2852936"/>
          <a:ext cx="5708968" cy="950976"/>
        </p:xfrm>
        <a:graphic>
          <a:graphicData uri="http://schemas.openxmlformats.org/drawingml/2006/table">
            <a:tbl>
              <a:tblPr/>
              <a:tblGrid>
                <a:gridCol w="361664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甲比乙大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乙比甲大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甲、乙一样大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</a:tbl>
          </a:graphicData>
        </a:graphic>
      </p:graphicFrame>
      <p:pic>
        <p:nvPicPr>
          <p:cNvPr id="13866" name="yt_image_13866_skip" title="H_163.2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5459" y="3295512"/>
            <a:ext cx="4795081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40D222-412F-BD79-438B-DE164196F9FE}"/>
              </a:ext>
            </a:extLst>
          </p:cNvPr>
          <p:cNvSpPr txBox="1"/>
          <p:nvPr/>
        </p:nvSpPr>
        <p:spPr>
          <a:xfrm>
            <a:off x="10547796" y="228550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69" name="yt_shape_13869"/>
              <p:cNvSpPr txBox="1"/>
              <p:nvPr/>
            </p:nvSpPr>
            <p:spPr>
              <a:xfrm>
                <a:off x="540119" y="1389495"/>
                <a:ext cx="11111999" cy="9155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（宁波市中考）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去年某果园随机从甲、乙、丙、丁四个品种的葡萄树中各采摘了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棵，每棵产量的平均数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（单位：千克）及方差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如下表所示：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869" name="yt_shape_13869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15507"/>
              </a:xfrm>
              <a:prstGeom prst="rect">
                <a:avLst/>
              </a:prstGeom>
              <a:blipFill>
                <a:blip r:embed="rId2"/>
                <a:stretch>
                  <a:fillRect l="-1701" t="-6000" b="-19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871" name="yt_table_13871" title="H_126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2190417"/>
                  </p:ext>
                </p:extLst>
              </p:nvPr>
            </p:nvGraphicFramePr>
            <p:xfrm>
              <a:off x="540000" y="2508154"/>
              <a:ext cx="11111996" cy="160902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774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8483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8483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8483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800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甲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丁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bar>
                                  <m:barPr>
                                    <m:pos m:val="top"/>
                                    <m:ctrlPr>
                                      <a:rPr lang="en-US" altLang="zh-CN" sz="2400" b="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ba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</m:bar>
                              </m:oMath>
                            </m:oMathPara>
                          </a14:m>
                          <a:endParaRPr i="1" dirty="0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2.1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871" name="yt_table_13871" title="H_126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2190417"/>
                  </p:ext>
                </p:extLst>
              </p:nvPr>
            </p:nvGraphicFramePr>
            <p:xfrm>
              <a:off x="540000" y="2508154"/>
              <a:ext cx="11111996" cy="160902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774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8483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8483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8483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800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22605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甲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丙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丁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19" t="-93548" r="-300219" b="-1172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2.1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873" name="yt_shape_13873"/>
          <p:cNvSpPr txBox="1"/>
          <p:nvPr/>
        </p:nvSpPr>
        <p:spPr>
          <a:xfrm>
            <a:off x="540119" y="438682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今年准备从四个品种中选出一种产量既高又稳定的葡萄树进行种植，应选的品种是（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874" name="yt_table_138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38249"/>
              </p:ext>
            </p:extLst>
          </p:nvPr>
        </p:nvGraphicFramePr>
        <p:xfrm>
          <a:off x="540000" y="5353121"/>
          <a:ext cx="7473316" cy="475488"/>
        </p:xfrm>
        <a:graphic>
          <a:graphicData uri="http://schemas.openxmlformats.org/drawingml/2006/table">
            <a:tbl>
              <a:tblPr/>
              <a:tblGrid>
                <a:gridCol w="2110105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  <a:gridCol w="209264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1177925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198E5C0-B6AA-F1CE-3021-C9D2B7A3A1C4}"/>
              </a:ext>
            </a:extLst>
          </p:cNvPr>
          <p:cNvSpPr txBox="1"/>
          <p:nvPr/>
        </p:nvSpPr>
        <p:spPr>
          <a:xfrm>
            <a:off x="1059708" y="481550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6" name="yt_shape_13876"/>
          <p:cNvSpPr txBox="1"/>
          <p:nvPr/>
        </p:nvSpPr>
        <p:spPr>
          <a:xfrm>
            <a:off x="540119" y="136363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（宿迁市中考）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省射击队为从甲、乙两名运动员中选拔一人参加全国比赛，对他们进行了六次测试，测试成绩如下表（单位：环）：</a:t>
            </a:r>
          </a:p>
        </p:txBody>
      </p:sp>
      <p:graphicFrame>
        <p:nvGraphicFramePr>
          <p:cNvPr id="13877" name="yt_table_13877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135099"/>
              </p:ext>
            </p:extLst>
          </p:nvPr>
        </p:nvGraphicFramePr>
        <p:xfrm>
          <a:off x="540000" y="2482289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87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75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68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6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86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868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第一次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第二次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第三次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第四次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第五次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第六次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879" name="yt_shape_13879"/>
          <p:cNvSpPr txBox="1"/>
          <p:nvPr/>
        </p:nvSpPr>
        <p:spPr>
          <a:xfrm>
            <a:off x="540119" y="445269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）根据表格中的数据，计算出甲的平均成绩是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环，乙的平均成绩是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环；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390499-24BD-B994-0406-5F337E883C01}"/>
              </a:ext>
            </a:extLst>
          </p:cNvPr>
          <p:cNvSpPr txBox="1"/>
          <p:nvPr/>
        </p:nvSpPr>
        <p:spPr>
          <a:xfrm>
            <a:off x="7768482" y="4405892"/>
            <a:ext cx="35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80D3FD-ABE6-C218-DABE-53C3BE22F7EF}"/>
              </a:ext>
            </a:extLst>
          </p:cNvPr>
          <p:cNvSpPr txBox="1"/>
          <p:nvPr/>
        </p:nvSpPr>
        <p:spPr>
          <a:xfrm>
            <a:off x="1120033" y="4881380"/>
            <a:ext cx="35153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yt_shape_13881"/>
          <p:cNvSpPr txBox="1"/>
          <p:nvPr/>
        </p:nvSpPr>
        <p:spPr>
          <a:xfrm>
            <a:off x="540119" y="20993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）根据（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）计算的结果，你认为推荐谁参加全国比赛更合适，请说明理由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82" name="yt_shape_13882"/>
              <p:cNvSpPr txBox="1"/>
              <p:nvPr/>
            </p:nvSpPr>
            <p:spPr>
              <a:xfrm>
                <a:off x="540000" y="3058795"/>
                <a:ext cx="687688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）甲、乙六次测试成绩的方差分别为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82" name="yt_shape_13882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8795"/>
                <a:ext cx="6876883" cy="642163"/>
              </a:xfrm>
              <a:prstGeom prst="rect">
                <a:avLst/>
              </a:prstGeom>
              <a:blipFill>
                <a:blip r:embed="rId2"/>
                <a:stretch>
                  <a:fillRect l="-2748" r="-168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84" name="yt_shape_13884"/>
          <p:cNvSpPr txBox="1"/>
          <p:nvPr/>
        </p:nvSpPr>
        <p:spPr>
          <a:xfrm>
            <a:off x="540000" y="3751746"/>
            <a:ext cx="654025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）推荐甲参加全国比赛更合适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因为甲，乙的平均水平相同，但甲的成绩更稳定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DE210AE-6170-D40F-57A1-31064DEFCCA2}"/>
                  </a:ext>
                </a:extLst>
              </p:cNvPr>
              <p:cNvSpPr txBox="1"/>
              <p:nvPr/>
            </p:nvSpPr>
            <p:spPr>
              <a:xfrm>
                <a:off x="449989" y="3011989"/>
                <a:ext cx="699046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）甲、乙六次测试成绩的方差分别为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mathAnswerShape': 1}">
                <a:extLst>
                  <a:ext uri="{FF2B5EF4-FFF2-40B4-BE49-F238E27FC236}">
                    <a16:creationId xmlns:a16="http://schemas.microsoft.com/office/drawing/2014/main" id="{CDE210AE-6170-D40F-57A1-31064DEFC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1989"/>
                <a:ext cx="6990462" cy="729565"/>
              </a:xfrm>
              <a:prstGeom prst="rect">
                <a:avLst/>
              </a:prstGeom>
              <a:blipFill>
                <a:blip r:embed="rId4"/>
                <a:stretch>
                  <a:fillRect l="-1395" r="-130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577B6F0-8D90-5603-DDC2-D795944809DB}"/>
              </a:ext>
            </a:extLst>
          </p:cNvPr>
          <p:cNvSpPr txBox="1"/>
          <p:nvPr/>
        </p:nvSpPr>
        <p:spPr>
          <a:xfrm>
            <a:off x="449989" y="3704941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）推荐甲参加全国比赛更合适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366967-3146-0E86-2C51-AD4D19DB674D}"/>
              </a:ext>
            </a:extLst>
          </p:cNvPr>
          <p:cNvSpPr txBox="1"/>
          <p:nvPr/>
        </p:nvSpPr>
        <p:spPr>
          <a:xfrm>
            <a:off x="449989" y="4180428"/>
            <a:ext cx="665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因为甲，乙的平均水平相同，但甲的成绩更稳定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880">
            <a:extLst>
              <a:ext uri="{FF2B5EF4-FFF2-40B4-BE49-F238E27FC236}">
                <a16:creationId xmlns:a16="http://schemas.microsoft.com/office/drawing/2014/main" id="{6DD78EF9-C5C0-3C0A-E975-873FFA0949AB}"/>
              </a:ext>
            </a:extLst>
          </p:cNvPr>
          <p:cNvSpPr txBox="1"/>
          <p:nvPr/>
        </p:nvSpPr>
        <p:spPr>
          <a:xfrm>
            <a:off x="540000" y="1556792"/>
            <a:ext cx="600164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）分别计算甲、乙六次测试成绩的方差；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6" name="yt_shape_13886"/>
          <p:cNvSpPr txBox="1"/>
          <p:nvPr/>
        </p:nvSpPr>
        <p:spPr>
          <a:xfrm>
            <a:off x="540000" y="1631776"/>
            <a:ext cx="977190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某鞋店试销一种新款男鞋，试销期间销售情况如下表：</a:t>
            </a:r>
          </a:p>
        </p:txBody>
      </p:sp>
      <p:graphicFrame>
        <p:nvGraphicFramePr>
          <p:cNvPr id="13887" name="yt_table_13887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029725"/>
              </p:ext>
            </p:extLst>
          </p:nvPr>
        </p:nvGraphicFramePr>
        <p:xfrm>
          <a:off x="540000" y="2270304"/>
          <a:ext cx="11111996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46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7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8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80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80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780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760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鞋的尺码（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销售数量（双）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889" name="yt_shape_13889"/>
          <p:cNvSpPr txBox="1"/>
          <p:nvPr/>
        </p:nvSpPr>
        <p:spPr>
          <a:xfrm>
            <a:off x="540000" y="4624676"/>
            <a:ext cx="1036181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则该组数据的下列统计量中，对鞋店下次进货最具有参考意义的是（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890" name="yt_table_138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192504"/>
              </p:ext>
            </p:extLst>
          </p:nvPr>
        </p:nvGraphicFramePr>
        <p:xfrm>
          <a:off x="540000" y="5110840"/>
          <a:ext cx="9302116" cy="475488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  <a:gridCol w="2397443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1482725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中位数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众数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8242B80-AA0B-35AB-2834-7E277FADBDD2}"/>
              </a:ext>
            </a:extLst>
          </p:cNvPr>
          <p:cNvSpPr txBox="1"/>
          <p:nvPr/>
        </p:nvSpPr>
        <p:spPr>
          <a:xfrm>
            <a:off x="9898789" y="457787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885">
            <a:extLst>
              <a:ext uri="{FF2B5EF4-FFF2-40B4-BE49-F238E27FC236}">
                <a16:creationId xmlns:a16="http://schemas.microsoft.com/office/drawing/2014/main" id="{4CA46FF2-778B-4136-1B5F-B8DF70E66878}"/>
              </a:ext>
            </a:extLst>
          </p:cNvPr>
          <p:cNvSpPr txBox="1"/>
          <p:nvPr/>
        </p:nvSpPr>
        <p:spPr>
          <a:xfrm>
            <a:off x="540000" y="1052736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对数据处理不当而做出错误决策</a:t>
            </a:r>
          </a:p>
        </p:txBody>
      </p:sp>
      <p:pic>
        <p:nvPicPr>
          <p:cNvPr id="4" name="yt_shape_1697707900809">
            <a:extLst>
              <a:ext uri="{FF2B5EF4-FFF2-40B4-BE49-F238E27FC236}">
                <a16:creationId xmlns:a16="http://schemas.microsoft.com/office/drawing/2014/main" id="{62268B64-C72F-6160-C8AF-AF7E6F3BE9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94413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3" name="yt_shape_13893"/>
          <p:cNvSpPr txBox="1"/>
          <p:nvPr/>
        </p:nvSpPr>
        <p:spPr>
          <a:xfrm>
            <a:off x="540000" y="1016045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892" name="yt_image_138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1604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5" name="yt_shape_13895"/>
          <p:cNvSpPr txBox="1"/>
          <p:nvPr/>
        </p:nvSpPr>
        <p:spPr>
          <a:xfrm>
            <a:off x="540119" y="170791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九年级某班对一次数学测验（得分取整数）进行统计分析，将所有成绩由低到高分成五组，并绘制成如图所示的频数分布直方图（每组含前一个边界值，不含后一个边界值）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请结合直方图提供的信息，回答下列问题：</a:t>
            </a:r>
          </a:p>
        </p:txBody>
      </p:sp>
      <p:pic>
        <p:nvPicPr>
          <p:cNvPr id="13896" name="yt_image_138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1470" y="3306704"/>
            <a:ext cx="3949059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8" name="yt_shape_13898"/>
          <p:cNvSpPr txBox="1"/>
          <p:nvPr/>
        </p:nvSpPr>
        <p:spPr>
          <a:xfrm>
            <a:off x="540119" y="52933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该班共有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名同学参加这次测试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若这次测试中，成绩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分以上（不含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分）为优秀，那么该班这次数学测验的优秀率是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47.5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B6AFFE-69AC-54DE-197B-FD85DA5D352D}"/>
              </a:ext>
            </a:extLst>
          </p:cNvPr>
          <p:cNvSpPr txBox="1"/>
          <p:nvPr/>
        </p:nvSpPr>
        <p:spPr>
          <a:xfrm>
            <a:off x="1974108" y="524650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1BC466-82D3-A70D-89F2-C1F54A7C3692}"/>
              </a:ext>
            </a:extLst>
          </p:cNvPr>
          <p:cNvSpPr txBox="1"/>
          <p:nvPr/>
        </p:nvSpPr>
        <p:spPr>
          <a:xfrm>
            <a:off x="6241308" y="5721989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9" name="yt_shape_13899"/>
          <p:cNvSpPr txBox="1"/>
          <p:nvPr/>
        </p:nvSpPr>
        <p:spPr>
          <a:xfrm>
            <a:off x="540119" y="1470786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（湘潭市中考）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共和国勋章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获得者、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杂交水稻之父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袁隆平为世界粮食安全作出了杰出贡献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全球共有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多个国家引种杂交水稻，中国境外种植面积达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万公顷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某村引进了甲、乙两种超级杂交水稻品种，在条件（肥力、日照、通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）不同的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块试验田中同时播种并核定亩产，统计结果：甲的平均数、方差分别为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1042kg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亩、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，乙的平均数、方差分别为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1042kg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亩、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乙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甲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）品种更适合在该村推广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25571F-E701-DAC8-E87A-4CBF98AA1CDD}"/>
              </a:ext>
            </a:extLst>
          </p:cNvPr>
          <p:cNvSpPr txBox="1"/>
          <p:nvPr/>
        </p:nvSpPr>
        <p:spPr>
          <a:xfrm>
            <a:off x="9000382" y="332593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乙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1827</Words>
  <Application>Microsoft Office PowerPoint</Application>
  <PresentationFormat>宽屏</PresentationFormat>
  <Paragraphs>152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2023-10-21T12:22:07Z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