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7" r:id="rId5"/>
    <p:sldId id="369" r:id="rId6"/>
    <p:sldId id="375" r:id="rId7"/>
    <p:sldId id="381" r:id="rId8"/>
    <p:sldId id="377" r:id="rId9"/>
    <p:sldId id="379" r:id="rId10"/>
    <p:sldId id="378" r:id="rId11"/>
    <p:sldId id="380" r:id="rId12"/>
    <p:sldId id="256" r:id="rId13"/>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2" y="678"/>
      </p:cViewPr>
      <p:guideLst>
        <p:guide pos="3840"/>
        <p:guide orient="horz" pos="216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bin"/><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3.bin"/></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883" name="yt_shape_14883"/>
          <p:cNvSpPr txBox="1"/>
          <p:nvPr/>
        </p:nvSpPr>
        <p:spPr>
          <a:xfrm>
            <a:off x="540000" y="952828"/>
            <a:ext cx="4770537"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一、选择题（每小题</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黑体" pitchFamily="24"/>
                <a:cs typeface="宋体" pitchFamily="24"/>
              </a:rPr>
              <a:t>分，共</a:t>
            </a:r>
            <a:r>
              <a:rPr lang="en-US" altLang="zh-CN" sz="2400" b="0" i="0" u="none">
                <a:solidFill>
                  <a:srgbClr val="000000"/>
                </a:solidFill>
                <a:effectLst/>
                <a:latin typeface="Times New Roman" pitchFamily="24"/>
                <a:ea typeface="Times New Roman" pitchFamily="24"/>
                <a:cs typeface="宋体" pitchFamily="24"/>
              </a:rPr>
              <a:t>36</a:t>
            </a:r>
            <a:r>
              <a:rPr lang="zh-CN" altLang="zh-CN" sz="2400" b="0" i="0" u="none">
                <a:solidFill>
                  <a:srgbClr val="000000"/>
                </a:solidFill>
                <a:effectLst/>
                <a:latin typeface="白正" pitchFamily="24"/>
                <a:ea typeface="黑体" pitchFamily="24"/>
                <a:cs typeface="宋体" pitchFamily="24"/>
              </a:rPr>
              <a:t>分）</a:t>
            </a:r>
          </a:p>
        </p:txBody>
      </p:sp>
      <p:sp>
        <p:nvSpPr>
          <p:cNvPr id="14884" name="yt_shape_14884"/>
          <p:cNvSpPr txBox="1"/>
          <p:nvPr/>
        </p:nvSpPr>
        <p:spPr>
          <a:xfrm>
            <a:off x="540000" y="1438992"/>
            <a:ext cx="9071394"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楷体" pitchFamily="24"/>
                <a:cs typeface="宋体" pitchFamily="24"/>
              </a:rPr>
              <a:t>（重庆市中考）</a:t>
            </a:r>
            <a:r>
              <a:rPr lang="zh-CN" altLang="zh-CN" sz="2400" b="0" i="0" u="none">
                <a:solidFill>
                  <a:srgbClr val="000000"/>
                </a:solidFill>
                <a:effectLst/>
                <a:latin typeface="白正" pitchFamily="24"/>
                <a:ea typeface="宋体" pitchFamily="24"/>
                <a:cs typeface="宋体" pitchFamily="24"/>
              </a:rPr>
              <a:t>下列调查中，最适合采用普查方式的是（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885" name="yt_table_14885"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45138835"/>
              </p:ext>
            </p:extLst>
          </p:nvPr>
        </p:nvGraphicFramePr>
        <p:xfrm>
          <a:off x="540000" y="1925156"/>
          <a:ext cx="6342063" cy="1901952"/>
        </p:xfrm>
        <a:graphic>
          <a:graphicData uri="http://schemas.openxmlformats.org/drawingml/2006/table">
            <a:tbl>
              <a:tblPr/>
              <a:tblGrid>
                <a:gridCol w="6342063">
                  <a:extLst>
                    <a:ext uri="{9D8B030D-6E8A-4147-A177-3AD203B41FA5}">
                      <a16:colId xmlns:a16="http://schemas.microsoft.com/office/drawing/2014/main" val="1077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对重庆市初中学生每天阅读时间的调查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3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对端午节期间市场上粽子质量情况的调查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3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对某批次手机的防水功能的调查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3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对某校九年级</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班学生肺活量情况的调查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37"/>
                  </a:ext>
                </a:extLst>
              </a:tr>
            </a:tbl>
          </a:graphicData>
        </a:graphic>
      </p:graphicFrame>
      <p:sp>
        <p:nvSpPr>
          <p:cNvPr id="14887" name="yt_shape_14887"/>
          <p:cNvSpPr txBox="1"/>
          <p:nvPr/>
        </p:nvSpPr>
        <p:spPr>
          <a:xfrm>
            <a:off x="540000" y="3877476"/>
            <a:ext cx="7822654"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楷体" pitchFamily="24"/>
                <a:cs typeface="宋体" pitchFamily="24"/>
              </a:rPr>
              <a:t>（沈阳市中考）</a:t>
            </a:r>
            <a:r>
              <a:rPr lang="zh-CN" altLang="zh-CN" sz="2400" b="0" i="0" u="none">
                <a:solidFill>
                  <a:srgbClr val="000000"/>
                </a:solidFill>
                <a:effectLst/>
                <a:latin typeface="白正" pitchFamily="24"/>
                <a:ea typeface="宋体" pitchFamily="24"/>
                <a:cs typeface="宋体" pitchFamily="24"/>
              </a:rPr>
              <a:t>下列事件中，是必然事件的是（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888" name="yt_table_14888"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09863070"/>
              </p:ext>
            </p:extLst>
          </p:nvPr>
        </p:nvGraphicFramePr>
        <p:xfrm>
          <a:off x="540000" y="4363640"/>
          <a:ext cx="5902325" cy="1901952"/>
        </p:xfrm>
        <a:graphic>
          <a:graphicData uri="http://schemas.openxmlformats.org/drawingml/2006/table">
            <a:tbl>
              <a:tblPr/>
              <a:tblGrid>
                <a:gridCol w="5902325">
                  <a:extLst>
                    <a:ext uri="{9D8B030D-6E8A-4147-A177-3AD203B41FA5}">
                      <a16:colId xmlns:a16="http://schemas.microsoft.com/office/drawing/2014/main" val="1077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任意买一张电影票，座位号是</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的倍数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3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B.13</a:t>
                      </a:r>
                      <a:r>
                        <a:rPr lang="zh-CN" altLang="zh-CN" sz="2400" b="0" i="0" u="none">
                          <a:solidFill>
                            <a:srgbClr val="000000"/>
                          </a:solidFill>
                          <a:effectLst/>
                          <a:latin typeface="白正" pitchFamily="24"/>
                          <a:ea typeface="宋体" pitchFamily="24"/>
                          <a:cs typeface="宋体" pitchFamily="24"/>
                        </a:rPr>
                        <a:t>个人中至少有两个人生肖相同</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3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车辆随机到达一个路口，遇到红灯</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4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明天一定会下雨</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41"/>
                  </a:ext>
                </a:extLst>
              </a:tr>
            </a:tbl>
          </a:graphicData>
        </a:graphic>
      </p:graphicFrame>
      <p:sp>
        <p:nvSpPr>
          <p:cNvPr id="2" name="文本框 1">
            <a:extLst>
              <a:ext uri="{FF2B5EF4-FFF2-40B4-BE49-F238E27FC236}">
                <a16:creationId xmlns:a16="http://schemas.microsoft.com/office/drawing/2014/main" id="{4AA2AAA3-07B9-0F08-8DD9-C192F9980D73}"/>
              </a:ext>
            </a:extLst>
          </p:cNvPr>
          <p:cNvSpPr txBox="1"/>
          <p:nvPr/>
        </p:nvSpPr>
        <p:spPr>
          <a:xfrm>
            <a:off x="8603389" y="1392186"/>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3" name="文本框 2">
            <a:extLst>
              <a:ext uri="{FF2B5EF4-FFF2-40B4-BE49-F238E27FC236}">
                <a16:creationId xmlns:a16="http://schemas.microsoft.com/office/drawing/2014/main" id="{7331D2E4-6C09-B9A7-1D96-C5BDB81C3966}"/>
              </a:ext>
            </a:extLst>
          </p:cNvPr>
          <p:cNvSpPr txBox="1"/>
          <p:nvPr/>
        </p:nvSpPr>
        <p:spPr>
          <a:xfrm>
            <a:off x="7384189" y="3830670"/>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36" name="yt_shape_14936"/>
          <p:cNvSpPr txBox="1"/>
          <p:nvPr/>
        </p:nvSpPr>
        <p:spPr>
          <a:xfrm>
            <a:off x="540000" y="900000"/>
            <a:ext cx="6155531"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请根据图表中提供的信息，解答下面的问题：</a:t>
            </a:r>
          </a:p>
        </p:txBody>
      </p:sp>
      <p:sp>
        <p:nvSpPr>
          <p:cNvPr id="14937" name="yt_shape_14937"/>
          <p:cNvSpPr txBox="1"/>
          <p:nvPr/>
        </p:nvSpPr>
        <p:spPr>
          <a:xfrm>
            <a:off x="540000" y="1386164"/>
            <a:ext cx="8840562"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）此次调查共抽取了</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40</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名学生，</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白正" pitchFamily="24"/>
                <a:ea typeface="宋体" pitchFamily="24"/>
                <a:cs typeface="宋体" pitchFamily="24"/>
              </a:rPr>
              <a:t>＝</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18</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白正" pitchFamily="24"/>
                <a:ea typeface="宋体" pitchFamily="24"/>
                <a:cs typeface="宋体" pitchFamily="24"/>
              </a:rPr>
              <a:t>＝</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10</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p>
        </p:txBody>
      </p:sp>
      <p:sp>
        <p:nvSpPr>
          <p:cNvPr id="14938" name="yt_shape_14938"/>
          <p:cNvSpPr txBox="1"/>
          <p:nvPr/>
        </p:nvSpPr>
        <p:spPr>
          <a:xfrm>
            <a:off x="540000" y="1872328"/>
            <a:ext cx="8805296"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）在扇形统计图中，</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类所对应的扇形的圆心角是</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162</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度；</a:t>
            </a:r>
          </a:p>
        </p:txBody>
      </p:sp>
      <p:sp>
        <p:nvSpPr>
          <p:cNvPr id="14939" name="yt_shape_14939"/>
          <p:cNvSpPr txBox="1"/>
          <p:nvPr/>
        </p:nvSpPr>
        <p:spPr>
          <a:xfrm>
            <a:off x="540119" y="2358492"/>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）已知在</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类的</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名学生中有两名男生和两名女生，若从中随机抽取两人参加阅读分享活动，请用列表或画树状图的方法求出恰好抽到一名男生和一名女生的概率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14940" name="yt_shape_14940"/>
          <p:cNvSpPr txBox="1"/>
          <p:nvPr/>
        </p:nvSpPr>
        <p:spPr>
          <a:xfrm>
            <a:off x="540000" y="3317927"/>
            <a:ext cx="2462213"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解：画树状图为：</a:t>
            </a:r>
            <a:r>
              <a:rPr lang="zh-CN" altLang="zh-CN" sz="100" b="0" i="0" u="none">
                <a:noFill/>
                <a:effectLst/>
                <a:latin typeface="白正"/>
                <a:ea typeface="宋体"/>
                <a:cs typeface="宋体"/>
              </a:rPr>
              <a:t>⁠</a:t>
            </a:r>
          </a:p>
        </p:txBody>
      </p:sp>
      <p:sp>
        <p:nvSpPr>
          <p:cNvPr id="14942" name="yt_shape_14942"/>
          <p:cNvSpPr txBox="1"/>
          <p:nvPr/>
        </p:nvSpPr>
        <p:spPr>
          <a:xfrm>
            <a:off x="3892159" y="3933115"/>
            <a:ext cx="4012958" cy="1149354"/>
          </a:xfrm>
          <a:prstGeom prst="rect">
            <a:avLst/>
          </a:prstGeom>
        </p:spPr>
        <p:txBody>
          <a:bodyPr vert="horz" wrap="none" lIns="0" tIns="0" rIns="0" bIns="0" rtlCol="0">
            <a:spAutoFit/>
          </a:bodyPr>
          <a:lstStyle/>
          <a:p>
            <a:pPr algn="l" eaLnBrk="1" latinLnBrk="0" hangingPunct="0">
              <a:lnSpc>
                <a:spcPct val="129999"/>
              </a:lnSpc>
            </a:pPr>
            <a:r>
              <a:rPr lang="en-US" altLang="zh-CN" sz="6250" b="0" i="0" u="none" spc="-6250">
                <a:solidFill>
                  <a:srgbClr val="1EE3CF"/>
                </a:solidFill>
                <a:effectLst/>
                <a:latin typeface="白正" pitchFamily="62"/>
                <a:ea typeface="宋体" pitchFamily="62"/>
                <a:cs typeface="宋体" pitchFamily="62"/>
              </a:rPr>
              <a:t> </a:t>
            </a:r>
            <a:r>
              <a:rPr lang="en-US" altLang="zh-CN" sz="6250" b="0" i="0" u="none" spc="29880">
                <a:solidFill>
                  <a:srgbClr val="1EE3CF"/>
                </a:solidFill>
                <a:effectLst/>
                <a:latin typeface="白正" pitchFamily="62"/>
                <a:ea typeface="宋体" pitchFamily="62"/>
                <a:cs typeface="宋体" pitchFamily="62"/>
              </a:rPr>
              <a:t> </a:t>
            </a:r>
            <a:r>
              <a:rPr lang="zh-CN" altLang="zh-CN" sz="100" b="0" i="0" u="none">
                <a:noFill/>
                <a:effectLst/>
                <a:latin typeface="白正"/>
                <a:ea typeface="宋体"/>
                <a:cs typeface="宋体"/>
              </a:rPr>
              <a:t>⁠</a:t>
            </a:r>
          </a:p>
        </p:txBody>
      </p:sp>
      <p:pic>
        <p:nvPicPr>
          <p:cNvPr id="14941" name="yt_image_14941">
            <a:extLst>
              <a:ext uri="">
                <a16:creationId xmlns:p14="http://schemas.microsoft.com/office/powerpoint/2010/main"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892159" y="3933115"/>
            <a:ext cx="3990767" cy="1244727"/>
          </a:xfrm>
          <a:prstGeom prst="rect">
            <a:avLst/>
          </a:prstGeom>
          <a:noFill/>
          <a:extLst>
            <a:ext uri="{909E8E84-426E-40DD-AFC4-6F175D3DCCD1}">
              <a14:hiddenFill xmlns:a14="http://schemas.microsoft.com/office/drawing/2010/main">
                <a:solidFill>
                  <a:srgbClr val="FFFFFF"/>
                </a:solidFill>
              </a14:hiddenFill>
            </a:ext>
          </a:extLst>
        </p:spPr>
      </p:pic>
      <p:sp>
        <p:nvSpPr>
          <p:cNvPr id="14944" name="yt_shape_14944"/>
          <p:cNvSpPr txBox="1"/>
          <p:nvPr/>
        </p:nvSpPr>
        <p:spPr>
          <a:xfrm>
            <a:off x="540000" y="5228355"/>
            <a:ext cx="877163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共有</a:t>
            </a:r>
            <a:r>
              <a:rPr lang="en-US" altLang="zh-CN" sz="2400" b="0" i="0" u="none">
                <a:solidFill>
                  <a:srgbClr val="FF0000">
                    <a:alpha val="0"/>
                  </a:srgbClr>
                </a:solidFill>
                <a:effectLst/>
                <a:latin typeface="Times New Roman" pitchFamily="24"/>
                <a:ea typeface="Times New Roman" pitchFamily="24"/>
                <a:cs typeface="宋体" pitchFamily="24"/>
              </a:rPr>
              <a:t>12</a:t>
            </a:r>
            <a:r>
              <a:rPr lang="zh-CN" altLang="zh-CN" sz="2400" b="0" i="0" u="none">
                <a:solidFill>
                  <a:srgbClr val="FF0000">
                    <a:alpha val="0"/>
                  </a:srgbClr>
                </a:solidFill>
                <a:effectLst/>
                <a:latin typeface="白正" pitchFamily="24"/>
                <a:ea typeface="黑体" pitchFamily="24"/>
                <a:cs typeface="宋体" pitchFamily="24"/>
              </a:rPr>
              <a:t>种等可能的结果，其中一名男生和一名女生的结果数为</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p:txBody>
      </p:sp>
      <mc:AlternateContent xmlns:mc="http://schemas.openxmlformats.org/markup-compatibility/2006" xmlns:a14="http://schemas.microsoft.com/office/drawing/2010/main">
        <mc:Choice Requires="a14">
          <p:sp>
            <p:nvSpPr>
              <p:cNvPr id="14945" name="yt_shape_14945"/>
              <p:cNvSpPr txBox="1"/>
              <p:nvPr/>
            </p:nvSpPr>
            <p:spPr>
              <a:xfrm>
                <a:off x="540000" y="5707658"/>
                <a:ext cx="6314229" cy="64216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所以恰好抽到一名男生和一名女生的概率</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xmlns:p14="http://schemas.microsoft.com/office/powerpoint/2010/main" xmlns:a16="http://schemas.microsoft.com/office/drawing/2014/main" xmlns="">
          <p:sp>
            <p:nvSpPr>
              <p:cNvPr id="14945" name="yt_shape_14945" descr="{&quot;rangeId&quot;:19,&quot;mathAnswerShape&quot;:1}"/>
              <p:cNvSpPr txBox="1">
                <a:spLocks noRot="1" noChangeAspect="1" noMove="1" noResize="1" noEditPoints="1" noAdjustHandles="1" noChangeArrowheads="1" noChangeShapeType="1" noTextEdit="1"/>
              </p:cNvSpPr>
              <p:nvPr/>
            </p:nvSpPr>
            <p:spPr>
              <a:xfrm>
                <a:off x="540000" y="5707658"/>
                <a:ext cx="6314229" cy="642163"/>
              </a:xfrm>
              <a:prstGeom prst="rect">
                <a:avLst/>
              </a:prstGeom>
              <a:blipFill>
                <a:blip r:embed="rId3"/>
                <a:stretch>
                  <a:fillRect l="-2995" r="-2029" b="-1509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18C24A3-FDB2-E52B-A36D-FB486E4EA512}"/>
              </a:ext>
            </a:extLst>
          </p:cNvPr>
          <p:cNvSpPr txBox="1"/>
          <p:nvPr/>
        </p:nvSpPr>
        <p:spPr>
          <a:xfrm>
            <a:off x="3955189" y="1339358"/>
            <a:ext cx="4848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40</a:t>
            </a:r>
            <a:endParaRPr lang="zh-CN" altLang="en-US">
              <a:solidFill>
                <a:srgbClr val="FF0000"/>
              </a:solidFill>
            </a:endParaRPr>
          </a:p>
        </p:txBody>
      </p:sp>
      <p:sp>
        <p:nvSpPr>
          <p:cNvPr id="3" name="文本框 2">
            <a:extLst>
              <a:ext uri="{FF2B5EF4-FFF2-40B4-BE49-F238E27FC236}">
                <a16:creationId xmlns:a16="http://schemas.microsoft.com/office/drawing/2014/main" id="{0A2DCB4B-2614-2927-421A-CFCCBB71FBCA}"/>
              </a:ext>
            </a:extLst>
          </p:cNvPr>
          <p:cNvSpPr txBox="1"/>
          <p:nvPr/>
        </p:nvSpPr>
        <p:spPr>
          <a:xfrm>
            <a:off x="6614251" y="1339358"/>
            <a:ext cx="4848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18</a:t>
            </a:r>
            <a:endParaRPr lang="zh-CN" altLang="en-US">
              <a:solidFill>
                <a:srgbClr val="FF0000"/>
              </a:solidFill>
            </a:endParaRPr>
          </a:p>
        </p:txBody>
      </p:sp>
      <p:sp>
        <p:nvSpPr>
          <p:cNvPr id="4" name="文本框 3">
            <a:extLst>
              <a:ext uri="{FF2B5EF4-FFF2-40B4-BE49-F238E27FC236}">
                <a16:creationId xmlns:a16="http://schemas.microsoft.com/office/drawing/2014/main" id="{DF83A700-F4ED-D933-7E41-E95B83A174B4}"/>
              </a:ext>
            </a:extLst>
          </p:cNvPr>
          <p:cNvSpPr txBox="1"/>
          <p:nvPr/>
        </p:nvSpPr>
        <p:spPr>
          <a:xfrm>
            <a:off x="8290651" y="1339358"/>
            <a:ext cx="4848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10</a:t>
            </a:r>
            <a:endParaRPr lang="zh-CN" altLang="en-US">
              <a:solidFill>
                <a:srgbClr val="FF0000"/>
              </a:solidFill>
            </a:endParaRPr>
          </a:p>
        </p:txBody>
      </p:sp>
      <p:sp>
        <p:nvSpPr>
          <p:cNvPr id="5" name="文本框 4">
            <a:extLst>
              <a:ext uri="{FF2B5EF4-FFF2-40B4-BE49-F238E27FC236}">
                <a16:creationId xmlns:a16="http://schemas.microsoft.com/office/drawing/2014/main" id="{76E9CE8C-F9E4-F1DE-3FD4-84766A6756D4}"/>
              </a:ext>
            </a:extLst>
          </p:cNvPr>
          <p:cNvSpPr txBox="1"/>
          <p:nvPr/>
        </p:nvSpPr>
        <p:spPr>
          <a:xfrm>
            <a:off x="7798526" y="1825522"/>
            <a:ext cx="637285"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162</a:t>
            </a:r>
            <a:endParaRPr lang="zh-CN" altLang="en-US">
              <a:solidFill>
                <a:srgbClr val="FF0000"/>
              </a:solidFill>
            </a:endParaRPr>
          </a:p>
        </p:txBody>
      </p:sp>
      <p:sp>
        <p:nvSpPr>
          <p:cNvPr id="6" name="文本框 5">
            <a:extLst>
              <a:ext uri="{FF2B5EF4-FFF2-40B4-BE49-F238E27FC236}">
                <a16:creationId xmlns:a16="http://schemas.microsoft.com/office/drawing/2014/main" id="{2813D480-C1C9-E81B-72D8-59C72B5B55D8}"/>
              </a:ext>
            </a:extLst>
          </p:cNvPr>
          <p:cNvSpPr txBox="1"/>
          <p:nvPr/>
        </p:nvSpPr>
        <p:spPr>
          <a:xfrm>
            <a:off x="449989" y="3271121"/>
            <a:ext cx="26184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解：画树状图为：</a:t>
            </a:r>
            <a:endParaRPr lang="zh-CN" altLang="en-US">
              <a:solidFill>
                <a:srgbClr val="FF0000"/>
              </a:solidFill>
            </a:endParaRPr>
          </a:p>
        </p:txBody>
      </p:sp>
      <p:sp>
        <p:nvSpPr>
          <p:cNvPr id="7" name="文本框 6">
            <a:extLst>
              <a:ext uri="{FF2B5EF4-FFF2-40B4-BE49-F238E27FC236}">
                <a16:creationId xmlns:a16="http://schemas.microsoft.com/office/drawing/2014/main" id="{CBA06FDB-2753-A2CB-7A02-F18554D039DA}"/>
              </a:ext>
            </a:extLst>
          </p:cNvPr>
          <p:cNvSpPr txBox="1"/>
          <p:nvPr/>
        </p:nvSpPr>
        <p:spPr>
          <a:xfrm>
            <a:off x="449989" y="5181549"/>
            <a:ext cx="88668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种等可能的结果，其中一名男生和一名女生的结果数为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7B407453-60D3-37E9-33AB-E3294A5261A0}"/>
                  </a:ext>
                </a:extLst>
              </p:cNvPr>
              <p:cNvSpPr txBox="1"/>
              <p:nvPr/>
            </p:nvSpPr>
            <p:spPr>
              <a:xfrm>
                <a:off x="449989" y="5660852"/>
                <a:ext cx="6433248" cy="729565"/>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所以恰好抽到一名男生和一名女生的概率</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p14="http://schemas.microsoft.com/office/powerpoint/2010/main" xmlns:a16="http://schemas.microsoft.com/office/drawing/2014/main" xmlns="">
          <p:sp>
            <p:nvSpPr>
              <p:cNvPr id="8" name="文本框 7" descr="{'rangeId': 19, 'mathAnswerShape': 1}">
                <a:extLst>
                  <a:ext uri="{FF2B5EF4-FFF2-40B4-BE49-F238E27FC236}">
                    <a16:creationId xmlns:a16="http://schemas.microsoft.com/office/drawing/2014/main" id="{7B407453-60D3-37E9-33AB-E3294A5261A0}"/>
                  </a:ext>
                </a:extLst>
              </p:cNvPr>
              <p:cNvSpPr txBox="1">
                <a:spLocks noRot="1" noChangeAspect="1" noMove="1" noResize="1" noEditPoints="1" noAdjustHandles="1" noChangeArrowheads="1" noChangeShapeType="1" noTextEdit="1"/>
              </p:cNvSpPr>
              <p:nvPr/>
            </p:nvSpPr>
            <p:spPr>
              <a:xfrm>
                <a:off x="449989" y="5660852"/>
                <a:ext cx="6433248" cy="729565"/>
              </a:xfrm>
              <a:prstGeom prst="rect">
                <a:avLst/>
              </a:prstGeom>
              <a:blipFill>
                <a:blip r:embed="rId4"/>
                <a:stretch>
                  <a:fillRect l="-1517" r="-1517" b="-8403"/>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4941"/>
                                        </p:tgtEl>
                                        <p:attrNameLst>
                                          <p:attrName>style.visibility</p:attrName>
                                        </p:attrNameLst>
                                      </p:cBhvr>
                                      <p:to>
                                        <p:strVal val="visible"/>
                                      </p:to>
                                    </p:set>
                                    <p:animEffect transition="in" filter="blinds(horizontal)">
                                      <p:cBhvr>
                                        <p:cTn id="32" dur="500"/>
                                        <p:tgtEl>
                                          <p:spTgt spid="1494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890" name="yt_shape_14890"/>
              <p:cNvSpPr txBox="1"/>
              <p:nvPr/>
            </p:nvSpPr>
            <p:spPr>
              <a:xfrm>
                <a:off x="540119" y="1527946"/>
                <a:ext cx="11111999" cy="112133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已知一个布袋里装有</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个红球，</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个白球和</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个黄球，这些球除颜色外其余都相同，若从该布袋里任意摸出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个球，是红球的概率为</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000000"/>
                    </a:solidFill>
                    <a:effectLst/>
                    <a:latin typeface="白正"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等于（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　）</a:t>
                </a:r>
              </a:p>
            </p:txBody>
          </p:sp>
        </mc:Choice>
        <mc:Fallback xmlns:m="http://schemas.openxmlformats.org/officeDocument/2006/math" xmlns:p14="http://schemas.microsoft.com/office/powerpoint/2010/main" xmlns:a16="http://schemas.microsoft.com/office/drawing/2014/main" xmlns="">
          <p:sp>
            <p:nvSpPr>
              <p:cNvPr id="14890" name="yt_shape_14890" descr="{&quot;rangeId&quot;:4,&quot;hasSerialNum&quot;:1,&quot;mathAnswerShape&quot;:1}"/>
              <p:cNvSpPr txBox="1">
                <a:spLocks noRot="1" noChangeAspect="1" noMove="1" noResize="1" noEditPoints="1" noAdjustHandles="1" noChangeArrowheads="1" noChangeShapeType="1" noTextEdit="1"/>
              </p:cNvSpPr>
              <p:nvPr/>
            </p:nvSpPr>
            <p:spPr>
              <a:xfrm>
                <a:off x="540119" y="1527946"/>
                <a:ext cx="11111999" cy="1121333"/>
              </a:xfrm>
              <a:prstGeom prst="rect">
                <a:avLst/>
              </a:prstGeom>
              <a:blipFill>
                <a:blip r:embed="rId2"/>
                <a:stretch>
                  <a:fillRect l="-1701" t="-4891" r="-1153" b="-8152"/>
                </a:stretch>
              </a:blipFill>
            </p:spPr>
            <p:txBody>
              <a:bodyPr/>
              <a:lstStyle/>
              <a:p>
                <a:r>
                  <a:rPr lang="zh-CN" altLang="en-US">
                    <a:noFill/>
                  </a:rPr>
                  <a:t> </a:t>
                </a:r>
              </a:p>
            </p:txBody>
          </p:sp>
        </mc:Fallback>
      </mc:AlternateContent>
      <p:graphicFrame>
        <p:nvGraphicFramePr>
          <p:cNvPr id="14892" name="yt_table_14892"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82763253"/>
              </p:ext>
            </p:extLst>
          </p:nvPr>
        </p:nvGraphicFramePr>
        <p:xfrm>
          <a:off x="540000" y="2700067"/>
          <a:ext cx="7000241" cy="475488"/>
        </p:xfrm>
        <a:graphic>
          <a:graphicData uri="http://schemas.openxmlformats.org/drawingml/2006/table">
            <a:tbl>
              <a:tblPr/>
              <a:tblGrid>
                <a:gridCol w="2070418">
                  <a:extLst>
                    <a:ext uri="{9D8B030D-6E8A-4147-A177-3AD203B41FA5}">
                      <a16:colId xmlns:a16="http://schemas.microsoft.com/office/drawing/2014/main" val="10779"/>
                    </a:ext>
                  </a:extLst>
                </a:gridCol>
                <a:gridCol w="1948180">
                  <a:extLst>
                    <a:ext uri="{9D8B030D-6E8A-4147-A177-3AD203B41FA5}">
                      <a16:colId xmlns:a16="http://schemas.microsoft.com/office/drawing/2014/main" val="10780"/>
                    </a:ext>
                  </a:extLst>
                </a:gridCol>
                <a:gridCol w="1948180">
                  <a:extLst>
                    <a:ext uri="{9D8B030D-6E8A-4147-A177-3AD203B41FA5}">
                      <a16:colId xmlns:a16="http://schemas.microsoft.com/office/drawing/2014/main" val="10781"/>
                    </a:ext>
                  </a:extLst>
                </a:gridCol>
                <a:gridCol w="1033463">
                  <a:extLst>
                    <a:ext uri="{9D8B030D-6E8A-4147-A177-3AD203B41FA5}">
                      <a16:colId xmlns:a16="http://schemas.microsoft.com/office/drawing/2014/main" val="1078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C.3</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42"/>
                  </a:ext>
                </a:extLst>
              </a:tr>
            </a:tbl>
          </a:graphicData>
        </a:graphic>
      </p:graphicFrame>
      <p:sp>
        <p:nvSpPr>
          <p:cNvPr id="14894" name="yt_shape_14894"/>
          <p:cNvSpPr txBox="1"/>
          <p:nvPr/>
        </p:nvSpPr>
        <p:spPr>
          <a:xfrm>
            <a:off x="540119" y="3226238"/>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让图中两个转盘分别自由转动一次，当转盘停止转动时，两个指针分别落在某个数所表示的区域，则两个数的和是</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的倍数或</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的倍数的概率等于（</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898" name="yt_table_14898_skip" title="H_50.6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21979077"/>
                  </p:ext>
                </p:extLst>
              </p:nvPr>
            </p:nvGraphicFramePr>
            <p:xfrm>
              <a:off x="540000" y="4192533"/>
              <a:ext cx="7105016" cy="643065"/>
            </p:xfrm>
            <a:graphic>
              <a:graphicData uri="http://schemas.openxmlformats.org/drawingml/2006/table">
                <a:tbl>
                  <a:tblPr/>
                  <a:tblGrid>
                    <a:gridCol w="2070418">
                      <a:extLst>
                        <a:ext uri="{9D8B030D-6E8A-4147-A177-3AD203B41FA5}">
                          <a16:colId xmlns:a16="http://schemas.microsoft.com/office/drawing/2014/main" val="10783"/>
                        </a:ext>
                      </a:extLst>
                    </a:gridCol>
                    <a:gridCol w="1948180">
                      <a:extLst>
                        <a:ext uri="{9D8B030D-6E8A-4147-A177-3AD203B41FA5}">
                          <a16:colId xmlns:a16="http://schemas.microsoft.com/office/drawing/2014/main" val="10784"/>
                        </a:ext>
                      </a:extLst>
                    </a:gridCol>
                    <a:gridCol w="1948180">
                      <a:extLst>
                        <a:ext uri="{9D8B030D-6E8A-4147-A177-3AD203B41FA5}">
                          <a16:colId xmlns:a16="http://schemas.microsoft.com/office/drawing/2014/main" val="10785"/>
                        </a:ext>
                      </a:extLst>
                    </a:gridCol>
                    <a:gridCol w="1138238">
                      <a:extLst>
                        <a:ext uri="{9D8B030D-6E8A-4147-A177-3AD203B41FA5}">
                          <a16:colId xmlns:a16="http://schemas.microsoft.com/office/drawing/2014/main" val="1078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16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8</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0">
                                      <a:solidFill>
                                        <a:srgbClr val="010000"/>
                                      </a:solidFill>
                                      <a:effectLst/>
                                      <a:latin typeface="Cambria Math" panose="02040503050406030204" pitchFamily="48" charset="0"/>
                                      <a:ea typeface="Cambria Math" panose="02040503050406030204" pitchFamily="48" charset="0"/>
                                    </a:rPr>
                                    <m:t>8</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13</m:t>
                                  </m:r>
                                </m:num>
                                <m:den>
                                  <m:r>
                                    <a:rPr lang="en-US" altLang="zh-CN" sz="2400" b="0" i="0">
                                      <a:solidFill>
                                        <a:srgbClr val="010000"/>
                                      </a:solidFill>
                                      <a:effectLst/>
                                      <a:latin typeface="Cambria Math" panose="02040503050406030204" pitchFamily="48" charset="0"/>
                                      <a:ea typeface="Cambria Math" panose="02040503050406030204" pitchFamily="48" charset="0"/>
                                    </a:rPr>
                                    <m:t>16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43"/>
                      </a:ext>
                    </a:extLst>
                  </a:tr>
                </a:tbl>
              </a:graphicData>
            </a:graphic>
          </p:graphicFrame>
        </mc:Choice>
        <mc:Fallback xmlns:m="http://schemas.openxmlformats.org/officeDocument/2006/math" xmlns:p14="http://schemas.microsoft.com/office/powerpoint/2010/main" xmlns:a16="http://schemas.microsoft.com/office/drawing/2014/main" xmlns="">
          <p:graphicFrame>
            <p:nvGraphicFramePr>
              <p:cNvPr id="14898" name="yt_table_14898_skip" descr="{&quot;rangeId&quot;:5,&quot;type&quot;:&quot;Option&quot;,&quot;drawing&quot;:[&quot;yt_shape_14895&quot;]}" title="H_50.6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21979077"/>
                  </p:ext>
                </p:extLst>
              </p:nvPr>
            </p:nvGraphicFramePr>
            <p:xfrm>
              <a:off x="540000" y="4192533"/>
              <a:ext cx="7105016" cy="643065"/>
            </p:xfrm>
            <a:graphic>
              <a:graphicData uri="http://schemas.openxmlformats.org/drawingml/2006/table">
                <a:tbl>
                  <a:tblPr/>
                  <a:tblGrid>
                    <a:gridCol w="2070418">
                      <a:extLst>
                        <a:ext uri="{9D8B030D-6E8A-4147-A177-3AD203B41FA5}">
                          <a16:colId xmlns:a16="http://schemas.microsoft.com/office/drawing/2014/main" val="10783"/>
                        </a:ext>
                      </a:extLst>
                    </a:gridCol>
                    <a:gridCol w="1948180">
                      <a:extLst>
                        <a:ext uri="{9D8B030D-6E8A-4147-A177-3AD203B41FA5}">
                          <a16:colId xmlns:a16="http://schemas.microsoft.com/office/drawing/2014/main" val="10784"/>
                        </a:ext>
                      </a:extLst>
                    </a:gridCol>
                    <a:gridCol w="1948180">
                      <a:extLst>
                        <a:ext uri="{9D8B030D-6E8A-4147-A177-3AD203B41FA5}">
                          <a16:colId xmlns:a16="http://schemas.microsoft.com/office/drawing/2014/main" val="10785"/>
                        </a:ext>
                      </a:extLst>
                    </a:gridCol>
                    <a:gridCol w="1138238">
                      <a:extLst>
                        <a:ext uri="{9D8B030D-6E8A-4147-A177-3AD203B41FA5}">
                          <a16:colId xmlns:a16="http://schemas.microsoft.com/office/drawing/2014/main" val="10786"/>
                        </a:ext>
                      </a:extLst>
                    </a:gridCol>
                  </a:tblGrid>
                  <a:tr h="643065">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43235" b="-14953"/>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6250" r="-158438" b="-14953"/>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6250" r="-58438" b="-14953"/>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24064" b="-14953"/>
                          </a:stretch>
                        </a:blipFill>
                      </a:tcPr>
                    </a:tc>
                    <a:extLst>
                      <a:ext uri="{0D108BD9-81ED-4DB2-BD59-A6C34878D82A}">
                        <a16:rowId xmlns:a16="http://schemas.microsoft.com/office/drawing/2014/main" val="10743"/>
                      </a:ext>
                    </a:extLst>
                  </a:tr>
                </a:tbl>
              </a:graphicData>
            </a:graphic>
          </p:graphicFrame>
        </mc:Fallback>
      </mc:AlternateContent>
      <p:grpSp>
        <p:nvGrpSpPr>
          <p:cNvPr id="14895" name="yt_shape_14895_skip" title="H_117.9411">
            <a:extLst>
              <a:ext uri="{FF2B5EF4-FFF2-40B4-BE49-F238E27FC236}">
                <a16:creationId xmlns:a16="http://schemas.microsoft.com/office/drawing/2014/main" id="{249740F1-2B05-4C5A-B423-6F681AEFABC2}"/>
              </a:ext>
            </a:extLst>
          </p:cNvPr>
          <p:cNvGrpSpPr/>
          <p:nvPr/>
        </p:nvGrpSpPr>
        <p:grpSpPr>
          <a:xfrm>
            <a:off x="9242266" y="4192533"/>
            <a:ext cx="2407748" cy="1497852"/>
            <a:chOff x="0" y="0"/>
            <a:chExt cx="2407748" cy="1497852"/>
          </a:xfrm>
        </p:grpSpPr>
        <p:pic>
          <p:nvPicPr>
            <p:cNvPr id="2" name="yt_image_14895">
              <a:extLst>
                <a:ext uri="">
                  <a16:creationId xmlns:m="http://schemas.openxmlformats.org/officeDocument/2006/math" xmlns:mc="http://schemas.openxmlformats.org/markup-compatibility/2006"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0" y="0"/>
              <a:ext cx="2407748" cy="1101852"/>
            </a:xfrm>
            <a:prstGeom prst="rect">
              <a:avLst/>
            </a:prstGeom>
            <a:noFill/>
            <a:extLst>
              <a:ext uri="{909E8E84-426E-40DD-AFC4-6F175D3DCCD1}">
                <a14:hiddenFill xmlns:a14="http://schemas.microsoft.com/office/drawing/2010/main">
                  <a:solidFill>
                    <a:srgbClr val="FFFFFF"/>
                  </a:solidFill>
                </a14:hiddenFill>
              </a:ext>
            </a:extLst>
          </p:spPr>
        </p:pic>
        <p:sp>
          <p:nvSpPr>
            <p:cNvPr id="14897" name="yt_shape_14897"/>
            <p:cNvSpPr txBox="1"/>
            <p:nvPr/>
          </p:nvSpPr>
          <p:spPr>
            <a:xfrm>
              <a:off x="670593" y="1137852"/>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题图</a:t>
              </a:r>
            </a:p>
          </p:txBody>
        </p:sp>
      </p:grpSp>
      <p:sp>
        <p:nvSpPr>
          <p:cNvPr id="3" name="文本框 2">
            <a:extLst>
              <a:ext uri="{FF2B5EF4-FFF2-40B4-BE49-F238E27FC236}">
                <a16:creationId xmlns:a16="http://schemas.microsoft.com/office/drawing/2014/main" id="{6D4912DF-8030-59CC-3409-91E82CC4E53B}"/>
              </a:ext>
            </a:extLst>
          </p:cNvPr>
          <p:cNvSpPr txBox="1"/>
          <p:nvPr/>
        </p:nvSpPr>
        <p:spPr>
          <a:xfrm>
            <a:off x="8808296" y="1956628"/>
            <a:ext cx="400748" cy="72861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4" name="文本框 3">
            <a:extLst>
              <a:ext uri="{FF2B5EF4-FFF2-40B4-BE49-F238E27FC236}">
                <a16:creationId xmlns:a16="http://schemas.microsoft.com/office/drawing/2014/main" id="{F09B8A88-2D33-A34A-CA94-9474B1D667C9}"/>
              </a:ext>
            </a:extLst>
          </p:cNvPr>
          <p:cNvSpPr txBox="1"/>
          <p:nvPr/>
        </p:nvSpPr>
        <p:spPr>
          <a:xfrm>
            <a:off x="9441707" y="3654920"/>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899" name="yt_shape_14899"/>
          <p:cNvSpPr txBox="1"/>
          <p:nvPr/>
        </p:nvSpPr>
        <p:spPr>
          <a:xfrm>
            <a:off x="540119" y="943280"/>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某校随机抽取</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名学生，对他们喜欢的图书类型进行问卷调查，统计结果如图</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根据图中信息，估计该校</a:t>
            </a:r>
            <a:r>
              <a:rPr lang="en-US" altLang="zh-CN" sz="2400" b="0" i="0" u="none">
                <a:solidFill>
                  <a:srgbClr val="000000"/>
                </a:solidFill>
                <a:effectLst/>
                <a:latin typeface="Times New Roman" pitchFamily="24"/>
                <a:ea typeface="Times New Roman" pitchFamily="24"/>
                <a:cs typeface="宋体" pitchFamily="24"/>
              </a:rPr>
              <a:t>2000</a:t>
            </a:r>
            <a:r>
              <a:rPr lang="zh-CN" altLang="zh-CN" sz="2400" b="0" i="0" u="none">
                <a:solidFill>
                  <a:srgbClr val="000000"/>
                </a:solidFill>
                <a:effectLst/>
                <a:latin typeface="白正" pitchFamily="24"/>
                <a:ea typeface="宋体" pitchFamily="24"/>
                <a:cs typeface="宋体" pitchFamily="24"/>
              </a:rPr>
              <a:t>名学生喜欢文学类书籍的人数是（</a:t>
            </a:r>
            <a:r>
              <a:rPr lang="zh-CN" altLang="zh-CN" sz="1200" b="0" i="0" u="none">
                <a:solidFill>
                  <a:srgbClr val="000000"/>
                </a:solidFill>
                <a:effectLst/>
                <a:latin typeface="白正"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1200" b="0" i="0" u="none">
                <a:solidFill>
                  <a:srgbClr val="000000"/>
                </a:solidFill>
                <a:effectLst/>
                <a:latin typeface="白正" pitchFamily="12"/>
                <a:ea typeface="宋体" pitchFamily="12"/>
                <a:cs typeface="宋体" pitchFamily="12"/>
              </a:rPr>
              <a:t>　</a:t>
            </a:r>
            <a:r>
              <a:rPr lang="zh-CN" altLang="zh-CN" sz="2400" b="0" i="0" u="none">
                <a:solidFill>
                  <a:srgbClr val="000000"/>
                </a:solidFill>
                <a:effectLst/>
                <a:latin typeface="白正" pitchFamily="24"/>
                <a:ea typeface="宋体" pitchFamily="24"/>
                <a:cs typeface="宋体" pitchFamily="24"/>
              </a:rPr>
              <a:t>）</a:t>
            </a:r>
          </a:p>
        </p:txBody>
      </p:sp>
      <p:graphicFrame>
        <p:nvGraphicFramePr>
          <p:cNvPr id="14903" name="yt_table_14903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31573814"/>
              </p:ext>
            </p:extLst>
          </p:nvPr>
        </p:nvGraphicFramePr>
        <p:xfrm>
          <a:off x="540000" y="1909575"/>
          <a:ext cx="8114666" cy="475488"/>
        </p:xfrm>
        <a:graphic>
          <a:graphicData uri="http://schemas.openxmlformats.org/drawingml/2006/table">
            <a:tbl>
              <a:tblPr/>
              <a:tblGrid>
                <a:gridCol w="2270443">
                  <a:extLst>
                    <a:ext uri="{9D8B030D-6E8A-4147-A177-3AD203B41FA5}">
                      <a16:colId xmlns:a16="http://schemas.microsoft.com/office/drawing/2014/main" val="10787"/>
                    </a:ext>
                  </a:extLst>
                </a:gridCol>
                <a:gridCol w="2252980">
                  <a:extLst>
                    <a:ext uri="{9D8B030D-6E8A-4147-A177-3AD203B41FA5}">
                      <a16:colId xmlns:a16="http://schemas.microsoft.com/office/drawing/2014/main" val="10788"/>
                    </a:ext>
                  </a:extLst>
                </a:gridCol>
                <a:gridCol w="2252980">
                  <a:extLst>
                    <a:ext uri="{9D8B030D-6E8A-4147-A177-3AD203B41FA5}">
                      <a16:colId xmlns:a16="http://schemas.microsoft.com/office/drawing/2014/main" val="10789"/>
                    </a:ext>
                  </a:extLst>
                </a:gridCol>
                <a:gridCol w="1338263">
                  <a:extLst>
                    <a:ext uri="{9D8B030D-6E8A-4147-A177-3AD203B41FA5}">
                      <a16:colId xmlns:a16="http://schemas.microsoft.com/office/drawing/2014/main" val="1079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A.800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B.600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C.400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D.200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44"/>
                  </a:ext>
                </a:extLst>
              </a:tr>
            </a:tbl>
          </a:graphicData>
        </a:graphic>
      </p:graphicFrame>
      <p:grpSp>
        <p:nvGrpSpPr>
          <p:cNvPr id="14900" name="yt_shape_14900_skip" title="H_175.8111">
            <a:extLst>
              <a:ext uri="{FF2B5EF4-FFF2-40B4-BE49-F238E27FC236}">
                <a16:creationId xmlns:a16="http://schemas.microsoft.com/office/drawing/2014/main" id="{249740F1-2B05-4C5A-B423-6F681AEFABC2}"/>
              </a:ext>
            </a:extLst>
          </p:cNvPr>
          <p:cNvGrpSpPr/>
          <p:nvPr/>
        </p:nvGrpSpPr>
        <p:grpSpPr>
          <a:xfrm>
            <a:off x="9813087" y="1909575"/>
            <a:ext cx="1836801" cy="2232801"/>
            <a:chOff x="0" y="0"/>
            <a:chExt cx="1836801" cy="2232801"/>
          </a:xfrm>
        </p:grpSpPr>
        <p:pic>
          <p:nvPicPr>
            <p:cNvPr id="2" name="yt_image_14900">
              <a:extLst>
                <a:ext uri="">
                  <a16:creationId xmlns:m="http://schemas.openxmlformats.org/officeDocument/2006/math"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836801" cy="1836801"/>
            </a:xfrm>
            <a:prstGeom prst="rect">
              <a:avLst/>
            </a:prstGeom>
            <a:noFill/>
            <a:extLst>
              <a:ext uri="{909E8E84-426E-40DD-AFC4-6F175D3DCCD1}">
                <a14:hiddenFill xmlns:a14="http://schemas.microsoft.com/office/drawing/2010/main">
                  <a:solidFill>
                    <a:srgbClr val="FFFFFF"/>
                  </a:solidFill>
                </a14:hiddenFill>
              </a:ext>
            </a:extLst>
          </p:spPr>
        </p:pic>
        <p:sp>
          <p:nvSpPr>
            <p:cNvPr id="14902" name="yt_shape_14902"/>
            <p:cNvSpPr txBox="1"/>
            <p:nvPr/>
          </p:nvSpPr>
          <p:spPr>
            <a:xfrm>
              <a:off x="385119" y="187280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题图</a:t>
              </a:r>
            </a:p>
          </p:txBody>
        </p:sp>
      </p:grpSp>
      <p:sp>
        <p:nvSpPr>
          <p:cNvPr id="14905" name="yt_shape_14905"/>
          <p:cNvSpPr txBox="1"/>
          <p:nvPr/>
        </p:nvSpPr>
        <p:spPr>
          <a:xfrm>
            <a:off x="540119" y="4192671"/>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同时抛掷</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两个均匀的小立方体（每个面上分别标有数字</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），设两立方体朝上的数字分别记为</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白正" pitchFamily="24"/>
                <a:ea typeface="宋体" pitchFamily="24"/>
                <a:cs typeface="宋体" pitchFamily="24"/>
              </a:rPr>
              <a:t>，并以此确定点</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白正" pitchFamily="24"/>
                <a:ea typeface="宋体" pitchFamily="24"/>
                <a:cs typeface="宋体" pitchFamily="24"/>
              </a:rPr>
              <a:t>），那么点</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白正" pitchFamily="24"/>
                <a:ea typeface="宋体" pitchFamily="24"/>
                <a:cs typeface="宋体" pitchFamily="24"/>
              </a:rPr>
              <a:t>落在抛物线</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白正"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上的概率为（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　）</a:t>
            </a:r>
          </a:p>
        </p:txBody>
      </p:sp>
      <mc:AlternateContent xmlns:mc="http://schemas.openxmlformats.org/markup-compatibility/2006" xmlns:a14="http://schemas.microsoft.com/office/drawing/2010/main">
        <mc:Choice Requires="a14">
          <p:graphicFrame>
            <p:nvGraphicFramePr>
              <p:cNvPr id="14906" name="yt_table_14906" title="H_50.0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99551656"/>
                  </p:ext>
                </p:extLst>
              </p:nvPr>
            </p:nvGraphicFramePr>
            <p:xfrm>
              <a:off x="540000" y="5639097"/>
              <a:ext cx="7786053" cy="635762"/>
            </p:xfrm>
            <a:graphic>
              <a:graphicData uri="http://schemas.openxmlformats.org/drawingml/2006/table">
                <a:tbl>
                  <a:tblPr/>
                  <a:tblGrid>
                    <a:gridCol w="2270443">
                      <a:extLst>
                        <a:ext uri="{9D8B030D-6E8A-4147-A177-3AD203B41FA5}">
                          <a16:colId xmlns:a16="http://schemas.microsoft.com/office/drawing/2014/main" val="10791"/>
                        </a:ext>
                      </a:extLst>
                    </a:gridCol>
                    <a:gridCol w="2252980">
                      <a:extLst>
                        <a:ext uri="{9D8B030D-6E8A-4147-A177-3AD203B41FA5}">
                          <a16:colId xmlns:a16="http://schemas.microsoft.com/office/drawing/2014/main" val="10792"/>
                        </a:ext>
                      </a:extLst>
                    </a:gridCol>
                    <a:gridCol w="2252980">
                      <a:extLst>
                        <a:ext uri="{9D8B030D-6E8A-4147-A177-3AD203B41FA5}">
                          <a16:colId xmlns:a16="http://schemas.microsoft.com/office/drawing/2014/main" val="10793"/>
                        </a:ext>
                      </a:extLst>
                    </a:gridCol>
                    <a:gridCol w="1009650">
                      <a:extLst>
                        <a:ext uri="{9D8B030D-6E8A-4147-A177-3AD203B41FA5}">
                          <a16:colId xmlns:a16="http://schemas.microsoft.com/office/drawing/2014/main" val="1079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18</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745"/>
                      </a:ext>
                    </a:extLst>
                  </a:tr>
                </a:tbl>
              </a:graphicData>
            </a:graphic>
          </p:graphicFrame>
        </mc:Choice>
        <mc:Fallback xmlns:m="http://schemas.openxmlformats.org/officeDocument/2006/math" xmlns:p14="http://schemas.microsoft.com/office/powerpoint/2010/main" xmlns:a16="http://schemas.microsoft.com/office/drawing/2014/main" xmlns="">
          <p:graphicFrame>
            <p:nvGraphicFramePr>
              <p:cNvPr id="14906" name="yt_table_14906" descr="{&quot;rangeId&quot;:7,&quot;type&quot;:&quot;Option&quot;}" title="H_50.0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99551656"/>
                  </p:ext>
                </p:extLst>
              </p:nvPr>
            </p:nvGraphicFramePr>
            <p:xfrm>
              <a:off x="540000" y="5639097"/>
              <a:ext cx="7786053" cy="635762"/>
            </p:xfrm>
            <a:graphic>
              <a:graphicData uri="http://schemas.openxmlformats.org/drawingml/2006/table">
                <a:tbl>
                  <a:tblPr/>
                  <a:tblGrid>
                    <a:gridCol w="2270443">
                      <a:extLst>
                        <a:ext uri="{9D8B030D-6E8A-4147-A177-3AD203B41FA5}">
                          <a16:colId xmlns:a16="http://schemas.microsoft.com/office/drawing/2014/main" val="10791"/>
                        </a:ext>
                      </a:extLst>
                    </a:gridCol>
                    <a:gridCol w="2252980">
                      <a:extLst>
                        <a:ext uri="{9D8B030D-6E8A-4147-A177-3AD203B41FA5}">
                          <a16:colId xmlns:a16="http://schemas.microsoft.com/office/drawing/2014/main" val="10792"/>
                        </a:ext>
                      </a:extLst>
                    </a:gridCol>
                    <a:gridCol w="2252980">
                      <a:extLst>
                        <a:ext uri="{9D8B030D-6E8A-4147-A177-3AD203B41FA5}">
                          <a16:colId xmlns:a16="http://schemas.microsoft.com/office/drawing/2014/main" val="10793"/>
                        </a:ext>
                      </a:extLst>
                    </a:gridCol>
                    <a:gridCol w="1009650">
                      <a:extLst>
                        <a:ext uri="{9D8B030D-6E8A-4147-A177-3AD203B41FA5}">
                          <a16:colId xmlns:a16="http://schemas.microsoft.com/office/drawing/2014/main" val="10794"/>
                        </a:ext>
                      </a:extLst>
                    </a:gridCol>
                  </a:tblGrid>
                  <a:tr h="635762">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42627"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1084" r="-145257"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0541" r="-44865"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669880" b="-16190"/>
                          </a:stretch>
                        </a:blipFill>
                      </a:tcPr>
                    </a:tc>
                    <a:extLst>
                      <a:ext uri="{0D108BD9-81ED-4DB2-BD59-A6C34878D82A}">
                        <a16:rowId xmlns:a16="http://schemas.microsoft.com/office/drawing/2014/main" val="10745"/>
                      </a:ext>
                    </a:extLst>
                  </a:tr>
                </a:tbl>
              </a:graphicData>
            </a:graphic>
          </p:graphicFrame>
        </mc:Fallback>
      </mc:AlternateContent>
      <p:sp>
        <p:nvSpPr>
          <p:cNvPr id="3" name="文本框 2">
            <a:extLst>
              <a:ext uri="{FF2B5EF4-FFF2-40B4-BE49-F238E27FC236}">
                <a16:creationId xmlns:a16="http://schemas.microsoft.com/office/drawing/2014/main" id="{ADF34EF8-3D6C-74B5-2206-24511A13CCBE}"/>
              </a:ext>
            </a:extLst>
          </p:cNvPr>
          <p:cNvSpPr txBox="1"/>
          <p:nvPr/>
        </p:nvSpPr>
        <p:spPr>
          <a:xfrm>
            <a:off x="9136907" y="1371962"/>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4" name="文本框 3">
            <a:extLst>
              <a:ext uri="{FF2B5EF4-FFF2-40B4-BE49-F238E27FC236}">
                <a16:creationId xmlns:a16="http://schemas.microsoft.com/office/drawing/2014/main" id="{627D06C4-94B1-E5FA-EF35-1484DD8A974A}"/>
              </a:ext>
            </a:extLst>
          </p:cNvPr>
          <p:cNvSpPr txBox="1"/>
          <p:nvPr/>
        </p:nvSpPr>
        <p:spPr>
          <a:xfrm>
            <a:off x="5376121" y="5096841"/>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910" name="yt_shape_14910"/>
              <p:cNvSpPr txBox="1"/>
              <p:nvPr/>
            </p:nvSpPr>
            <p:spPr>
              <a:xfrm>
                <a:off x="540119" y="1128962"/>
                <a:ext cx="11111999" cy="4960076"/>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二、填空题（每小题</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黑体" pitchFamily="24"/>
                    <a:cs typeface="宋体" pitchFamily="24"/>
                  </a:rPr>
                  <a:t>分，共</a:t>
                </a:r>
                <a:r>
                  <a:rPr lang="en-US" altLang="zh-CN" sz="2400" b="0" i="0" u="none">
                    <a:solidFill>
                      <a:srgbClr val="000000"/>
                    </a:solidFill>
                    <a:effectLst/>
                    <a:latin typeface="Times New Roman" pitchFamily="24"/>
                    <a:ea typeface="Times New Roman" pitchFamily="24"/>
                    <a:cs typeface="宋体" pitchFamily="24"/>
                  </a:rPr>
                  <a:t>24</a:t>
                </a:r>
                <a:r>
                  <a:rPr lang="zh-CN" altLang="zh-CN" sz="2400" b="0" i="0" u="none">
                    <a:solidFill>
                      <a:srgbClr val="000000"/>
                    </a:solidFill>
                    <a:effectLst/>
                    <a:latin typeface="白正" pitchFamily="24"/>
                    <a:ea typeface="黑体" pitchFamily="24"/>
                    <a:cs typeface="宋体" pitchFamily="24"/>
                  </a:rPr>
                  <a:t>分）</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白正" pitchFamily="24"/>
                    <a:ea typeface="宋体" pitchFamily="24"/>
                    <a:cs typeface="宋体" pitchFamily="24"/>
                  </a:rPr>
                  <a:t>某生产厂家想了解一批电视机的质量情况，把仓库中的电视机编号，然后抽查编号为</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115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165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215</a:t>
                </a:r>
                <a:r>
                  <a:rPr lang="zh-CN" altLang="zh-CN" sz="2400" b="0" i="0" u="none">
                    <a:solidFill>
                      <a:srgbClr val="000000"/>
                    </a:solidFill>
                    <a:effectLst/>
                    <a:latin typeface="白正"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（每隔</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台抽一台）的电视机的质量，你认为这种方法</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合适</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合适</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不合适</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为了解某中学九年级学生的上学方式，从该校九年级全体</a:t>
                </a:r>
                <a:r>
                  <a:rPr lang="en-US" altLang="zh-CN" sz="2400" b="0" i="0" u="none">
                    <a:solidFill>
                      <a:srgbClr val="000000"/>
                    </a:solidFill>
                    <a:effectLst/>
                    <a:latin typeface="Times New Roman" pitchFamily="24"/>
                    <a:ea typeface="Times New Roman" pitchFamily="24"/>
                    <a:cs typeface="宋体" pitchFamily="24"/>
                  </a:rPr>
                  <a:t>300</a:t>
                </a:r>
                <a:r>
                  <a:rPr lang="zh-CN" altLang="zh-CN" sz="2400" b="0" i="0" u="none">
                    <a:solidFill>
                      <a:srgbClr val="000000"/>
                    </a:solidFill>
                    <a:effectLst/>
                    <a:latin typeface="白正" pitchFamily="24"/>
                    <a:ea typeface="宋体" pitchFamily="24"/>
                    <a:cs typeface="宋体" pitchFamily="24"/>
                  </a:rPr>
                  <a:t>名学生中，随机抽查了</a:t>
                </a:r>
                <a:r>
                  <a:rPr lang="en-US" altLang="zh-CN" sz="2400" b="0" i="0" u="none">
                    <a:solidFill>
                      <a:srgbClr val="000000"/>
                    </a:solidFill>
                    <a:effectLst/>
                    <a:latin typeface="Times New Roman" pitchFamily="24"/>
                    <a:ea typeface="Times New Roman" pitchFamily="24"/>
                    <a:cs typeface="宋体" pitchFamily="24"/>
                  </a:rPr>
                  <a:t>60</a:t>
                </a:r>
                <a:r>
                  <a:rPr lang="zh-CN" altLang="zh-CN" sz="2400" b="0" i="0" u="none">
                    <a:solidFill>
                      <a:srgbClr val="000000"/>
                    </a:solidFill>
                    <a:effectLst/>
                    <a:latin typeface="白正" pitchFamily="24"/>
                    <a:ea typeface="宋体" pitchFamily="24"/>
                    <a:cs typeface="宋体" pitchFamily="24"/>
                  </a:rPr>
                  <a:t>名学生，结果显示有</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名学生</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骑共享单车上学</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，由此，估计该校九年级全体学生中约有</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25</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名学生</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骑共享单车上学</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白正" pitchFamily="24"/>
                    <a:ea typeface="楷体" pitchFamily="24"/>
                    <a:cs typeface="宋体" pitchFamily="24"/>
                  </a:rPr>
                  <a:t>（常德市中考）</a:t>
                </a:r>
                <a:r>
                  <a:rPr lang="zh-CN" altLang="zh-CN" sz="2400" b="0" i="0" u="none">
                    <a:solidFill>
                      <a:srgbClr val="000000"/>
                    </a:solidFill>
                    <a:effectLst/>
                    <a:latin typeface="白正" pitchFamily="24"/>
                    <a:ea typeface="宋体" pitchFamily="24"/>
                    <a:cs typeface="宋体" pitchFamily="24"/>
                  </a:rPr>
                  <a:t>中华文化源远流长，如图是中国古代文化符号的太极图，圆中的黑色部分和白色部分关于圆心中心对称</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在圆内随机取一点，则此点取黑色部分的概率是</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2400" b="0" i="0" u="sng">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den>
                    </m:f>
                  </m:oMath>
                </a14:m>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xmlns:a16="http://schemas.microsoft.com/office/drawing/2014/main" xmlns="">
          <p:sp>
            <p:nvSpPr>
              <p:cNvPr id="14910" name="yt_shape_14910" descr="{&quot;rangeId&quot;:9,&quot;hasSerialNum&quot;:1,&quot;mathAnswerShape&quot;:1}"/>
              <p:cNvSpPr txBox="1">
                <a:spLocks noRot="1" noChangeAspect="1" noMove="1" noResize="1" noEditPoints="1" noAdjustHandles="1" noChangeArrowheads="1" noChangeShapeType="1" noTextEdit="1"/>
              </p:cNvSpPr>
              <p:nvPr/>
            </p:nvSpPr>
            <p:spPr>
              <a:xfrm>
                <a:off x="540119" y="1128962"/>
                <a:ext cx="11111999" cy="4960076"/>
              </a:xfrm>
              <a:prstGeom prst="rect">
                <a:avLst/>
              </a:prstGeom>
              <a:blipFill>
                <a:blip r:embed="rId2"/>
                <a:stretch>
                  <a:fillRect l="-1701" t="-983" r="-1153" b="-1351"/>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6F9CD09E-CB6E-0BF3-C777-F7B25C78407E}"/>
              </a:ext>
            </a:extLst>
          </p:cNvPr>
          <p:cNvSpPr txBox="1"/>
          <p:nvPr/>
        </p:nvSpPr>
        <p:spPr>
          <a:xfrm>
            <a:off x="1974108" y="2508620"/>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合适</a:t>
            </a:r>
            <a:endParaRPr lang="zh-CN" altLang="en-US">
              <a:solidFill>
                <a:srgbClr val="FF0000"/>
              </a:solidFill>
            </a:endParaRPr>
          </a:p>
        </p:txBody>
      </p:sp>
      <p:sp>
        <p:nvSpPr>
          <p:cNvPr id="3" name="文本框 2">
            <a:extLst>
              <a:ext uri="{FF2B5EF4-FFF2-40B4-BE49-F238E27FC236}">
                <a16:creationId xmlns:a16="http://schemas.microsoft.com/office/drawing/2014/main" id="{4F16E8ED-D293-FD0F-60A7-98396B48CB97}"/>
              </a:ext>
            </a:extLst>
          </p:cNvPr>
          <p:cNvSpPr txBox="1"/>
          <p:nvPr/>
        </p:nvSpPr>
        <p:spPr>
          <a:xfrm>
            <a:off x="2583708" y="3935084"/>
            <a:ext cx="484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25</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4E1744DB-FEAF-C6A1-2B7C-F15901B5FECD}"/>
                  </a:ext>
                </a:extLst>
              </p:cNvPr>
              <p:cNvSpPr txBox="1"/>
              <p:nvPr/>
            </p:nvSpPr>
            <p:spPr>
              <a:xfrm>
                <a:off x="1364508" y="5280598"/>
                <a:ext cx="308674" cy="72632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endParaRPr lang="zh-CN" altLang="en-US">
                  <a:solidFill>
                    <a:srgbClr val="FF0000"/>
                  </a:solidFill>
                </a:endParaRPr>
              </a:p>
            </p:txBody>
          </p:sp>
        </mc:Choice>
        <mc:Fallback xmlns:a16="http://schemas.microsoft.com/office/drawing/2014/main" xmlns="">
          <p:sp>
            <p:nvSpPr>
              <p:cNvPr id="4" name="文本框 3" descr="{'rangeId': 9, 'hasSerialNum': 1, 'mathAnswerShape': 1}">
                <a:extLst>
                  <a:ext uri="{FF2B5EF4-FFF2-40B4-BE49-F238E27FC236}">
                    <a16:creationId xmlns:a16="http://schemas.microsoft.com/office/drawing/2014/main" id="{4E1744DB-FEAF-C6A1-2B7C-F15901B5FECD}"/>
                  </a:ext>
                </a:extLst>
              </p:cNvPr>
              <p:cNvSpPr txBox="1">
                <a:spLocks noRot="1" noChangeAspect="1" noMove="1" noResize="1" noEditPoints="1" noAdjustHandles="1" noChangeArrowheads="1" noChangeShapeType="1" noTextEdit="1"/>
              </p:cNvSpPr>
              <p:nvPr/>
            </p:nvSpPr>
            <p:spPr>
              <a:xfrm>
                <a:off x="1364508" y="5280598"/>
                <a:ext cx="308674" cy="726326"/>
              </a:xfrm>
              <a:prstGeom prst="rect">
                <a:avLst/>
              </a:prstGeom>
              <a:blipFill>
                <a:blip r:embed="rId3"/>
                <a:stretch>
                  <a:fillRect l="-32000" b="-9244"/>
                </a:stretch>
              </a:blipFill>
            </p:spPr>
            <p:txBody>
              <a:bodyPr/>
              <a:lstStyle/>
              <a:p>
                <a:r>
                  <a:rPr lang="zh-CN" altLang="en-US">
                    <a:noFill/>
                  </a:rPr>
                  <a:t> </a:t>
                </a:r>
              </a:p>
            </p:txBody>
          </p:sp>
        </mc:Fallback>
      </mc:AlternateContent>
      <p:pic>
        <p:nvPicPr>
          <p:cNvPr id="5" name="yt_image_14912">
            <a:extLst>
              <a:ext uri="{FF2B5EF4-FFF2-40B4-BE49-F238E27FC236}">
                <a16:creationId xmlns:a16="http://schemas.microsoft.com/office/drawing/2014/main" id="{190A706F-6306-C25E-535C-65A5830300C0}"/>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5428210" y="5506928"/>
            <a:ext cx="1234440" cy="1234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914" name="yt_shape_14914"/>
              <p:cNvSpPr txBox="1"/>
              <p:nvPr/>
            </p:nvSpPr>
            <p:spPr>
              <a:xfrm>
                <a:off x="540119" y="1528340"/>
                <a:ext cx="11111999" cy="118058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10.</a:t>
                </a:r>
                <a:r>
                  <a:rPr lang="zh-CN" altLang="zh-CN" sz="2400" b="0" i="0" u="none" dirty="0">
                    <a:solidFill>
                      <a:srgbClr val="000000"/>
                    </a:solidFill>
                    <a:effectLst/>
                    <a:latin typeface="白正" pitchFamily="24"/>
                    <a:ea typeface="宋体" pitchFamily="24"/>
                    <a:cs typeface="宋体" pitchFamily="24"/>
                  </a:rPr>
                  <a:t>从</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0</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这</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白正" pitchFamily="24"/>
                    <a:ea typeface="宋体" pitchFamily="24"/>
                    <a:cs typeface="宋体" pitchFamily="24"/>
                  </a:rPr>
                  <a:t>个数中任取一个数，作为关于</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白正" pitchFamily="24"/>
                    <a:ea typeface="宋体" pitchFamily="24"/>
                    <a:cs typeface="宋体" pitchFamily="24"/>
                  </a:rPr>
                  <a:t>的一元二次方程</a:t>
                </a:r>
                <a:r>
                  <a:rPr lang="en-US" altLang="zh-CN" sz="2400" b="0" i="1" u="none" dirty="0">
                    <a:solidFill>
                      <a:srgbClr val="000000"/>
                    </a:solidFill>
                    <a:effectLst/>
                    <a:latin typeface="Times New Roman" pitchFamily="24"/>
                    <a:ea typeface="Times New Roman" pitchFamily="24"/>
                    <a:cs typeface="宋体" pitchFamily="24"/>
                  </a:rPr>
                  <a:t>x</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k</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0</a:t>
                </a:r>
                <a:r>
                  <a:rPr lang="zh-CN" altLang="zh-CN" sz="2400" b="0" i="0" u="none" dirty="0">
                    <a:solidFill>
                      <a:srgbClr val="000000"/>
                    </a:solidFill>
                    <a:effectLst/>
                    <a:latin typeface="白正" pitchFamily="24"/>
                    <a:ea typeface="宋体" pitchFamily="24"/>
                    <a:cs typeface="宋体" pitchFamily="24"/>
                  </a:rPr>
                  <a:t>的</a:t>
                </a:r>
                <a:r>
                  <a:rPr lang="en-US" altLang="zh-CN" sz="2400" b="0" i="1" u="none" dirty="0">
                    <a:solidFill>
                      <a:srgbClr val="000000"/>
                    </a:solidFill>
                    <a:effectLst/>
                    <a:latin typeface="Times New Roman" pitchFamily="24"/>
                    <a:ea typeface="Times New Roman" pitchFamily="24"/>
                    <a:cs typeface="宋体" pitchFamily="24"/>
                  </a:rPr>
                  <a:t>k</a:t>
                </a:r>
                <a:r>
                  <a:rPr lang="zh-CN" altLang="zh-CN" sz="2400" b="0" i="0" u="none" dirty="0">
                    <a:solidFill>
                      <a:srgbClr val="000000"/>
                    </a:solidFill>
                    <a:effectLst/>
                    <a:latin typeface="白正" pitchFamily="24"/>
                    <a:ea typeface="宋体" pitchFamily="24"/>
                    <a:cs typeface="宋体" pitchFamily="24"/>
                  </a:rPr>
                  <a:t>的值，则所得的方程中有两个不相等的实数根的概率是</a:t>
                </a:r>
                <a:r>
                  <a:rPr lang="zh-CN" altLang="zh-CN" sz="100" b="0" i="0" spc="-100" dirty="0">
                    <a:solidFill>
                      <a:srgbClr val="FF0000"/>
                    </a:solidFill>
                    <a:effectLst/>
                    <a:latin typeface="白正" pitchFamily="24"/>
                    <a:ea typeface="宋体" pitchFamily="24"/>
                    <a:cs typeface="宋体" pitchFamily="24"/>
                  </a:rPr>
                  <a:t> </a:t>
                </a:r>
                <a:r>
                  <a:rPr lang="zh-CN" altLang="zh-CN" sz="2400" b="0" i="0" u="sng" dirty="0">
                    <a:solidFill>
                      <a:srgbClr val="000000"/>
                    </a:solidFill>
                    <a:effectLst/>
                    <a:uFill>
                      <a:solidFill>
                        <a:srgbClr val="000000"/>
                      </a:solidFill>
                    </a:uFill>
                    <a:latin typeface="白正" pitchFamily="24"/>
                    <a:ea typeface="宋体" pitchFamily="24"/>
                    <a:cs typeface="宋体" pitchFamily="24"/>
                  </a:rPr>
                  <a:t>　</a:t>
                </a:r>
                <a:r>
                  <a:rPr lang="zh-CN" altLang="zh-CN" sz="2400" b="0" i="0" u="sng" dirty="0">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den>
                    </m:f>
                  </m:oMath>
                </a14:m>
                <a:r>
                  <a:rPr lang="zh-CN" altLang="zh-CN" sz="2400" b="0" i="0" u="sng" dirty="0">
                    <a:solidFill>
                      <a:srgbClr val="000000"/>
                    </a:solidFill>
                    <a:effectLst/>
                    <a:uFill>
                      <a:solidFill>
                        <a:srgbClr val="000000"/>
                      </a:solidFill>
                    </a:uFill>
                    <a:latin typeface="白正" pitchFamily="24"/>
                    <a:ea typeface="宋体" pitchFamily="24"/>
                    <a:cs typeface="宋体" pitchFamily="24"/>
                  </a:rPr>
                  <a:t>　</a:t>
                </a:r>
                <a:r>
                  <a:rPr lang="zh-CN" altLang="zh-CN" sz="100" b="0" i="0" spc="-100" dirty="0">
                    <a:no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endParaRPr lang="zh-CN" altLang="zh-CN" sz="100" b="0" i="0" u="none" spc="150" dirty="0">
                  <a:noFill/>
                  <a:effectLst/>
                  <a:latin typeface="白正"/>
                  <a:ea typeface="宋体"/>
                  <a:cs typeface="宋体"/>
                </a:endParaRPr>
              </a:p>
            </p:txBody>
          </p:sp>
        </mc:Choice>
        <mc:Fallback>
          <p:sp>
            <p:nvSpPr>
              <p:cNvPr id="14914" name="yt_shape_14914"/>
              <p:cNvSpPr txBox="1">
                <a:spLocks noRot="1" noChangeAspect="1" noMove="1" noResize="1" noEditPoints="1" noAdjustHandles="1" noChangeArrowheads="1" noChangeShapeType="1" noTextEdit="1"/>
              </p:cNvSpPr>
              <p:nvPr/>
            </p:nvSpPr>
            <p:spPr>
              <a:xfrm>
                <a:off x="540119" y="1528340"/>
                <a:ext cx="11111999" cy="1180580"/>
              </a:xfrm>
              <a:prstGeom prst="rect">
                <a:avLst/>
              </a:prstGeom>
              <a:blipFill>
                <a:blip r:embed="rId2"/>
                <a:stretch>
                  <a:fillRect l="-1701" t="-4663" r="-1427" b="-362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B6A8DAE7-564E-6841-D9A8-10E70B69334A}"/>
                  </a:ext>
                </a:extLst>
              </p:cNvPr>
              <p:cNvSpPr txBox="1"/>
              <p:nvPr/>
            </p:nvSpPr>
            <p:spPr>
              <a:xfrm>
                <a:off x="8967046" y="1772816"/>
                <a:ext cx="308674" cy="76906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den>
                    </m:f>
                  </m:oMath>
                </a14:m>
                <a:endParaRPr lang="zh-CN" altLang="en-US">
                  <a:solidFill>
                    <a:srgbClr val="FF0000"/>
                  </a:solidFill>
                </a:endParaRPr>
              </a:p>
            </p:txBody>
          </p:sp>
        </mc:Choice>
        <mc:Fallback>
          <p:sp>
            <p:nvSpPr>
              <p:cNvPr id="2" name="文本框 1">
                <a:extLst>
                  <a:ext uri="{FF2B5EF4-FFF2-40B4-BE49-F238E27FC236}">
                    <a16:creationId xmlns:a16="http://schemas.microsoft.com/office/drawing/2014/main" id="{B6A8DAE7-564E-6841-D9A8-10E70B69334A}"/>
                  </a:ext>
                </a:extLst>
              </p:cNvPr>
              <p:cNvSpPr txBox="1">
                <a:spLocks noRot="1" noChangeAspect="1" noMove="1" noResize="1" noEditPoints="1" noAdjustHandles="1" noChangeArrowheads="1" noChangeShapeType="1" noTextEdit="1"/>
              </p:cNvSpPr>
              <p:nvPr/>
            </p:nvSpPr>
            <p:spPr>
              <a:xfrm>
                <a:off x="8967046" y="1772816"/>
                <a:ext cx="308674" cy="769062"/>
              </a:xfrm>
              <a:prstGeom prst="rect">
                <a:avLst/>
              </a:prstGeom>
              <a:blipFill>
                <a:blip r:embed="rId3"/>
                <a:stretch>
                  <a:fillRect l="-31373" b="-5556"/>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14" name="yt_shape_14914"/>
          <p:cNvSpPr txBox="1"/>
          <p:nvPr/>
        </p:nvSpPr>
        <p:spPr>
          <a:xfrm>
            <a:off x="540119" y="900000"/>
            <a:ext cx="11111999" cy="426956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黑体" pitchFamily="24"/>
                <a:cs typeface="宋体" pitchFamily="24"/>
              </a:rPr>
              <a:t>三、解答题（共</a:t>
            </a:r>
            <a:r>
              <a:rPr lang="en-US" altLang="zh-CN" sz="2400" b="0" i="0" u="none" dirty="0">
                <a:solidFill>
                  <a:srgbClr val="000000"/>
                </a:solidFill>
                <a:effectLst/>
                <a:latin typeface="Times New Roman" pitchFamily="24"/>
                <a:ea typeface="Times New Roman" pitchFamily="24"/>
                <a:cs typeface="宋体" pitchFamily="24"/>
              </a:rPr>
              <a:t>40</a:t>
            </a:r>
            <a:r>
              <a:rPr lang="zh-CN" altLang="zh-CN" sz="2400" b="0" i="0" u="none" dirty="0">
                <a:solidFill>
                  <a:srgbClr val="000000"/>
                </a:solidFill>
                <a:effectLst/>
                <a:latin typeface="白正" pitchFamily="24"/>
                <a:ea typeface="黑体" pitchFamily="24"/>
                <a:cs typeface="宋体" pitchFamily="24"/>
              </a:rPr>
              <a:t>分）</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11.</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10</a:t>
            </a:r>
            <a:r>
              <a:rPr lang="zh-CN" altLang="zh-CN" sz="2400" b="0" i="0" u="none" dirty="0">
                <a:solidFill>
                  <a:srgbClr val="000000"/>
                </a:solidFill>
                <a:effectLst/>
                <a:latin typeface="白正" pitchFamily="24"/>
                <a:ea typeface="宋体" pitchFamily="24"/>
                <a:cs typeface="宋体" pitchFamily="24"/>
              </a:rPr>
              <a:t>分）某小组有</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白正" pitchFamily="24"/>
                <a:ea typeface="宋体" pitchFamily="24"/>
                <a:cs typeface="宋体" pitchFamily="24"/>
              </a:rPr>
              <a:t>名男生，</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白正" pitchFamily="24"/>
                <a:ea typeface="宋体" pitchFamily="24"/>
                <a:cs typeface="宋体" pitchFamily="24"/>
              </a:rPr>
              <a:t>名女生，从这</a:t>
            </a:r>
            <a:r>
              <a:rPr lang="en-US" altLang="zh-CN" sz="2400" b="0" i="0" u="none" dirty="0">
                <a:solidFill>
                  <a:srgbClr val="000000"/>
                </a:solidFill>
                <a:effectLst/>
                <a:latin typeface="Times New Roman" pitchFamily="24"/>
                <a:ea typeface="Times New Roman" pitchFamily="24"/>
                <a:cs typeface="宋体" pitchFamily="24"/>
              </a:rPr>
              <a:t>8</a:t>
            </a:r>
            <a:r>
              <a:rPr lang="zh-CN" altLang="zh-CN" sz="2400" b="0" i="0" u="none" dirty="0">
                <a:solidFill>
                  <a:srgbClr val="000000"/>
                </a:solidFill>
                <a:effectLst/>
                <a:latin typeface="白正" pitchFamily="24"/>
                <a:ea typeface="宋体" pitchFamily="24"/>
                <a:cs typeface="宋体" pitchFamily="24"/>
              </a:rPr>
              <a:t>名学生中随意派</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白正" pitchFamily="24"/>
                <a:ea typeface="宋体" pitchFamily="24"/>
                <a:cs typeface="宋体" pitchFamily="24"/>
              </a:rPr>
              <a:t>名学生去做社会调查，分别求下列条件中</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白正" pitchFamily="24"/>
                <a:ea typeface="宋体" pitchFamily="24"/>
                <a:cs typeface="宋体" pitchFamily="24"/>
              </a:rPr>
              <a:t>的值或取值范围</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）派去的</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白正" pitchFamily="24"/>
                <a:ea typeface="宋体" pitchFamily="24"/>
                <a:cs typeface="宋体" pitchFamily="24"/>
              </a:rPr>
              <a:t>名学生中至少有</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名女生是必然事件；</a:t>
            </a:r>
          </a:p>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）派去的</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白正" pitchFamily="24"/>
                <a:ea typeface="宋体" pitchFamily="24"/>
                <a:cs typeface="宋体" pitchFamily="24"/>
              </a:rPr>
              <a:t>名学生中至少有</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白正" pitchFamily="24"/>
                <a:ea typeface="宋体" pitchFamily="24"/>
                <a:cs typeface="宋体" pitchFamily="24"/>
              </a:rPr>
              <a:t>名男生是必然事件</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解：（</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白正" pitchFamily="24"/>
                <a:ea typeface="黑体" pitchFamily="24"/>
                <a:cs typeface="宋体" pitchFamily="24"/>
              </a:rPr>
              <a:t>）派出的</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白正" pitchFamily="24"/>
                <a:ea typeface="黑体" pitchFamily="24"/>
                <a:cs typeface="宋体" pitchFamily="24"/>
              </a:rPr>
              <a:t>名学生必须比男生至少多</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白正" pitchFamily="24"/>
                <a:ea typeface="黑体" pitchFamily="24"/>
                <a:cs typeface="宋体" pitchFamily="24"/>
              </a:rPr>
              <a:t>名，才必然会至少有</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白正" pitchFamily="24"/>
                <a:ea typeface="黑体" pitchFamily="24"/>
                <a:cs typeface="宋体" pitchFamily="24"/>
              </a:rPr>
              <a:t>名女生，所以</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白正"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6</a:t>
            </a:r>
            <a:r>
              <a:rPr lang="zh-CN" altLang="zh-CN" sz="2400" b="0" i="0" u="none" dirty="0">
                <a:solidFill>
                  <a:srgbClr val="FF0000">
                    <a:alpha val="0"/>
                  </a:srgbClr>
                </a:solidFill>
                <a:effectLst/>
                <a:latin typeface="白正"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7</a:t>
            </a:r>
            <a:r>
              <a:rPr lang="zh-CN" altLang="zh-CN" sz="2400" b="0" i="0" u="none" dirty="0">
                <a:solidFill>
                  <a:srgbClr val="FF0000">
                    <a:alpha val="0"/>
                  </a:srgbClr>
                </a:solidFill>
                <a:effectLst/>
                <a:latin typeface="白正"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8</a:t>
            </a:r>
            <a:r>
              <a:rPr lang="zh-CN" altLang="zh-CN" sz="100" b="0" i="0" u="none" dirty="0">
                <a:noFill/>
                <a:effectLst/>
                <a:latin typeface="白正"/>
                <a:ea typeface="宋体"/>
                <a:cs typeface="宋体"/>
              </a:rPr>
              <a:t>⁠</a:t>
            </a:r>
          </a:p>
          <a:p>
            <a:pPr algn="l" eaLnBrk="1" latinLnBrk="0" hangingPunct="0">
              <a:lnSpc>
                <a:spcPct val="129999"/>
              </a:lnSpc>
            </a:pPr>
            <a:r>
              <a:rPr lang="zh-CN" altLang="zh-CN" sz="2400" b="0" i="0" u="none" spc="150" dirty="0">
                <a:solidFill>
                  <a:srgbClr val="FF0000">
                    <a:alpha val="0"/>
                  </a:srgbClr>
                </a:solidFill>
                <a:effectLst/>
                <a:latin typeface="白正" pitchFamily="24"/>
                <a:ea typeface="黑体" pitchFamily="24"/>
                <a:cs typeface="宋体" pitchFamily="24"/>
              </a:rPr>
              <a:t>（</a:t>
            </a:r>
            <a:r>
              <a:rPr lang="en-US" altLang="zh-CN" sz="2400" b="0" i="0" u="none" spc="150" dirty="0">
                <a:solidFill>
                  <a:srgbClr val="FF0000">
                    <a:alpha val="0"/>
                  </a:srgbClr>
                </a:solidFill>
                <a:effectLst/>
                <a:latin typeface="Times New Roman" pitchFamily="24"/>
                <a:ea typeface="Times New Roman" pitchFamily="24"/>
                <a:cs typeface="宋体" pitchFamily="24"/>
              </a:rPr>
              <a:t>2</a:t>
            </a:r>
            <a:r>
              <a:rPr lang="zh-CN" altLang="zh-CN" sz="2400" b="0" i="0" u="none" spc="150" dirty="0">
                <a:solidFill>
                  <a:srgbClr val="FF0000">
                    <a:alpha val="0"/>
                  </a:srgbClr>
                </a:solidFill>
                <a:effectLst/>
                <a:latin typeface="白正" pitchFamily="24"/>
                <a:ea typeface="黑体" pitchFamily="24"/>
                <a:cs typeface="宋体" pitchFamily="24"/>
              </a:rPr>
              <a:t>）派出的</a:t>
            </a:r>
            <a:r>
              <a:rPr lang="en-US" altLang="zh-CN" sz="2400" b="0" i="1" u="none" spc="150" dirty="0">
                <a:solidFill>
                  <a:srgbClr val="FF0000">
                    <a:alpha val="0"/>
                  </a:srgbClr>
                </a:solidFill>
                <a:effectLst/>
                <a:latin typeface="Times New Roman" pitchFamily="24"/>
                <a:ea typeface="Times New Roman" pitchFamily="24"/>
                <a:cs typeface="宋体" pitchFamily="24"/>
              </a:rPr>
              <a:t>n</a:t>
            </a:r>
            <a:r>
              <a:rPr lang="zh-CN" altLang="zh-CN" sz="2400" b="0" i="0" u="none" spc="150" dirty="0">
                <a:solidFill>
                  <a:srgbClr val="FF0000">
                    <a:alpha val="0"/>
                  </a:srgbClr>
                </a:solidFill>
                <a:effectLst/>
                <a:latin typeface="白正" pitchFamily="24"/>
                <a:ea typeface="黑体" pitchFamily="24"/>
                <a:cs typeface="宋体" pitchFamily="24"/>
              </a:rPr>
              <a:t>名学生必须比女生至少多</a:t>
            </a:r>
            <a:r>
              <a:rPr lang="en-US" altLang="zh-CN" sz="2400" b="0" i="0" u="none" spc="150" dirty="0">
                <a:solidFill>
                  <a:srgbClr val="FF0000">
                    <a:alpha val="0"/>
                  </a:srgbClr>
                </a:solidFill>
                <a:effectLst/>
                <a:latin typeface="Times New Roman" pitchFamily="24"/>
                <a:ea typeface="Times New Roman" pitchFamily="24"/>
                <a:cs typeface="宋体" pitchFamily="24"/>
              </a:rPr>
              <a:t>4</a:t>
            </a:r>
            <a:r>
              <a:rPr lang="zh-CN" altLang="zh-CN" sz="2400" b="0" i="0" u="none" spc="150" dirty="0">
                <a:solidFill>
                  <a:srgbClr val="FF0000">
                    <a:alpha val="0"/>
                  </a:srgbClr>
                </a:solidFill>
                <a:effectLst/>
                <a:latin typeface="白正" pitchFamily="24"/>
                <a:ea typeface="黑体" pitchFamily="24"/>
                <a:cs typeface="宋体" pitchFamily="24"/>
              </a:rPr>
              <a:t>名，才必然会至少有</a:t>
            </a:r>
            <a:r>
              <a:rPr lang="en-US" altLang="zh-CN" sz="2400" b="0" i="0" u="none" spc="150" dirty="0">
                <a:solidFill>
                  <a:srgbClr val="FF0000">
                    <a:alpha val="0"/>
                  </a:srgbClr>
                </a:solidFill>
                <a:effectLst/>
                <a:latin typeface="Times New Roman" pitchFamily="24"/>
                <a:ea typeface="Times New Roman" pitchFamily="24"/>
                <a:cs typeface="宋体" pitchFamily="24"/>
              </a:rPr>
              <a:t>4</a:t>
            </a:r>
            <a:r>
              <a:rPr lang="zh-CN" altLang="zh-CN" sz="2400" b="0" i="0" u="none" spc="150" dirty="0">
                <a:solidFill>
                  <a:srgbClr val="FF0000">
                    <a:alpha val="0"/>
                  </a:srgbClr>
                </a:solidFill>
                <a:effectLst/>
                <a:latin typeface="白正" pitchFamily="24"/>
                <a:ea typeface="黑体" pitchFamily="24"/>
                <a:cs typeface="宋体" pitchFamily="24"/>
              </a:rPr>
              <a:t>名男生，所以</a:t>
            </a:r>
            <a:r>
              <a:rPr lang="en-US" altLang="zh-CN" sz="2400" b="0" i="1" u="none" spc="150" dirty="0">
                <a:solidFill>
                  <a:srgbClr val="FF0000">
                    <a:alpha val="0"/>
                  </a:srgbClr>
                </a:solidFill>
                <a:effectLst/>
                <a:latin typeface="Times New Roman" pitchFamily="24"/>
                <a:ea typeface="Times New Roman" pitchFamily="24"/>
                <a:cs typeface="宋体" pitchFamily="24"/>
              </a:rPr>
              <a:t>n</a:t>
            </a:r>
            <a:r>
              <a:rPr lang="zh-CN" altLang="zh-CN" sz="2400" b="0" i="0" u="none" spc="150" dirty="0">
                <a:solidFill>
                  <a:srgbClr val="FF0000">
                    <a:alpha val="0"/>
                  </a:srgbClr>
                </a:solidFill>
                <a:effectLst/>
                <a:latin typeface="白正" pitchFamily="24"/>
                <a:ea typeface="宋体" pitchFamily="24"/>
                <a:cs typeface="宋体" pitchFamily="24"/>
              </a:rPr>
              <a:t>＝</a:t>
            </a:r>
            <a:r>
              <a:rPr lang="en-US" altLang="zh-CN" sz="2400" b="0" i="0" u="none" spc="150" dirty="0">
                <a:solidFill>
                  <a:srgbClr val="FF0000">
                    <a:alpha val="0"/>
                  </a:srgbClr>
                </a:solidFill>
                <a:effectLst/>
                <a:latin typeface="Times New Roman" pitchFamily="24"/>
                <a:ea typeface="Times New Roman" pitchFamily="24"/>
                <a:cs typeface="宋体" pitchFamily="24"/>
              </a:rPr>
              <a:t>7</a:t>
            </a:r>
            <a:r>
              <a:rPr lang="zh-CN" altLang="zh-CN" sz="2400" b="0" i="0" u="none" spc="150" dirty="0">
                <a:solidFill>
                  <a:srgbClr val="FF0000">
                    <a:alpha val="0"/>
                  </a:srgbClr>
                </a:solidFill>
                <a:effectLst/>
                <a:latin typeface="白正" pitchFamily="24"/>
                <a:ea typeface="黑体" pitchFamily="24"/>
                <a:cs typeface="宋体" pitchFamily="24"/>
              </a:rPr>
              <a:t>，</a:t>
            </a:r>
            <a:r>
              <a:rPr lang="en-US" altLang="zh-CN" sz="2400" b="0" i="0" u="none" spc="150" dirty="0">
                <a:solidFill>
                  <a:srgbClr val="FF0000">
                    <a:alpha val="0"/>
                  </a:srgbClr>
                </a:solidFill>
                <a:effectLst/>
                <a:latin typeface="Times New Roman" pitchFamily="24"/>
                <a:ea typeface="Times New Roman" pitchFamily="24"/>
                <a:cs typeface="宋体" pitchFamily="24"/>
              </a:rPr>
              <a:t>8.</a:t>
            </a:r>
            <a:r>
              <a:rPr lang="zh-CN" altLang="zh-CN" sz="100" b="0" i="0" u="none" spc="150" dirty="0">
                <a:noFill/>
                <a:effectLst/>
                <a:latin typeface="白正"/>
                <a:ea typeface="宋体"/>
                <a:cs typeface="宋体"/>
              </a:rPr>
              <a:t>⁠</a:t>
            </a:r>
          </a:p>
        </p:txBody>
      </p:sp>
      <p:sp>
        <p:nvSpPr>
          <p:cNvPr id="3" name="文本框 2">
            <a:extLst>
              <a:ext uri="{FF2B5EF4-FFF2-40B4-BE49-F238E27FC236}">
                <a16:creationId xmlns:a16="http://schemas.microsoft.com/office/drawing/2014/main" id="{637EA59E-8AF1-FCFC-5DA5-DEAEC9E423D5}"/>
              </a:ext>
            </a:extLst>
          </p:cNvPr>
          <p:cNvSpPr txBox="1"/>
          <p:nvPr/>
        </p:nvSpPr>
        <p:spPr>
          <a:xfrm>
            <a:off x="450108" y="3356992"/>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）派出的</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名学生必须比男生至少多</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名，才必然会至少有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名女生，所以</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endParaRPr lang="zh-CN" altLang="en-US">
              <a:solidFill>
                <a:srgbClr val="FF0000"/>
              </a:solidFill>
            </a:endParaRPr>
          </a:p>
        </p:txBody>
      </p:sp>
      <p:sp>
        <p:nvSpPr>
          <p:cNvPr id="4" name="文本框 3">
            <a:extLst>
              <a:ext uri="{FF2B5EF4-FFF2-40B4-BE49-F238E27FC236}">
                <a16:creationId xmlns:a16="http://schemas.microsoft.com/office/drawing/2014/main" id="{49EBC30D-3617-8956-8A3A-48E024F622DD}"/>
              </a:ext>
            </a:extLst>
          </p:cNvPr>
          <p:cNvSpPr txBox="1"/>
          <p:nvPr/>
        </p:nvSpPr>
        <p:spPr>
          <a:xfrm>
            <a:off x="450108" y="3832481"/>
            <a:ext cx="1551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7</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endParaRPr lang="zh-CN" altLang="en-US">
              <a:solidFill>
                <a:srgbClr val="FF0000"/>
              </a:solidFill>
            </a:endParaRPr>
          </a:p>
        </p:txBody>
      </p:sp>
      <p:sp>
        <p:nvSpPr>
          <p:cNvPr id="5" name="文本框 4">
            <a:extLst>
              <a:ext uri="{FF2B5EF4-FFF2-40B4-BE49-F238E27FC236}">
                <a16:creationId xmlns:a16="http://schemas.microsoft.com/office/drawing/2014/main" id="{6B3A5526-0988-1FFC-3BBD-CDE3B9C996C3}"/>
              </a:ext>
            </a:extLst>
          </p:cNvPr>
          <p:cNvSpPr txBox="1"/>
          <p:nvPr/>
        </p:nvSpPr>
        <p:spPr>
          <a:xfrm>
            <a:off x="450108" y="4307968"/>
            <a:ext cx="11076622"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15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150" normalizeH="0" baseline="0" noProof="0">
                <a:ln>
                  <a:noFill/>
                </a:ln>
                <a:solidFill>
                  <a:srgbClr val="FF0000"/>
                </a:solidFill>
                <a:effectLst/>
                <a:uLnTx/>
                <a:uFillTx/>
                <a:latin typeface="白正" pitchFamily="24"/>
                <a:ea typeface="黑体" pitchFamily="24"/>
                <a:cs typeface="宋体" pitchFamily="24"/>
              </a:rPr>
              <a:t>）派出的</a:t>
            </a:r>
            <a:r>
              <a:rPr kumimoji="0" lang="en-US" altLang="zh-CN" sz="2400" b="0" i="1" strike="noStrike" kern="1200" cap="none" spc="15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150" normalizeH="0" baseline="0" noProof="0">
                <a:ln>
                  <a:noFill/>
                </a:ln>
                <a:solidFill>
                  <a:srgbClr val="FF0000"/>
                </a:solidFill>
                <a:effectLst/>
                <a:uLnTx/>
                <a:uFillTx/>
                <a:latin typeface="白正" pitchFamily="24"/>
                <a:ea typeface="黑体" pitchFamily="24"/>
                <a:cs typeface="宋体" pitchFamily="24"/>
              </a:rPr>
              <a:t>名学生必须比女生至少多</a:t>
            </a:r>
            <a:r>
              <a:rPr kumimoji="0" lang="en-US" altLang="zh-CN" sz="2400" b="0" i="0" strike="noStrike" kern="1200" cap="none" spc="15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150" normalizeH="0" baseline="0" noProof="0">
                <a:ln>
                  <a:noFill/>
                </a:ln>
                <a:solidFill>
                  <a:srgbClr val="FF0000"/>
                </a:solidFill>
                <a:effectLst/>
                <a:uLnTx/>
                <a:uFillTx/>
                <a:latin typeface="白正" pitchFamily="24"/>
                <a:ea typeface="黑体" pitchFamily="24"/>
                <a:cs typeface="宋体" pitchFamily="24"/>
              </a:rPr>
              <a:t>名，才必然会至少有</a:t>
            </a:r>
            <a:r>
              <a:rPr kumimoji="0" lang="en-US" altLang="zh-CN" sz="2400" b="0" i="0" strike="noStrike" kern="1200" cap="none" spc="15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150" normalizeH="0" baseline="0" noProof="0">
                <a:ln>
                  <a:noFill/>
                </a:ln>
                <a:solidFill>
                  <a:srgbClr val="FF0000"/>
                </a:solidFill>
                <a:effectLst/>
                <a:uLnTx/>
                <a:uFillTx/>
                <a:latin typeface="白正" pitchFamily="24"/>
                <a:ea typeface="黑体" pitchFamily="24"/>
                <a:cs typeface="宋体" pitchFamily="24"/>
              </a:rPr>
              <a:t>名男生，所以</a:t>
            </a:r>
            <a:r>
              <a:rPr kumimoji="0" lang="en-US" altLang="zh-CN" sz="2400" b="0" i="1" strike="noStrike" kern="1200" cap="none" spc="150" normalizeH="0" baseline="0" noProof="0">
                <a:ln>
                  <a:noFill/>
                </a:ln>
                <a:solidFill>
                  <a:srgbClr val="FF0000"/>
                </a:solidFill>
                <a:effectLst/>
                <a:uLnTx/>
                <a:uFillTx/>
                <a:latin typeface="Times New Roman" pitchFamily="24"/>
                <a:ea typeface="Times New Roman" pitchFamily="24"/>
                <a:cs typeface="宋体" pitchFamily="24"/>
              </a:rPr>
              <a:t>n</a:t>
            </a:r>
            <a:endParaRPr lang="zh-CN" altLang="en-US">
              <a:solidFill>
                <a:srgbClr val="FF0000"/>
              </a:solidFill>
            </a:endParaRPr>
          </a:p>
        </p:txBody>
      </p:sp>
      <p:sp>
        <p:nvSpPr>
          <p:cNvPr id="6" name="文本框 5">
            <a:extLst>
              <a:ext uri="{FF2B5EF4-FFF2-40B4-BE49-F238E27FC236}">
                <a16:creationId xmlns:a16="http://schemas.microsoft.com/office/drawing/2014/main" id="{16D9C57C-4236-9B6E-A195-FB06DF9A80CD}"/>
              </a:ext>
            </a:extLst>
          </p:cNvPr>
          <p:cNvSpPr txBox="1"/>
          <p:nvPr/>
        </p:nvSpPr>
        <p:spPr>
          <a:xfrm>
            <a:off x="450108" y="4783456"/>
            <a:ext cx="1265937" cy="517982"/>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150" normalizeH="0" baseline="0" noProof="0">
                <a:ln>
                  <a:noFill/>
                </a:ln>
                <a:solidFill>
                  <a:srgbClr val="FF0000"/>
                </a:solidFill>
                <a:effectLst/>
                <a:uLnTx/>
                <a:uFillTx/>
                <a:latin typeface="Times New Roman" pitchFamily="24"/>
                <a:ea typeface="Times New Roman" pitchFamily="24"/>
                <a:cs typeface="宋体" pitchFamily="24"/>
              </a:rPr>
              <a:t>7</a:t>
            </a:r>
            <a:r>
              <a:rPr kumimoji="0" lang="zh-CN" altLang="zh-CN" sz="2400" b="0" i="0" strike="noStrike" kern="1200" cap="none" spc="15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150" normalizeH="0" baseline="0" noProof="0">
                <a:ln>
                  <a:noFill/>
                </a:ln>
                <a:solidFill>
                  <a:srgbClr val="FF0000"/>
                </a:solidFill>
                <a:effectLst/>
                <a:uLnTx/>
                <a:uFillTx/>
                <a:latin typeface="Times New Roman" pitchFamily="24"/>
                <a:ea typeface="Times New Roman" pitchFamily="24"/>
                <a:cs typeface="宋体" pitchFamily="24"/>
              </a:rPr>
              <a:t>8.</a:t>
            </a:r>
            <a:endParaRPr lang="zh-CN" altLang="en-US">
              <a:solidFill>
                <a:srgbClr val="FF0000"/>
              </a:solidFill>
            </a:endParaRPr>
          </a:p>
        </p:txBody>
      </p:sp>
    </p:spTree>
    <p:extLst>
      <p:ext uri="{BB962C8B-B14F-4D97-AF65-F5344CB8AC3E}">
        <p14:creationId xmlns:p14="http://schemas.microsoft.com/office/powerpoint/2010/main" val="37255692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linds(horizontal)">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22" name="yt_shape_14922"/>
          <p:cNvSpPr txBox="1"/>
          <p:nvPr/>
        </p:nvSpPr>
        <p:spPr>
          <a:xfrm>
            <a:off x="540119" y="146257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白正" pitchFamily="24"/>
                <a:ea typeface="宋体" pitchFamily="24"/>
                <a:cs typeface="宋体" pitchFamily="24"/>
              </a:rPr>
              <a:t>分）</a:t>
            </a:r>
            <a:r>
              <a:rPr lang="zh-CN" altLang="zh-CN" sz="2400" b="0" i="0" u="none">
                <a:solidFill>
                  <a:srgbClr val="000000"/>
                </a:solidFill>
                <a:effectLst/>
                <a:latin typeface="白正" pitchFamily="24"/>
                <a:ea typeface="楷体" pitchFamily="24"/>
                <a:cs typeface="宋体" pitchFamily="24"/>
              </a:rPr>
              <a:t>（怀化市中考）</a:t>
            </a:r>
            <a:r>
              <a:rPr lang="zh-CN" altLang="zh-CN" sz="2400" b="0" i="0" u="none">
                <a:solidFill>
                  <a:srgbClr val="000000"/>
                </a:solidFill>
                <a:effectLst/>
                <a:latin typeface="白正" pitchFamily="24"/>
                <a:ea typeface="宋体" pitchFamily="24"/>
                <a:cs typeface="宋体" pitchFamily="24"/>
              </a:rPr>
              <a:t>为了减缓学生考前的心理压力，某班学生组织了一次拔河比赛，裁判员让两队队长用</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石头、剪刀、布</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的手势方式选择场地位置，规则是：石头胜剪刀，剪刀胜布，布胜石头，手势相同则再决胜负</a:t>
            </a:r>
            <a:r>
              <a:rPr lang="en-US" altLang="zh-CN" sz="2400" b="0" i="0" u="none">
                <a:solidFill>
                  <a:srgbClr val="000000"/>
                </a:solidFill>
                <a:effectLst/>
                <a:latin typeface="Times New Roman" pitchFamily="24"/>
                <a:ea typeface="Times New Roman" pitchFamily="24"/>
                <a:cs typeface="宋体" pitchFamily="24"/>
              </a:rPr>
              <a:t>.</a:t>
            </a:r>
          </a:p>
        </p:txBody>
      </p:sp>
      <p:sp>
        <p:nvSpPr>
          <p:cNvPr id="14923" name="yt_shape_14923"/>
          <p:cNvSpPr txBox="1"/>
          <p:nvPr/>
        </p:nvSpPr>
        <p:spPr>
          <a:xfrm>
            <a:off x="540000" y="2902137"/>
            <a:ext cx="8156079"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）用画树状图法，列出甲、乙两队手势可能出现的情况；</a:t>
            </a:r>
          </a:p>
        </p:txBody>
      </p:sp>
      <p:sp>
        <p:nvSpPr>
          <p:cNvPr id="14925" name="yt_shape_14925"/>
          <p:cNvSpPr txBox="1"/>
          <p:nvPr/>
        </p:nvSpPr>
        <p:spPr>
          <a:xfrm>
            <a:off x="540000" y="3475806"/>
            <a:ext cx="630942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）用树状图得出所有可能的结果如下：</a:t>
            </a:r>
            <a:r>
              <a:rPr lang="zh-CN" altLang="zh-CN" sz="100" b="0" i="0" u="none">
                <a:noFill/>
                <a:effectLst/>
                <a:latin typeface="白正"/>
                <a:ea typeface="宋体"/>
                <a:cs typeface="宋体"/>
              </a:rPr>
              <a:t>⁠</a:t>
            </a:r>
          </a:p>
        </p:txBody>
      </p:sp>
      <p:sp>
        <p:nvSpPr>
          <p:cNvPr id="14927" name="yt_shape_14927"/>
          <p:cNvSpPr txBox="1"/>
          <p:nvPr/>
        </p:nvSpPr>
        <p:spPr>
          <a:xfrm>
            <a:off x="3686537" y="4107473"/>
            <a:ext cx="4426725" cy="1158587"/>
          </a:xfrm>
          <a:prstGeom prst="rect">
            <a:avLst/>
          </a:prstGeom>
        </p:spPr>
        <p:txBody>
          <a:bodyPr vert="horz" wrap="none" lIns="0" tIns="0" rIns="0" bIns="0" rtlCol="0">
            <a:spAutoFit/>
          </a:bodyPr>
          <a:lstStyle/>
          <a:p>
            <a:pPr algn="l" eaLnBrk="1" latinLnBrk="0" hangingPunct="0">
              <a:lnSpc>
                <a:spcPct val="129999"/>
              </a:lnSpc>
            </a:pPr>
            <a:r>
              <a:rPr lang="en-US" altLang="zh-CN" sz="6300" b="0" i="0" u="none" spc="-6300">
                <a:solidFill>
                  <a:srgbClr val="1EE3CF"/>
                </a:solidFill>
                <a:effectLst/>
                <a:latin typeface="白正" pitchFamily="63"/>
                <a:ea typeface="宋体" pitchFamily="63"/>
                <a:cs typeface="宋体" pitchFamily="63"/>
              </a:rPr>
              <a:t> </a:t>
            </a:r>
            <a:r>
              <a:rPr lang="en-US" altLang="zh-CN" sz="6300" b="0" i="0" u="none" spc="33094">
                <a:solidFill>
                  <a:srgbClr val="1EE3CF"/>
                </a:solidFill>
                <a:effectLst/>
                <a:latin typeface="白正" pitchFamily="63"/>
                <a:ea typeface="宋体" pitchFamily="63"/>
                <a:cs typeface="宋体" pitchFamily="63"/>
              </a:rPr>
              <a:t> </a:t>
            </a:r>
            <a:r>
              <a:rPr lang="zh-CN" altLang="zh-CN" sz="100" b="0" i="0" u="none">
                <a:noFill/>
                <a:effectLst/>
                <a:latin typeface="白正"/>
                <a:ea typeface="宋体"/>
                <a:cs typeface="宋体"/>
              </a:rPr>
              <a:t>⁠</a:t>
            </a:r>
          </a:p>
        </p:txBody>
      </p:sp>
      <p:pic>
        <p:nvPicPr>
          <p:cNvPr id="14926" name="yt_image_14926">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686537" y="4107473"/>
            <a:ext cx="4402009" cy="1256157"/>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263869FF-CC47-20BF-FF2B-42D98AB63D6E}"/>
              </a:ext>
            </a:extLst>
          </p:cNvPr>
          <p:cNvSpPr txBox="1"/>
          <p:nvPr/>
        </p:nvSpPr>
        <p:spPr>
          <a:xfrm>
            <a:off x="449989" y="3429000"/>
            <a:ext cx="6428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）用树状图得出所有可能的结果如下：</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926"/>
                                        </p:tgtEl>
                                        <p:attrNameLst>
                                          <p:attrName>style.visibility</p:attrName>
                                        </p:attrNameLst>
                                      </p:cBhvr>
                                      <p:to>
                                        <p:strVal val="visible"/>
                                      </p:to>
                                    </p:set>
                                    <p:animEffect transition="in" filter="blinds(horizontal)">
                                      <p:cBhvr>
                                        <p:cTn id="12" dur="500"/>
                                        <p:tgtEl>
                                          <p:spTgt spid="149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929" name="yt_shape_14929"/>
              <p:cNvSpPr txBox="1"/>
              <p:nvPr/>
            </p:nvSpPr>
            <p:spPr>
              <a:xfrm>
                <a:off x="540119" y="2233078"/>
                <a:ext cx="11111999" cy="275184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）裁判员的这种做法对甲、乙双方是公平的</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理由：根据表格得，</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白正" pitchFamily="24"/>
                    <a:ea typeface="黑体" pitchFamily="24"/>
                    <a:cs typeface="宋体" pitchFamily="24"/>
                  </a:rPr>
                  <a:t>（甲获胜）</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白正" pitchFamily="24"/>
                    <a:ea typeface="黑体" pitchFamily="24"/>
                    <a:cs typeface="宋体" pitchFamily="24"/>
                  </a:rPr>
                  <a:t>（乙获胜）</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白正" pitchFamily="24"/>
                    <a:ea typeface="黑体" pitchFamily="24"/>
                    <a:cs typeface="宋体" pitchFamily="24"/>
                  </a:rPr>
                  <a:t>（甲获胜）</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白正" pitchFamily="24"/>
                    <a:ea typeface="黑体" pitchFamily="24"/>
                    <a:cs typeface="宋体" pitchFamily="24"/>
                  </a:rPr>
                  <a:t>（乙获胜），</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裁判员这种做法对甲、乙双方是公平的</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xmlns:a16="http://schemas.microsoft.com/office/drawing/2014/main" xmlns="">
          <p:sp>
            <p:nvSpPr>
              <p:cNvPr id="14929" name="yt_shape_14929" descr="{&quot;rangeId&quot;:22,&quot;mathAnswerShape&quot;:1}"/>
              <p:cNvSpPr txBox="1">
                <a:spLocks noRot="1" noChangeAspect="1" noMove="1" noResize="1" noEditPoints="1" noAdjustHandles="1" noChangeArrowheads="1" noChangeShapeType="1" noTextEdit="1"/>
              </p:cNvSpPr>
              <p:nvPr/>
            </p:nvSpPr>
            <p:spPr>
              <a:xfrm>
                <a:off x="540119" y="2233078"/>
                <a:ext cx="11111999" cy="2751844"/>
              </a:xfrm>
              <a:prstGeom prst="rect">
                <a:avLst/>
              </a:prstGeom>
              <a:blipFill>
                <a:blip r:embed="rId2"/>
                <a:stretch>
                  <a:fillRect l="-1701" t="-1770" r="-1427" b="-5973"/>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3DC596FC-B594-E060-8FC8-C507C5F03263}"/>
              </a:ext>
            </a:extLst>
          </p:cNvPr>
          <p:cNvSpPr txBox="1"/>
          <p:nvPr/>
        </p:nvSpPr>
        <p:spPr>
          <a:xfrm>
            <a:off x="450108" y="2186272"/>
            <a:ext cx="112623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）裁判员的这种做法对甲、乙双方是公平的</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理由：根据表格得，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（甲获胜）</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F2955170-2C64-C950-E62E-9ADD686EF52B}"/>
                  </a:ext>
                </a:extLst>
              </p:cNvPr>
              <p:cNvSpPr txBox="1"/>
              <p:nvPr/>
            </p:nvSpPr>
            <p:spPr>
              <a:xfrm>
                <a:off x="450108" y="2661760"/>
                <a:ext cx="613474" cy="768554"/>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Choice>
        <mc:Fallback xmlns:a16="http://schemas.microsoft.com/office/drawing/2014/main" xmlns="">
          <p:sp>
            <p:nvSpPr>
              <p:cNvPr id="3" name="文本框 2" descr="{'rangeId': 22, 'mathAnswerShape': 1}">
                <a:extLst>
                  <a:ext uri="{FF2B5EF4-FFF2-40B4-BE49-F238E27FC236}">
                    <a16:creationId xmlns:a16="http://schemas.microsoft.com/office/drawing/2014/main" id="{F2955170-2C64-C950-E62E-9ADD686EF52B}"/>
                  </a:ext>
                </a:extLst>
              </p:cNvPr>
              <p:cNvSpPr txBox="1">
                <a:spLocks noRot="1" noChangeAspect="1" noMove="1" noResize="1" noEditPoints="1" noAdjustHandles="1" noChangeArrowheads="1" noChangeShapeType="1" noTextEdit="1"/>
              </p:cNvSpPr>
              <p:nvPr/>
            </p:nvSpPr>
            <p:spPr>
              <a:xfrm>
                <a:off x="450108" y="2661760"/>
                <a:ext cx="613474" cy="768554"/>
              </a:xfrm>
              <a:prstGeom prst="rect">
                <a:avLst/>
              </a:prstGeom>
              <a:blipFill>
                <a:blip r:embed="rId3"/>
                <a:stretch>
                  <a:fillRect r="-16000" b="-158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8E95540A-3057-D8D7-0DB8-9A2281BA6CE1}"/>
                  </a:ext>
                </a:extLst>
              </p:cNvPr>
              <p:cNvSpPr txBox="1"/>
              <p:nvPr/>
            </p:nvSpPr>
            <p:spPr>
              <a:xfrm>
                <a:off x="450108" y="3336702"/>
                <a:ext cx="2399411" cy="768553"/>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（乙获胜）</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4" name="文本框 3" descr="{'rangeId': 22, 'mathAnswerShape': 1}">
                <a:extLst>
                  <a:ext uri="{FF2B5EF4-FFF2-40B4-BE49-F238E27FC236}">
                    <a16:creationId xmlns:a16="http://schemas.microsoft.com/office/drawing/2014/main" id="{8E95540A-3057-D8D7-0DB8-9A2281BA6CE1}"/>
                  </a:ext>
                </a:extLst>
              </p:cNvPr>
              <p:cNvSpPr txBox="1">
                <a:spLocks noRot="1" noChangeAspect="1" noMove="1" noResize="1" noEditPoints="1" noAdjustHandles="1" noChangeArrowheads="1" noChangeShapeType="1" noTextEdit="1"/>
              </p:cNvSpPr>
              <p:nvPr/>
            </p:nvSpPr>
            <p:spPr>
              <a:xfrm>
                <a:off x="450108" y="3336702"/>
                <a:ext cx="2399411" cy="768553"/>
              </a:xfrm>
              <a:prstGeom prst="rect">
                <a:avLst/>
              </a:prstGeom>
              <a:blipFill>
                <a:blip r:embed="rId4"/>
                <a:stretch>
                  <a:fillRect l="-4071" r="-4071" b="-5556"/>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BBC6EB6B-582F-754B-63D9-58A7A67F25B5}"/>
              </a:ext>
            </a:extLst>
          </p:cNvPr>
          <p:cNvSpPr txBox="1"/>
          <p:nvPr/>
        </p:nvSpPr>
        <p:spPr>
          <a:xfrm>
            <a:off x="450108" y="4011644"/>
            <a:ext cx="45139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（甲获胜）</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（乙获胜），</a:t>
            </a:r>
            <a:endParaRPr lang="zh-CN" altLang="en-US">
              <a:solidFill>
                <a:srgbClr val="FF0000"/>
              </a:solidFill>
            </a:endParaRPr>
          </a:p>
        </p:txBody>
      </p:sp>
      <p:sp>
        <p:nvSpPr>
          <p:cNvPr id="6" name="文本框 5">
            <a:extLst>
              <a:ext uri="{FF2B5EF4-FFF2-40B4-BE49-F238E27FC236}">
                <a16:creationId xmlns:a16="http://schemas.microsoft.com/office/drawing/2014/main" id="{3536CF00-F6D5-5496-156F-B57D1C5F7153}"/>
              </a:ext>
            </a:extLst>
          </p:cNvPr>
          <p:cNvSpPr txBox="1"/>
          <p:nvPr/>
        </p:nvSpPr>
        <p:spPr>
          <a:xfrm>
            <a:off x="450108" y="4487131"/>
            <a:ext cx="5742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裁判员这种做法对甲、乙双方是公平的</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7" name="yt_shape_14924">
            <a:extLst>
              <a:ext uri="{FF2B5EF4-FFF2-40B4-BE49-F238E27FC236}">
                <a16:creationId xmlns:a16="http://schemas.microsoft.com/office/drawing/2014/main" id="{30545418-174F-FF39-34A8-05A4CFB30653}"/>
              </a:ext>
            </a:extLst>
          </p:cNvPr>
          <p:cNvSpPr txBox="1"/>
          <p:nvPr/>
        </p:nvSpPr>
        <p:spPr>
          <a:xfrm>
            <a:off x="540000" y="1628800"/>
            <a:ext cx="792524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）裁判员的这种做法对甲、乙双方公平吗？请说明理由</a:t>
            </a:r>
            <a:r>
              <a:rPr lang="en-US" altLang="zh-CN" sz="2400" b="0" i="0" u="none" dirty="0">
                <a:solidFill>
                  <a:srgbClr val="000000"/>
                </a:solidFill>
                <a:effectLst/>
                <a:latin typeface="Times New Roman" pitchFamily="24"/>
                <a:ea typeface="Times New Roman"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931" name="yt_shape_14931"/>
          <p:cNvSpPr txBox="1"/>
          <p:nvPr/>
        </p:nvSpPr>
        <p:spPr>
          <a:xfrm>
            <a:off x="540119" y="900000"/>
            <a:ext cx="11111999" cy="187577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白正" pitchFamily="24"/>
                <a:ea typeface="宋体" pitchFamily="24"/>
                <a:cs typeface="宋体" pitchFamily="24"/>
              </a:rPr>
              <a:t>分）为贯彻落实党的二十大关于深化全民阅读活动的重要部署，教育部印发了《全国青少年学生读书行动实施方案》，于是某中学开展了以</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书香润校园，好书伴成长</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为主题的系列读书活动，学校为了解学生周末的阅读情况，采用随机抽样的方式获取了若干名学生的周末阅读时间数据，整理后得到下列不完整的图表：</a:t>
            </a:r>
          </a:p>
        </p:txBody>
      </p:sp>
      <p:graphicFrame>
        <p:nvGraphicFramePr>
          <p:cNvPr id="14932" name="yt_table_14932" title="H_133.9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46443963"/>
              </p:ext>
            </p:extLst>
          </p:nvPr>
        </p:nvGraphicFramePr>
        <p:xfrm>
          <a:off x="540000" y="2978922"/>
          <a:ext cx="11111998" cy="1700784"/>
        </p:xfrm>
        <a:graphic>
          <a:graphicData uri="http://schemas.openxmlformats.org/drawingml/2006/table">
            <a:tbl>
              <a:tblPr>
                <a:tableStyleId>{5940675A-B579-460E-94D1-54222C63F5DA}</a:tableStyleId>
              </a:tblPr>
              <a:tblGrid>
                <a:gridCol w="2825679">
                  <a:extLst>
                    <a:ext uri="{9D8B030D-6E8A-4147-A177-3AD203B41FA5}">
                      <a16:colId xmlns:a16="http://schemas.microsoft.com/office/drawing/2014/main" val="20000"/>
                    </a:ext>
                  </a:extLst>
                </a:gridCol>
                <a:gridCol w="2071752">
                  <a:extLst>
                    <a:ext uri="{9D8B030D-6E8A-4147-A177-3AD203B41FA5}">
                      <a16:colId xmlns:a16="http://schemas.microsoft.com/office/drawing/2014/main" val="20001"/>
                    </a:ext>
                  </a:extLst>
                </a:gridCol>
                <a:gridCol w="2071752">
                  <a:extLst>
                    <a:ext uri="{9D8B030D-6E8A-4147-A177-3AD203B41FA5}">
                      <a16:colId xmlns:a16="http://schemas.microsoft.com/office/drawing/2014/main" val="20002"/>
                    </a:ext>
                  </a:extLst>
                </a:gridCol>
                <a:gridCol w="2071752">
                  <a:extLst>
                    <a:ext uri="{9D8B030D-6E8A-4147-A177-3AD203B41FA5}">
                      <a16:colId xmlns:a16="http://schemas.microsoft.com/office/drawing/2014/main" val="20003"/>
                    </a:ext>
                  </a:extLst>
                </a:gridCol>
                <a:gridCol w="2071063">
                  <a:extLst>
                    <a:ext uri="{9D8B030D-6E8A-4147-A177-3AD203B41FA5}">
                      <a16:colId xmlns:a16="http://schemas.microsoft.com/office/drawing/2014/main" val="20004"/>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类别</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类</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类</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类</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类</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阅读时长</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白正" pitchFamily="24"/>
                          <a:ea typeface="宋体" pitchFamily="24"/>
                          <a:cs typeface="宋体" pitchFamily="24"/>
                        </a:rPr>
                        <a:t>（小时）</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t</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m</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n</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pic>
        <p:nvPicPr>
          <p:cNvPr id="14934" name="yt_image_14934">
            <a:extLst>
              <a:ext uri="">
                <a16:creationId xmlns:p14="http://schemas.microsoft.com/office/powerpoint/2010/main"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314187" y="4949331"/>
            <a:ext cx="1563624" cy="15636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1665</Words>
  <Application>Microsoft Office PowerPoint</Application>
  <PresentationFormat>宽屏</PresentationFormat>
  <Paragraphs>110</Paragraphs>
  <Slides>11</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11</vt:i4>
      </vt:variant>
    </vt:vector>
  </HeadingPairs>
  <TitlesOfParts>
    <vt:vector size="24" baseType="lpstr">
      <vt:lpstr>白正</vt: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课 件</cp:lastModifiedBy>
  <cp:revision>44</cp:revision>
  <dcterms:created xsi:type="dcterms:W3CDTF">2023-05-05T05:33:04Z</dcterms:created>
  <dcterms:modified xsi:type="dcterms:W3CDTF">2023-10-21T12:45:51Z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