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9" r:id="rId4"/>
    <p:sldId id="372" r:id="rId5"/>
    <p:sldId id="375" r:id="rId6"/>
    <p:sldId id="377" r:id="rId7"/>
    <p:sldId id="379" r:id="rId8"/>
    <p:sldId id="380" r:id="rId9"/>
    <p:sldId id="382" r:id="rId10"/>
    <p:sldId id="385" r:id="rId11"/>
    <p:sldId id="391" r:id="rId12"/>
    <p:sldId id="387" r:id="rId13"/>
    <p:sldId id="388" r:id="rId14"/>
    <p:sldId id="389" r:id="rId15"/>
    <p:sldId id="396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bin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68" name="yt_image_11668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11082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70" name="yt_shape_11670"/>
          <p:cNvSpPr txBox="1"/>
          <p:nvPr/>
        </p:nvSpPr>
        <p:spPr>
          <a:xfrm>
            <a:off x="540119" y="2757877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连结圆上任意两点的线段叫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弦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，经过圆心的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弦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叫直径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圆上任意两点间的部分叫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圆弧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，简称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弧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大于半圆的弧叫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优弧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，小于半圆的弧叫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劣弧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能够重合的两个圆叫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等圆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，能够重合的弧叫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等弧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顶点在圆心的角叫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圆心角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圆心角的度数等于它所对的弧的度数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33A59B6-D7AC-4145-9C7C-C778497F9F5E}"/>
              </a:ext>
            </a:extLst>
          </p:cNvPr>
          <p:cNvSpPr txBox="1"/>
          <p:nvPr/>
        </p:nvSpPr>
        <p:spPr>
          <a:xfrm>
            <a:off x="4641108" y="2711071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弦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AB846F4-9866-518D-14AE-9D6298EF72BE}"/>
              </a:ext>
            </a:extLst>
          </p:cNvPr>
          <p:cNvSpPr txBox="1"/>
          <p:nvPr/>
        </p:nvSpPr>
        <p:spPr>
          <a:xfrm>
            <a:off x="7384307" y="2711071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弦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858606-EF98-7292-6B74-883BC1BB9BAC}"/>
              </a:ext>
            </a:extLst>
          </p:cNvPr>
          <p:cNvSpPr txBox="1"/>
          <p:nvPr/>
        </p:nvSpPr>
        <p:spPr>
          <a:xfrm>
            <a:off x="4336308" y="318655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圆弧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854687E-CD40-809B-9331-6D7F3A835F36}"/>
              </a:ext>
            </a:extLst>
          </p:cNvPr>
          <p:cNvSpPr txBox="1"/>
          <p:nvPr/>
        </p:nvSpPr>
        <p:spPr>
          <a:xfrm>
            <a:off x="6469908" y="3186559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A7ACA80-7F61-637C-7BCB-CBEC7108A0D9}"/>
              </a:ext>
            </a:extLst>
          </p:cNvPr>
          <p:cNvSpPr txBox="1"/>
          <p:nvPr/>
        </p:nvSpPr>
        <p:spPr>
          <a:xfrm>
            <a:off x="9594107" y="318655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优弧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73384A5-5EC1-D281-E9DB-89F25E78D6BF}"/>
              </a:ext>
            </a:extLst>
          </p:cNvPr>
          <p:cNvSpPr txBox="1"/>
          <p:nvPr/>
        </p:nvSpPr>
        <p:spPr>
          <a:xfrm>
            <a:off x="2278908" y="366204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劣弧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4B4C729-6ACE-51C2-C200-5B1344BE87F6}"/>
              </a:ext>
            </a:extLst>
          </p:cNvPr>
          <p:cNvSpPr txBox="1"/>
          <p:nvPr/>
        </p:nvSpPr>
        <p:spPr>
          <a:xfrm>
            <a:off x="3726708" y="413753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等圆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1CCCFAB-B5A6-CB33-9AD8-AF8DEB93832F}"/>
              </a:ext>
            </a:extLst>
          </p:cNvPr>
          <p:cNvSpPr txBox="1"/>
          <p:nvPr/>
        </p:nvSpPr>
        <p:spPr>
          <a:xfrm>
            <a:off x="7384307" y="413753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等弧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E47FC27-1D7D-93CC-3867-C0B9E7957D88}"/>
              </a:ext>
            </a:extLst>
          </p:cNvPr>
          <p:cNvSpPr txBox="1"/>
          <p:nvPr/>
        </p:nvSpPr>
        <p:spPr>
          <a:xfrm>
            <a:off x="3421908" y="461302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圆心角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6" name="yt_shape_11736"/>
          <p:cNvSpPr txBox="1"/>
          <p:nvPr/>
        </p:nvSpPr>
        <p:spPr>
          <a:xfrm>
            <a:off x="540000" y="2409151"/>
            <a:ext cx="5748369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证明：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中，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EOC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161E3C4-FBCB-BA8F-04C1-8F9030706BC5}"/>
              </a:ext>
            </a:extLst>
          </p:cNvPr>
          <p:cNvSpPr txBox="1"/>
          <p:nvPr/>
        </p:nvSpPr>
        <p:spPr>
          <a:xfrm>
            <a:off x="449989" y="2362345"/>
            <a:ext cx="4209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13F440-B302-1F14-6B24-BCC1B3198E36}"/>
              </a:ext>
            </a:extLst>
          </p:cNvPr>
          <p:cNvSpPr txBox="1"/>
          <p:nvPr/>
        </p:nvSpPr>
        <p:spPr>
          <a:xfrm>
            <a:off x="449989" y="2837833"/>
            <a:ext cx="329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151FDD8-4FFF-CCD9-0F3B-CEF397CA50AC}"/>
              </a:ext>
            </a:extLst>
          </p:cNvPr>
          <p:cNvSpPr txBox="1"/>
          <p:nvPr/>
        </p:nvSpPr>
        <p:spPr>
          <a:xfrm>
            <a:off x="449989" y="3313321"/>
            <a:ext cx="1713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F91E20E-1368-B602-69FD-2056C39533BA}"/>
              </a:ext>
            </a:extLst>
          </p:cNvPr>
          <p:cNvSpPr txBox="1"/>
          <p:nvPr/>
        </p:nvSpPr>
        <p:spPr>
          <a:xfrm>
            <a:off x="449989" y="3788809"/>
            <a:ext cx="3263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DBEBAF8-934F-336A-012C-24965FAA2BF1}"/>
              </a:ext>
            </a:extLst>
          </p:cNvPr>
          <p:cNvSpPr txBox="1"/>
          <p:nvPr/>
        </p:nvSpPr>
        <p:spPr>
          <a:xfrm>
            <a:off x="449989" y="4264297"/>
            <a:ext cx="587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9221D31-AFD2-6DC0-BB3B-53C37523BE23}"/>
              </a:ext>
            </a:extLst>
          </p:cNvPr>
          <p:cNvSpPr txBox="1"/>
          <p:nvPr/>
        </p:nvSpPr>
        <p:spPr>
          <a:xfrm>
            <a:off x="449989" y="4739785"/>
            <a:ext cx="2958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DA7EBBD-2554-CEDC-03F1-F59ED556310B}"/>
              </a:ext>
            </a:extLst>
          </p:cNvPr>
          <p:cNvSpPr txBox="1"/>
          <p:nvPr/>
        </p:nvSpPr>
        <p:spPr>
          <a:xfrm>
            <a:off x="449989" y="5215273"/>
            <a:ext cx="167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1733">
            <a:extLst>
              <a:ext uri="{FF2B5EF4-FFF2-40B4-BE49-F238E27FC236}">
                <a16:creationId xmlns:a16="http://schemas.microsoft.com/office/drawing/2014/main" id="{EF430A96-138E-85C8-BFD2-0DC60D2F1457}"/>
              </a:ext>
            </a:extLst>
          </p:cNvPr>
          <p:cNvSpPr txBox="1"/>
          <p:nvPr/>
        </p:nvSpPr>
        <p:spPr>
          <a:xfrm>
            <a:off x="540119" y="134076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分别为半径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上的点，且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为弧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上一点，连结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" name="yt_image_11734">
            <a:extLst>
              <a:ext uri="{FF2B5EF4-FFF2-40B4-BE49-F238E27FC236}">
                <a16:creationId xmlns:a16="http://schemas.microsoft.com/office/drawing/2014/main" id="{9A80EC00-93F6-BBF4-E57C-2372CC82E09D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2344" y="2483248"/>
            <a:ext cx="1615127" cy="1754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7" name="yt_shape_11737"/>
          <p:cNvSpPr txBox="1"/>
          <p:nvPr/>
        </p:nvSpPr>
        <p:spPr>
          <a:xfrm>
            <a:off x="540119" y="9807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如图所示，已知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78°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延长线上的一点，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738" name="yt_image_1173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6320" y="2173097"/>
            <a:ext cx="2567495" cy="1900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1740">
            <a:extLst>
              <a:ext uri="{FF2B5EF4-FFF2-40B4-BE49-F238E27FC236}">
                <a16:creationId xmlns:a16="http://schemas.microsoft.com/office/drawing/2014/main" id="{859AB58B-EF26-1F7F-465D-89EE2450BBF6}"/>
              </a:ext>
            </a:extLst>
          </p:cNvPr>
          <p:cNvSpPr txBox="1"/>
          <p:nvPr/>
        </p:nvSpPr>
        <p:spPr>
          <a:xfrm>
            <a:off x="540000" y="1963638"/>
            <a:ext cx="5297925" cy="47496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解：连结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78°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78°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26°.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355FAC9-9C96-85CB-2F98-62341F685ED6}"/>
              </a:ext>
            </a:extLst>
          </p:cNvPr>
          <p:cNvSpPr txBox="1"/>
          <p:nvPr/>
        </p:nvSpPr>
        <p:spPr>
          <a:xfrm>
            <a:off x="449989" y="1916832"/>
            <a:ext cx="1881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F8409FB-2CF4-C9BE-BFE4-86761C43EDB9}"/>
              </a:ext>
            </a:extLst>
          </p:cNvPr>
          <p:cNvSpPr txBox="1"/>
          <p:nvPr/>
        </p:nvSpPr>
        <p:spPr>
          <a:xfrm>
            <a:off x="449989" y="2392320"/>
            <a:ext cx="332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FAAF43-3101-0CB7-1B6C-2DF9A7A863D2}"/>
              </a:ext>
            </a:extLst>
          </p:cNvPr>
          <p:cNvSpPr txBox="1"/>
          <p:nvPr/>
        </p:nvSpPr>
        <p:spPr>
          <a:xfrm>
            <a:off x="449989" y="2867808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7A5940-182C-DD4B-E5C5-87861BEFA1B7}"/>
              </a:ext>
            </a:extLst>
          </p:cNvPr>
          <p:cNvSpPr txBox="1"/>
          <p:nvPr/>
        </p:nvSpPr>
        <p:spPr>
          <a:xfrm>
            <a:off x="449989" y="3343296"/>
            <a:ext cx="2253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6EB5CDB-7371-0BC2-C2F3-FBA0E39E5C51}"/>
              </a:ext>
            </a:extLst>
          </p:cNvPr>
          <p:cNvSpPr txBox="1"/>
          <p:nvPr/>
        </p:nvSpPr>
        <p:spPr>
          <a:xfrm>
            <a:off x="449989" y="3818784"/>
            <a:ext cx="190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E1361DD-736E-5BC9-7532-31E8863B91F0}"/>
              </a:ext>
            </a:extLst>
          </p:cNvPr>
          <p:cNvSpPr txBox="1"/>
          <p:nvPr/>
        </p:nvSpPr>
        <p:spPr>
          <a:xfrm>
            <a:off x="449989" y="4294272"/>
            <a:ext cx="5426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28885BE-D098-8591-C5BD-C0A4053303B6}"/>
              </a:ext>
            </a:extLst>
          </p:cNvPr>
          <p:cNvSpPr txBox="1"/>
          <p:nvPr/>
        </p:nvSpPr>
        <p:spPr>
          <a:xfrm>
            <a:off x="449989" y="4769760"/>
            <a:ext cx="4031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502F66A-CCE8-BC88-D9F2-C79FA10BB955}"/>
              </a:ext>
            </a:extLst>
          </p:cNvPr>
          <p:cNvSpPr txBox="1"/>
          <p:nvPr/>
        </p:nvSpPr>
        <p:spPr>
          <a:xfrm>
            <a:off x="449989" y="5245248"/>
            <a:ext cx="2453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133AD05-1803-EC4A-E4B3-AA37F71BB7F2}"/>
              </a:ext>
            </a:extLst>
          </p:cNvPr>
          <p:cNvSpPr txBox="1"/>
          <p:nvPr/>
        </p:nvSpPr>
        <p:spPr>
          <a:xfrm>
            <a:off x="449989" y="5720736"/>
            <a:ext cx="2164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641FCFF-5CFD-6362-D468-69CE341602C3}"/>
              </a:ext>
            </a:extLst>
          </p:cNvPr>
          <p:cNvSpPr txBox="1"/>
          <p:nvPr/>
        </p:nvSpPr>
        <p:spPr>
          <a:xfrm>
            <a:off x="449989" y="6196224"/>
            <a:ext cx="1783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26°.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3" name="yt_image_11741">
            <a:extLst>
              <a:ext uri="{FF2B5EF4-FFF2-40B4-BE49-F238E27FC236}">
                <a16:creationId xmlns:a16="http://schemas.microsoft.com/office/drawing/2014/main" id="{99ADAEED-DEDC-3456-6B21-B43C41913A14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9400" y="4409045"/>
            <a:ext cx="2731441" cy="1911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4" name="yt_shape_11744"/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的两条高，试说明点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四点在同一个圆上，并画出这个圆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745" name="yt_image_1174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376" y="1772816"/>
            <a:ext cx="2045129" cy="2057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1749">
            <a:extLst>
              <a:ext uri="{FF2B5EF4-FFF2-40B4-BE49-F238E27FC236}">
                <a16:creationId xmlns:a16="http://schemas.microsoft.com/office/drawing/2014/main" id="{F6A0A7B8-887D-E2A2-937E-A55E97EC104B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53962" y="4407347"/>
            <a:ext cx="1674023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1747">
            <a:extLst>
              <a:ext uri="{FF2B5EF4-FFF2-40B4-BE49-F238E27FC236}">
                <a16:creationId xmlns:a16="http://schemas.microsoft.com/office/drawing/2014/main" id="{F2A0B202-C933-FD2E-5D78-45AD1E37EBDD}"/>
              </a:ext>
            </a:extLst>
          </p:cNvPr>
          <p:cNvSpPr txBox="1"/>
          <p:nvPr/>
        </p:nvSpPr>
        <p:spPr>
          <a:xfrm>
            <a:off x="540000" y="1940076"/>
            <a:ext cx="3111429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解：设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的中点为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连结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4" name="yt_shape_11748">
            <a:extLst>
              <a:ext uri="{FF2B5EF4-FFF2-40B4-BE49-F238E27FC236}">
                <a16:creationId xmlns:a16="http://schemas.microsoft.com/office/drawing/2014/main" id="{1632ECA2-EEBB-7556-F9EF-CF52B030B694}"/>
              </a:ext>
            </a:extLst>
          </p:cNvPr>
          <p:cNvSpPr txBox="1"/>
          <p:nvPr/>
        </p:nvSpPr>
        <p:spPr>
          <a:xfrm>
            <a:off x="540000" y="2899511"/>
            <a:ext cx="9582752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直角三角形斜边上的中线等于斜边的一半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可得：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故点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在以点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为圆心，以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的长为半径的圆上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（画图略）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08E96BE-C3E8-16DB-D19B-F0DC62293F40}"/>
              </a:ext>
            </a:extLst>
          </p:cNvPr>
          <p:cNvSpPr txBox="1"/>
          <p:nvPr/>
        </p:nvSpPr>
        <p:spPr>
          <a:xfrm>
            <a:off x="449989" y="1893270"/>
            <a:ext cx="3261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的中点为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8B0B359-776D-9209-3D4E-9A9263A0551A}"/>
              </a:ext>
            </a:extLst>
          </p:cNvPr>
          <p:cNvSpPr txBox="1"/>
          <p:nvPr/>
        </p:nvSpPr>
        <p:spPr>
          <a:xfrm>
            <a:off x="449989" y="2368758"/>
            <a:ext cx="2085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D39694-58C5-DC19-A242-2D2397B50E1B}"/>
              </a:ext>
            </a:extLst>
          </p:cNvPr>
          <p:cNvSpPr txBox="1"/>
          <p:nvPr/>
        </p:nvSpPr>
        <p:spPr>
          <a:xfrm>
            <a:off x="449989" y="2852705"/>
            <a:ext cx="7495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直角三角形斜边上的中线等于斜边的一半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可得：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0A5FE69-6425-2B26-3E68-73F8737C5D11}"/>
              </a:ext>
            </a:extLst>
          </p:cNvPr>
          <p:cNvSpPr txBox="1"/>
          <p:nvPr/>
        </p:nvSpPr>
        <p:spPr>
          <a:xfrm>
            <a:off x="449989" y="3328193"/>
            <a:ext cx="321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EE2B1C7-3F95-0E7E-85C5-F33D14847781}"/>
              </a:ext>
            </a:extLst>
          </p:cNvPr>
          <p:cNvSpPr txBox="1"/>
          <p:nvPr/>
        </p:nvSpPr>
        <p:spPr>
          <a:xfrm>
            <a:off x="449989" y="3803681"/>
            <a:ext cx="3924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4C8F04E-DD2C-B82D-16A8-CBE1180AAE1A}"/>
              </a:ext>
            </a:extLst>
          </p:cNvPr>
          <p:cNvSpPr txBox="1"/>
          <p:nvPr/>
        </p:nvSpPr>
        <p:spPr>
          <a:xfrm>
            <a:off x="449989" y="4279169"/>
            <a:ext cx="96701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故点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在以点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为圆心，以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的长为半径的圆上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（画图略）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3" name="yt_shape_11753"/>
          <p:cNvSpPr txBox="1"/>
          <p:nvPr/>
        </p:nvSpPr>
        <p:spPr>
          <a:xfrm>
            <a:off x="540000" y="1052736"/>
            <a:ext cx="4125681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752" name="yt_image_11752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52736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55" name="yt_shape_11755"/>
          <p:cNvSpPr txBox="1"/>
          <p:nvPr/>
        </p:nvSpPr>
        <p:spPr>
          <a:xfrm>
            <a:off x="540119" y="175031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推理能力）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如图，已知正方形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在半圆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内部，顶点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在圆上，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在直径上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756" name="yt_image_1175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95768" y="2655647"/>
            <a:ext cx="2367225" cy="1543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58" name="yt_shape_11758"/>
          <p:cNvSpPr txBox="1"/>
          <p:nvPr/>
        </p:nvSpPr>
        <p:spPr>
          <a:xfrm>
            <a:off x="540000" y="2767694"/>
            <a:ext cx="318196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1760">
            <a:extLst>
              <a:ext uri="{FF2B5EF4-FFF2-40B4-BE49-F238E27FC236}">
                <a16:creationId xmlns:a16="http://schemas.microsoft.com/office/drawing/2014/main" id="{5C905604-0750-FC4D-2D94-DD3F7AD0DDDA}"/>
              </a:ext>
            </a:extLst>
          </p:cNvPr>
          <p:cNvSpPr txBox="1"/>
          <p:nvPr/>
        </p:nvSpPr>
        <p:spPr>
          <a:xfrm>
            <a:off x="540000" y="3332021"/>
            <a:ext cx="3573094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）证明：连结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是正方形，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3" name="yt_image_11761">
            <a:extLst>
              <a:ext uri="{FF2B5EF4-FFF2-40B4-BE49-F238E27FC236}">
                <a16:creationId xmlns:a16="http://schemas.microsoft.com/office/drawing/2014/main" id="{C49C245E-D115-02C8-6005-C040CE5E8F9A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56808" y="4647457"/>
            <a:ext cx="2306185" cy="1430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74267CD-8F70-06F9-85E3-EE3C3B9BDBBA}"/>
              </a:ext>
            </a:extLst>
          </p:cNvPr>
          <p:cNvSpPr txBox="1"/>
          <p:nvPr/>
        </p:nvSpPr>
        <p:spPr>
          <a:xfrm>
            <a:off x="449989" y="3285215"/>
            <a:ext cx="3659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）证明：连结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E068782-1A60-30F8-1CDD-13ECDFBFDF18}"/>
              </a:ext>
            </a:extLst>
          </p:cNvPr>
          <p:cNvSpPr txBox="1"/>
          <p:nvPr/>
        </p:nvSpPr>
        <p:spPr>
          <a:xfrm>
            <a:off x="449989" y="3760703"/>
            <a:ext cx="371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3EAF4FE-5D2B-E6B0-E9C1-7521E5D193D6}"/>
              </a:ext>
            </a:extLst>
          </p:cNvPr>
          <p:cNvSpPr txBox="1"/>
          <p:nvPr/>
        </p:nvSpPr>
        <p:spPr>
          <a:xfrm>
            <a:off x="449989" y="4236191"/>
            <a:ext cx="3672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91DFF8C-10C7-2222-151B-EE8252B891AA}"/>
              </a:ext>
            </a:extLst>
          </p:cNvPr>
          <p:cNvSpPr txBox="1"/>
          <p:nvPr/>
        </p:nvSpPr>
        <p:spPr>
          <a:xfrm>
            <a:off x="449989" y="4711679"/>
            <a:ext cx="1356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89F6B83-7226-9B51-B1ED-0FB1ADAF3665}"/>
              </a:ext>
            </a:extLst>
          </p:cNvPr>
          <p:cNvSpPr txBox="1"/>
          <p:nvPr/>
        </p:nvSpPr>
        <p:spPr>
          <a:xfrm>
            <a:off x="449989" y="5187167"/>
            <a:ext cx="221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E124957-FDEB-62A7-7BEB-56EC28467BF0}"/>
              </a:ext>
            </a:extLst>
          </p:cNvPr>
          <p:cNvSpPr txBox="1"/>
          <p:nvPr/>
        </p:nvSpPr>
        <p:spPr>
          <a:xfrm>
            <a:off x="449989" y="5662655"/>
            <a:ext cx="2940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53642BB-489B-DD06-596E-07A851417C8F}"/>
              </a:ext>
            </a:extLst>
          </p:cNvPr>
          <p:cNvSpPr txBox="1"/>
          <p:nvPr/>
        </p:nvSpPr>
        <p:spPr>
          <a:xfrm>
            <a:off x="449989" y="6138143"/>
            <a:ext cx="1731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764" name="yt_shape_11764"/>
              <p:cNvSpPr txBox="1"/>
              <p:nvPr/>
            </p:nvSpPr>
            <p:spPr>
              <a:xfrm>
                <a:off x="540000" y="2602188"/>
                <a:ext cx="5681171" cy="14795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连结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，设正方形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ECGF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的边长为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764" name="yt_shape_117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02188"/>
                <a:ext cx="5681171" cy="1479508"/>
              </a:xfrm>
              <a:prstGeom prst="rect">
                <a:avLst/>
              </a:prstGeom>
              <a:blipFill>
                <a:blip r:embed="rId2"/>
                <a:stretch>
                  <a:fillRect l="-3326" t="-1235" r="-2253" b="-115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66" name="yt_shape_11766"/>
          <p:cNvSpPr txBox="1"/>
          <p:nvPr/>
        </p:nvSpPr>
        <p:spPr>
          <a:xfrm>
            <a:off x="540000" y="4132484"/>
            <a:ext cx="4222310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（舍去），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正方形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ECGF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的边长为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11767" name="yt_image_1176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95642" y="4217184"/>
            <a:ext cx="2096532" cy="130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B0395EE-6DFB-86A0-0A1F-CA41FACEA881}"/>
                  </a:ext>
                </a:extLst>
              </p:cNvPr>
              <p:cNvSpPr txBox="1"/>
              <p:nvPr/>
            </p:nvSpPr>
            <p:spPr>
              <a:xfrm>
                <a:off x="449989" y="2555382"/>
                <a:ext cx="5806313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B0395EE-6DFB-86A0-0A1F-CA41FACEA8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55382"/>
                <a:ext cx="5806313" cy="618694"/>
              </a:xfrm>
              <a:prstGeom prst="rect">
                <a:avLst/>
              </a:prstGeom>
              <a:blipFill>
                <a:blip r:embed="rId4"/>
                <a:stretch>
                  <a:fillRect l="-1681" r="-1681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3AFFB21-45C8-7A40-776F-3737220926A1}"/>
              </a:ext>
            </a:extLst>
          </p:cNvPr>
          <p:cNvSpPr txBox="1"/>
          <p:nvPr/>
        </p:nvSpPr>
        <p:spPr>
          <a:xfrm>
            <a:off x="449989" y="3080464"/>
            <a:ext cx="5174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，设正方形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ECGF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的边长为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7E3A88A-E60D-B4AB-94BE-E4DEEE27A886}"/>
                  </a:ext>
                </a:extLst>
              </p:cNvPr>
              <p:cNvSpPr txBox="1"/>
              <p:nvPr/>
            </p:nvSpPr>
            <p:spPr>
              <a:xfrm>
                <a:off x="449989" y="3555952"/>
                <a:ext cx="4171188" cy="5582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7E3A88A-E60D-B4AB-94BE-E4DEEE27A8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55952"/>
                <a:ext cx="4171188" cy="558241"/>
              </a:xfrm>
              <a:prstGeom prst="rect">
                <a:avLst/>
              </a:prstGeom>
              <a:blipFill>
                <a:blip r:embed="rId5"/>
                <a:stretch>
                  <a:fillRect l="-2339" r="-2339" b="-260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BDD680F-C882-AFF5-8E17-E88E0DED4212}"/>
              </a:ext>
            </a:extLst>
          </p:cNvPr>
          <p:cNvSpPr txBox="1"/>
          <p:nvPr/>
        </p:nvSpPr>
        <p:spPr>
          <a:xfrm>
            <a:off x="449989" y="4085678"/>
            <a:ext cx="4310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（舍去），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2FC90CD-9981-8E26-EA9B-4556B2CC29CB}"/>
              </a:ext>
            </a:extLst>
          </p:cNvPr>
          <p:cNvSpPr txBox="1"/>
          <p:nvPr/>
        </p:nvSpPr>
        <p:spPr>
          <a:xfrm>
            <a:off x="449989" y="4561166"/>
            <a:ext cx="3642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正方形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ECGF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的边长为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1759">
            <a:extLst>
              <a:ext uri="{FF2B5EF4-FFF2-40B4-BE49-F238E27FC236}">
                <a16:creationId xmlns:a16="http://schemas.microsoft.com/office/drawing/2014/main" id="{D050A798-B22F-483B-1432-5B2AC91AB346}"/>
              </a:ext>
            </a:extLst>
          </p:cNvPr>
          <p:cNvSpPr txBox="1"/>
          <p:nvPr/>
        </p:nvSpPr>
        <p:spPr>
          <a:xfrm>
            <a:off x="540119" y="161615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）在正方形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右侧再作一个小正方形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ECGF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，顶点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在圆上，若正方形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的边长为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，求正方形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ECGF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的边长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8" name="yt_image_11756">
            <a:extLst>
              <a:ext uri="{FF2B5EF4-FFF2-40B4-BE49-F238E27FC236}">
                <a16:creationId xmlns:a16="http://schemas.microsoft.com/office/drawing/2014/main" id="{38389E22-C2E5-07E1-10A1-B65A3B76DA19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760296" y="2542748"/>
            <a:ext cx="2367225" cy="1543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5" name="yt_shape_11675"/>
          <p:cNvSpPr txBox="1"/>
          <p:nvPr/>
        </p:nvSpPr>
        <p:spPr>
          <a:xfrm>
            <a:off x="540000" y="1305180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674" name="yt_image_11674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05180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77" name="yt_shape_11677"/>
          <p:cNvSpPr txBox="1"/>
          <p:nvPr/>
        </p:nvSpPr>
        <p:spPr>
          <a:xfrm>
            <a:off x="540000" y="2008477"/>
            <a:ext cx="290784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圆的定义</a:t>
            </a:r>
          </a:p>
        </p:txBody>
      </p:sp>
      <p:sp>
        <p:nvSpPr>
          <p:cNvPr id="11678" name="yt_shape_11678"/>
          <p:cNvSpPr txBox="1"/>
          <p:nvPr/>
        </p:nvSpPr>
        <p:spPr>
          <a:xfrm>
            <a:off x="540000" y="2512787"/>
            <a:ext cx="536044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下面关于圆的叙述正确的是（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1679" name="yt_table_1167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1103432"/>
              </p:ext>
            </p:extLst>
          </p:nvPr>
        </p:nvGraphicFramePr>
        <p:xfrm>
          <a:off x="540000" y="2998951"/>
          <a:ext cx="6969125" cy="1901952"/>
        </p:xfrm>
        <a:graphic>
          <a:graphicData uri="http://schemas.openxmlformats.org/drawingml/2006/table">
            <a:tbl>
              <a:tblPr/>
              <a:tblGrid>
                <a:gridCol w="6969125">
                  <a:extLst>
                    <a:ext uri="{9D8B030D-6E8A-4147-A177-3AD203B41FA5}">
                      <a16:colId xmlns:a16="http://schemas.microsoft.com/office/drawing/2014/main" val="102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圆是一个面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圆是一条封闭的曲线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圆是由圆心唯一确定的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圆是到定点的距离等于或小于定长的点的集合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7"/>
                  </a:ext>
                </a:extLst>
              </a:tr>
            </a:tbl>
          </a:graphicData>
        </a:graphic>
      </p:graphicFrame>
      <p:sp>
        <p:nvSpPr>
          <p:cNvPr id="11681" name="yt_shape_11681"/>
          <p:cNvSpPr txBox="1"/>
          <p:nvPr/>
        </p:nvSpPr>
        <p:spPr>
          <a:xfrm>
            <a:off x="540000" y="4951271"/>
            <a:ext cx="852477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以已知点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为圆心，线段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的长为半径作圆，可以作（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1682" name="yt_table_1168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245389"/>
              </p:ext>
            </p:extLst>
          </p:nvPr>
        </p:nvGraphicFramePr>
        <p:xfrm>
          <a:off x="540000" y="5437435"/>
          <a:ext cx="8540116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210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211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212"/>
                    </a:ext>
                  </a:extLst>
                </a:gridCol>
                <a:gridCol w="1787525">
                  <a:extLst>
                    <a:ext uri="{9D8B030D-6E8A-4147-A177-3AD203B41FA5}">
                      <a16:colId xmlns:a16="http://schemas.microsoft.com/office/drawing/2014/main" val="102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无数个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8"/>
                  </a:ext>
                </a:extLst>
              </a:tr>
            </a:tbl>
          </a:graphicData>
        </a:graphic>
      </p:graphicFrame>
      <p:pic>
        <p:nvPicPr>
          <p:cNvPr id="3" name="yt_shape_1697707706310">
            <a:extLst>
              <a:ext uri="{FF2B5EF4-FFF2-40B4-BE49-F238E27FC236}">
                <a16:creationId xmlns:a16="http://schemas.microsoft.com/office/drawing/2014/main" id="{BFFB5343-EB36-B8C4-18DE-00B568617C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5015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5AA7AA1-AEC1-F3F9-FD30-E9EA7925BAB2}"/>
              </a:ext>
            </a:extLst>
          </p:cNvPr>
          <p:cNvSpPr txBox="1"/>
          <p:nvPr/>
        </p:nvSpPr>
        <p:spPr>
          <a:xfrm>
            <a:off x="4945789" y="2465981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10BFDDF-0E74-7764-40F3-239B80EDF662}"/>
              </a:ext>
            </a:extLst>
          </p:cNvPr>
          <p:cNvSpPr txBox="1"/>
          <p:nvPr/>
        </p:nvSpPr>
        <p:spPr>
          <a:xfrm>
            <a:off x="8062051" y="4904465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4" name="yt_shape_11684"/>
          <p:cNvSpPr txBox="1"/>
          <p:nvPr/>
        </p:nvSpPr>
        <p:spPr>
          <a:xfrm>
            <a:off x="540000" y="1257560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与圆有关的概念</a:t>
            </a:r>
          </a:p>
        </p:txBody>
      </p:sp>
      <p:sp>
        <p:nvSpPr>
          <p:cNvPr id="11685" name="yt_shape_11685"/>
          <p:cNvSpPr txBox="1"/>
          <p:nvPr/>
        </p:nvSpPr>
        <p:spPr>
          <a:xfrm>
            <a:off x="540000" y="1761870"/>
            <a:ext cx="491641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圆中的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是圆心角的是（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pic>
        <p:nvPicPr>
          <p:cNvPr id="11686" name="yt_image_11686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3614" y="2400398"/>
            <a:ext cx="4804770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88" name="yt_shape_11688"/>
          <p:cNvSpPr txBox="1"/>
          <p:nvPr/>
        </p:nvSpPr>
        <p:spPr>
          <a:xfrm>
            <a:off x="540000" y="3789344"/>
            <a:ext cx="566821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如图所示，下列说法中正确的是（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692" name="yt_table_11692_skip" title="H_140.8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58228438"/>
                  </p:ext>
                </p:extLst>
              </p:nvPr>
            </p:nvGraphicFramePr>
            <p:xfrm>
              <a:off x="540000" y="4275508"/>
              <a:ext cx="6121400" cy="1788795"/>
            </p:xfrm>
            <a:graphic>
              <a:graphicData uri="http://schemas.openxmlformats.org/drawingml/2006/table">
                <a:tbl>
                  <a:tblPr/>
                  <a:tblGrid>
                    <a:gridCol w="6121400">
                      <a:extLst>
                        <a:ext uri="{9D8B030D-6E8A-4147-A177-3AD203B41FA5}">
                          <a16:colId xmlns:a16="http://schemas.microsoft.com/office/drawing/2014/main" val="1021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线段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CD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都是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Times New Roman" pitchFamily="24"/>
                            </a:rPr>
                            <a:t>☉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O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的弦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线段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经过圆心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O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，所以线段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是直径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弦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把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Times New Roman" pitchFamily="24"/>
                            </a:rPr>
                            <a:t>☉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O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分成了两条不等弧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弦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把圆分成两条弧，其中</a:t>
                          </a:r>
                          <a14:m>
                            <m:oMath xmlns:m="http://schemas.openxmlformats.org/officeDocument/2006/math">
                              <m:groupChr>
                                <m:groupChrPr>
                                  <m:chr m:val="⏜"/>
                                  <m:pos m:val="top"/>
                                  <m:vertJc m:val="bot"/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𝐴𝐶𝐵</m:t>
                                  </m:r>
                                </m:e>
                              </m:groupChr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是劣弧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692" name="yt_table_11692_skip" descr="{&quot;rangeId&quot;:8,&quot;type&quot;:&quot;Option&quot;,&quot;drawing&quot;:[&quot;yt_shape_11689&quot;]}" title="H_140.8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58228438"/>
                  </p:ext>
                </p:extLst>
              </p:nvPr>
            </p:nvGraphicFramePr>
            <p:xfrm>
              <a:off x="540000" y="3917948"/>
              <a:ext cx="6121400" cy="1788795"/>
            </p:xfrm>
            <a:graphic>
              <a:graphicData uri="http://schemas.openxmlformats.org/drawingml/2006/table">
                <a:tbl>
                  <a:tblPr/>
                  <a:tblGrid>
                    <a:gridCol w="6121400">
                      <a:extLst>
                        <a:ext uri="{9D8B030D-6E8A-4147-A177-3AD203B41FA5}">
                          <a16:colId xmlns:a16="http://schemas.microsoft.com/office/drawing/2014/main" val="10214"/>
                        </a:ext>
                      </a:extLst>
                    </a:gridCol>
                  </a:tblGrid>
                  <a:tr h="431165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线段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CD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都是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Times New Roman" pitchFamily="24"/>
                            </a:rPr>
                            <a:t>☉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O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的弦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9"/>
                      </a:ext>
                    </a:extLst>
                  </a:tr>
                  <a:tr h="431165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线段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经过圆心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O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，所以线段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是直径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0"/>
                      </a:ext>
                    </a:extLst>
                  </a:tr>
                  <a:tr h="431165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弦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把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Times New Roman" pitchFamily="24"/>
                            </a:rPr>
                            <a:t>☉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O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分成了两条不等弧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1"/>
                      </a:ext>
                    </a:extLst>
                  </a:tr>
                  <a:tr h="4953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69512" b="-341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9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689" name="yt_shape_11689_skip" title="H_132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17816" y="4275508"/>
            <a:ext cx="1231939" cy="1685304"/>
            <a:chOff x="0" y="0"/>
            <a:chExt cx="1231939" cy="1685304"/>
          </a:xfrm>
        </p:grpSpPr>
        <p:pic>
          <p:nvPicPr>
            <p:cNvPr id="2" name="yt_image_11689">
              <a:extLst>
                <a:ext uri="">
                  <a16:creationId xmlns:mc="http://schemas.openxmlformats.org/markup-compatibility/2006" xmlns:p14="http://schemas.microsoft.com/office/powerpoint/2010/main" xmlns:a14="http://schemas.microsoft.com/office/drawing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231939" cy="1289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91" name="yt_shape_11691"/>
            <p:cNvSpPr txBox="1"/>
            <p:nvPr/>
          </p:nvSpPr>
          <p:spPr>
            <a:xfrm>
              <a:off x="82688" y="13253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7706371">
            <a:extLst>
              <a:ext uri="{FF2B5EF4-FFF2-40B4-BE49-F238E27FC236}">
                <a16:creationId xmlns:a16="http://schemas.microsoft.com/office/drawing/2014/main" id="{2CF3D22B-6C5C-048D-4394-DB2F4DC814B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99237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4E4DB8F-AF65-AFA5-DDDF-8F6C9057AC3C}"/>
              </a:ext>
            </a:extLst>
          </p:cNvPr>
          <p:cNvSpPr txBox="1"/>
          <p:nvPr/>
        </p:nvSpPr>
        <p:spPr>
          <a:xfrm>
            <a:off x="4488589" y="1715064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E4B0E15-9225-0E15-79D9-0DCB2D04299A}"/>
              </a:ext>
            </a:extLst>
          </p:cNvPr>
          <p:cNvSpPr txBox="1"/>
          <p:nvPr/>
        </p:nvSpPr>
        <p:spPr>
          <a:xfrm>
            <a:off x="5402989" y="3742538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3" name="yt_shape_11693"/>
          <p:cNvSpPr txBox="1"/>
          <p:nvPr/>
        </p:nvSpPr>
        <p:spPr>
          <a:xfrm>
            <a:off x="540000" y="900000"/>
            <a:ext cx="476252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下列说法中，正确的是（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sp>
        <p:nvSpPr>
          <p:cNvPr id="11694" name="yt_shape_11694"/>
          <p:cNvSpPr txBox="1"/>
          <p:nvPr/>
        </p:nvSpPr>
        <p:spPr>
          <a:xfrm>
            <a:off x="540119" y="138616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弦是直径；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半圆是弧；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过圆心的线段是直径；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半圆是最长的弧；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直径是圆中最长的弦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graphicFrame>
        <p:nvGraphicFramePr>
          <p:cNvPr id="11695" name="yt_table_1169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5636876"/>
              </p:ext>
            </p:extLst>
          </p:nvPr>
        </p:nvGraphicFramePr>
        <p:xfrm>
          <a:off x="540000" y="2345599"/>
          <a:ext cx="90290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215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216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217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2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③⑤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④⑤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3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1697" name="yt_shape_11697"/>
              <p:cNvSpPr txBox="1"/>
              <p:nvPr/>
            </p:nvSpPr>
            <p:spPr>
              <a:xfrm>
                <a:off x="540119" y="2871770"/>
                <a:ext cx="11651881" cy="105163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如图所示，在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中，弦有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、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，直径是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，优弧有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𝐴𝐵𝐶</m:t>
                        </m:r>
                      </m:e>
                    </m:groupChr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、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𝐶𝐴𝐵</m:t>
                        </m:r>
                      </m:e>
                    </m:groupChr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劣弧有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、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697" name="yt_shape_116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71770"/>
                <a:ext cx="11651881" cy="1051635"/>
              </a:xfrm>
              <a:prstGeom prst="rect">
                <a:avLst/>
              </a:prstGeom>
              <a:blipFill>
                <a:blip r:embed="rId2"/>
                <a:stretch>
                  <a:fillRect l="-1622" r="-733" b="-167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02" name="yt_shape_11702"/>
          <p:cNvSpPr txBox="1"/>
          <p:nvPr/>
        </p:nvSpPr>
        <p:spPr>
          <a:xfrm>
            <a:off x="540000" y="599644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699" name="yt_shape_11699" title="H_143.0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68959" y="4129313"/>
            <a:ext cx="1254081" cy="1816749"/>
            <a:chOff x="0" y="0"/>
            <a:chExt cx="1254081" cy="1816749"/>
          </a:xfrm>
        </p:grpSpPr>
        <p:pic>
          <p:nvPicPr>
            <p:cNvPr id="2" name="yt_image_11699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54081" cy="1420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01" name="yt_shape_11701"/>
            <p:cNvSpPr txBox="1"/>
            <p:nvPr/>
          </p:nvSpPr>
          <p:spPr>
            <a:xfrm>
              <a:off x="93759" y="145674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068DE10-75AA-DF3B-A7A7-3DD20D04B297}"/>
              </a:ext>
            </a:extLst>
          </p:cNvPr>
          <p:cNvSpPr txBox="1"/>
          <p:nvPr/>
        </p:nvSpPr>
        <p:spPr>
          <a:xfrm>
            <a:off x="4336189" y="853194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12D103-D0C6-8877-B8F0-3B5C847FE9D2}"/>
              </a:ext>
            </a:extLst>
          </p:cNvPr>
          <p:cNvSpPr txBox="1"/>
          <p:nvPr/>
        </p:nvSpPr>
        <p:spPr>
          <a:xfrm>
            <a:off x="4509346" y="2824964"/>
            <a:ext cx="1245299" cy="64980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7FC9EB1-7FE0-FF5B-10B8-1D9F603EE3FD}"/>
              </a:ext>
            </a:extLst>
          </p:cNvPr>
          <p:cNvSpPr txBox="1"/>
          <p:nvPr/>
        </p:nvSpPr>
        <p:spPr>
          <a:xfrm>
            <a:off x="7403357" y="2824964"/>
            <a:ext cx="551561" cy="64980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5BF4151-11E6-8DE7-9A3A-8E3758C9A8BB}"/>
                  </a:ext>
                </a:extLst>
              </p:cNvPr>
              <p:cNvSpPr txBox="1"/>
              <p:nvPr/>
            </p:nvSpPr>
            <p:spPr>
              <a:xfrm>
                <a:off x="9730632" y="2774164"/>
                <a:ext cx="1379347" cy="6498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、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5BF4151-11E6-8DE7-9A3A-8E3758C9A8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30632" y="2774164"/>
                <a:ext cx="1379347" cy="649809"/>
              </a:xfrm>
              <a:prstGeom prst="rect">
                <a:avLst/>
              </a:prstGeom>
              <a:blipFill>
                <a:blip r:embed="rId4"/>
                <a:stretch>
                  <a:fillRect b="-121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C93A142-0459-7546-1756-691271EF30B9}"/>
                  </a:ext>
                </a:extLst>
              </p:cNvPr>
              <p:cNvSpPr txBox="1"/>
              <p:nvPr/>
            </p:nvSpPr>
            <p:spPr>
              <a:xfrm>
                <a:off x="10567679" y="2836646"/>
                <a:ext cx="764540" cy="5816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⏜"/>
                          <m:pos m:val="top"/>
                          <m:vertJc m:val="bot"/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groupChrPr>
                        <m:e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𝐶𝐴𝐵</m:t>
                          </m:r>
                        </m:e>
                      </m:groupChr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C93A142-0459-7546-1756-691271EF30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7679" y="2836646"/>
                <a:ext cx="764540" cy="58160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D97516E-0DA3-7BC1-DA10-81A2E3F25929}"/>
                  </a:ext>
                </a:extLst>
              </p:cNvPr>
              <p:cNvSpPr txBox="1"/>
              <p:nvPr/>
            </p:nvSpPr>
            <p:spPr>
              <a:xfrm>
                <a:off x="1631504" y="3355761"/>
                <a:ext cx="1575308" cy="5816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、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D97516E-0DA3-7BC1-DA10-81A2E3F259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355761"/>
                <a:ext cx="1575308" cy="581609"/>
              </a:xfrm>
              <a:prstGeom prst="rect">
                <a:avLst/>
              </a:prstGeom>
              <a:blipFill>
                <a:blip r:embed="rId6"/>
                <a:stretch>
                  <a:fillRect b="-197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3" name="yt_shape_11703"/>
          <p:cNvSpPr txBox="1"/>
          <p:nvPr/>
        </p:nvSpPr>
        <p:spPr>
          <a:xfrm>
            <a:off x="540000" y="1760903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同圆的半径相等</a:t>
            </a:r>
          </a:p>
        </p:txBody>
      </p:sp>
      <p:sp>
        <p:nvSpPr>
          <p:cNvPr id="11704" name="yt_shape_11704"/>
          <p:cNvSpPr txBox="1"/>
          <p:nvPr/>
        </p:nvSpPr>
        <p:spPr>
          <a:xfrm>
            <a:off x="540119" y="22652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的直径，若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垂足为点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等于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708" name="yt_shape_11708"/>
          <p:cNvSpPr txBox="1"/>
          <p:nvPr/>
        </p:nvSpPr>
        <p:spPr>
          <a:xfrm>
            <a:off x="540000" y="513444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705" name="yt_shape_11705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7933" y="3377012"/>
            <a:ext cx="1696132" cy="1707021"/>
            <a:chOff x="0" y="0"/>
            <a:chExt cx="1696132" cy="1707021"/>
          </a:xfrm>
        </p:grpSpPr>
        <p:pic>
          <p:nvPicPr>
            <p:cNvPr id="2" name="yt_image_1170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96132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07" name="yt_shape_11707"/>
            <p:cNvSpPr txBox="1"/>
            <p:nvPr/>
          </p:nvSpPr>
          <p:spPr>
            <a:xfrm>
              <a:off x="314785" y="13470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7706438">
            <a:extLst>
              <a:ext uri="{FF2B5EF4-FFF2-40B4-BE49-F238E27FC236}">
                <a16:creationId xmlns:a16="http://schemas.microsoft.com/office/drawing/2014/main" id="{99F90FA9-048A-80A3-2DD9-8680BCF8E3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02580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9ABE62E-39B8-3BE7-F389-B44F5A02B275}"/>
              </a:ext>
            </a:extLst>
          </p:cNvPr>
          <p:cNvSpPr txBox="1"/>
          <p:nvPr/>
        </p:nvSpPr>
        <p:spPr>
          <a:xfrm>
            <a:off x="1059708" y="2693895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9" name="yt_shape_11709"/>
          <p:cNvSpPr txBox="1"/>
          <p:nvPr/>
        </p:nvSpPr>
        <p:spPr>
          <a:xfrm>
            <a:off x="540119" y="191706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上的三点，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CAO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BCO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15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度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713" name="yt_shape_11713"/>
          <p:cNvSpPr txBox="1"/>
          <p:nvPr/>
        </p:nvSpPr>
        <p:spPr>
          <a:xfrm>
            <a:off x="540000" y="497828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710" name="yt_shape_11710" title="H_149.5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95376" y="3028866"/>
            <a:ext cx="1601247" cy="1899045"/>
            <a:chOff x="0" y="0"/>
            <a:chExt cx="1601247" cy="1899045"/>
          </a:xfrm>
        </p:grpSpPr>
        <p:pic>
          <p:nvPicPr>
            <p:cNvPr id="2" name="yt_image_11710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01247" cy="15030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12" name="yt_shape_11712"/>
            <p:cNvSpPr txBox="1"/>
            <p:nvPr/>
          </p:nvSpPr>
          <p:spPr>
            <a:xfrm>
              <a:off x="267342" y="153904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13A3203-5823-7298-686E-0C41312A61D9}"/>
              </a:ext>
            </a:extLst>
          </p:cNvPr>
          <p:cNvSpPr txBox="1"/>
          <p:nvPr/>
        </p:nvSpPr>
        <p:spPr>
          <a:xfrm>
            <a:off x="1120033" y="2345749"/>
            <a:ext cx="694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4" name="yt_shape_11714"/>
          <p:cNvSpPr txBox="1"/>
          <p:nvPr/>
        </p:nvSpPr>
        <p:spPr>
          <a:xfrm>
            <a:off x="540119" y="9594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是矩形，对角线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的半径长为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715" name="yt_image_1171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4182" y="2071276"/>
            <a:ext cx="1383634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17" name="yt_shape_11717"/>
          <p:cNvSpPr txBox="1"/>
          <p:nvPr/>
        </p:nvSpPr>
        <p:spPr>
          <a:xfrm>
            <a:off x="540000" y="3366516"/>
            <a:ext cx="690894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对圆的有关概念缺乏正确的认识而出错</a:t>
            </a:r>
          </a:p>
        </p:txBody>
      </p:sp>
      <p:sp>
        <p:nvSpPr>
          <p:cNvPr id="11718" name="yt_shape_11718"/>
          <p:cNvSpPr txBox="1"/>
          <p:nvPr/>
        </p:nvSpPr>
        <p:spPr>
          <a:xfrm>
            <a:off x="540000" y="3870826"/>
            <a:ext cx="430085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下列说法错误的是（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1719" name="yt_table_1171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752076"/>
              </p:ext>
            </p:extLst>
          </p:nvPr>
        </p:nvGraphicFramePr>
        <p:xfrm>
          <a:off x="540000" y="4356990"/>
          <a:ext cx="3921125" cy="1901952"/>
        </p:xfrm>
        <a:graphic>
          <a:graphicData uri="http://schemas.openxmlformats.org/drawingml/2006/table">
            <a:tbl>
              <a:tblPr/>
              <a:tblGrid>
                <a:gridCol w="3921125">
                  <a:extLst>
                    <a:ext uri="{9D8B030D-6E8A-4147-A177-3AD203B41FA5}">
                      <a16:colId xmlns:a16="http://schemas.microsoft.com/office/drawing/2014/main" val="102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半圆是弧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圆中最长的弦是直径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半径不是弦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两条半径组成一条直径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7"/>
                  </a:ext>
                </a:extLst>
              </a:tr>
            </a:tbl>
          </a:graphicData>
        </a:graphic>
      </p:graphicFrame>
      <p:pic>
        <p:nvPicPr>
          <p:cNvPr id="3" name="yt_shape_1697707706502">
            <a:extLst>
              <a:ext uri="{FF2B5EF4-FFF2-40B4-BE49-F238E27FC236}">
                <a16:creationId xmlns:a16="http://schemas.microsoft.com/office/drawing/2014/main" id="{42B1A3B3-87CB-F26B-E52B-2FB983FC67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40819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21D7827-4736-69C8-6406-8C33B2E177D8}"/>
              </a:ext>
            </a:extLst>
          </p:cNvPr>
          <p:cNvSpPr txBox="1"/>
          <p:nvPr/>
        </p:nvSpPr>
        <p:spPr>
          <a:xfrm>
            <a:off x="1974108" y="1388159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A67B7C-49C1-F352-0F7B-8218229F9101}"/>
              </a:ext>
            </a:extLst>
          </p:cNvPr>
          <p:cNvSpPr txBox="1"/>
          <p:nvPr/>
        </p:nvSpPr>
        <p:spPr>
          <a:xfrm>
            <a:off x="3878989" y="3824020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2" name="yt_shape_11722"/>
          <p:cNvSpPr txBox="1"/>
          <p:nvPr/>
        </p:nvSpPr>
        <p:spPr>
          <a:xfrm>
            <a:off x="540000" y="1322984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721" name="yt_image_11721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22984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24" name="yt_shape_11724"/>
          <p:cNvSpPr txBox="1"/>
          <p:nvPr/>
        </p:nvSpPr>
        <p:spPr>
          <a:xfrm>
            <a:off x="540119" y="2014853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个命题：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半径相等的两个圆是等圆；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长度相等的弧是等弧；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一条弦把圆分成两条弧，这两条弧不可能是等弧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其中真命题的个数为（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1725" name="yt_table_1172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722422"/>
              </p:ext>
            </p:extLst>
          </p:nvPr>
        </p:nvGraphicFramePr>
        <p:xfrm>
          <a:off x="540000" y="2981148"/>
          <a:ext cx="8082916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220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221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222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2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8"/>
                  </a:ext>
                </a:extLst>
              </a:tr>
            </a:tbl>
          </a:graphicData>
        </a:graphic>
      </p:graphicFrame>
      <p:sp>
        <p:nvSpPr>
          <p:cNvPr id="11727" name="yt_shape_11727"/>
          <p:cNvSpPr txBox="1"/>
          <p:nvPr/>
        </p:nvSpPr>
        <p:spPr>
          <a:xfrm>
            <a:off x="540000" y="3507319"/>
            <a:ext cx="583974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下列四个点在同一个圆上的是（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1728" name="yt_table_1172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4922584"/>
              </p:ext>
            </p:extLst>
          </p:nvPr>
        </p:nvGraphicFramePr>
        <p:xfrm>
          <a:off x="540000" y="3993483"/>
          <a:ext cx="3598863" cy="1901952"/>
        </p:xfrm>
        <a:graphic>
          <a:graphicData uri="http://schemas.openxmlformats.org/drawingml/2006/table">
            <a:tbl>
              <a:tblPr/>
              <a:tblGrid>
                <a:gridCol w="3598863">
                  <a:extLst>
                    <a:ext uri="{9D8B030D-6E8A-4147-A177-3AD203B41FA5}">
                      <a16:colId xmlns:a16="http://schemas.microsoft.com/office/drawing/2014/main" val="102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菱形的四个顶点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矩形四边的中点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等腰梯形四边的中点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菱形四边的中点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4FE0EF8-B413-808D-6252-C46C41A265DE}"/>
              </a:ext>
            </a:extLst>
          </p:cNvPr>
          <p:cNvSpPr txBox="1"/>
          <p:nvPr/>
        </p:nvSpPr>
        <p:spPr>
          <a:xfrm>
            <a:off x="9365507" y="2443535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AC8F66D-A980-F876-1691-3B58849A28E0}"/>
              </a:ext>
            </a:extLst>
          </p:cNvPr>
          <p:cNvSpPr txBox="1"/>
          <p:nvPr/>
        </p:nvSpPr>
        <p:spPr>
          <a:xfrm>
            <a:off x="5402989" y="3460513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0" name="yt_shape_11730"/>
          <p:cNvSpPr txBox="1"/>
          <p:nvPr/>
        </p:nvSpPr>
        <p:spPr>
          <a:xfrm>
            <a:off x="540119" y="110945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三点的圆的圆心为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三点的圆的圆心为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63°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731" name="yt_image_1173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5623" y="2221257"/>
            <a:ext cx="2060753" cy="970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4B1FFC3-D91F-DD89-8EC1-0B76A92D3686}"/>
              </a:ext>
            </a:extLst>
          </p:cNvPr>
          <p:cNvSpPr txBox="1"/>
          <p:nvPr/>
        </p:nvSpPr>
        <p:spPr>
          <a:xfrm>
            <a:off x="4075958" y="1538140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1808</Words>
  <Application>Microsoft Office PowerPoint</Application>
  <PresentationFormat>宽屏</PresentationFormat>
  <Paragraphs>166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44</cp:revision>
  <dcterms:created xsi:type="dcterms:W3CDTF">2023-05-05T05:33:04Z</dcterms:created>
  <dcterms:modified xsi:type="dcterms:W3CDTF">2023-10-21T10:46:46Z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