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5" r:id="rId4"/>
    <p:sldId id="366" r:id="rId5"/>
    <p:sldId id="367" r:id="rId6"/>
    <p:sldId id="369" r:id="rId7"/>
    <p:sldId id="370" r:id="rId8"/>
    <p:sldId id="371" r:id="rId9"/>
    <p:sldId id="378" r:id="rId10"/>
    <p:sldId id="373" r:id="rId11"/>
    <p:sldId id="375" r:id="rId12"/>
    <p:sldId id="376" r:id="rId13"/>
    <p:sldId id="379" r:id="rId14"/>
    <p:sldId id="380" r:id="rId15"/>
    <p:sldId id="256" r:id="rId16"/>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6" d="100"/>
          <a:sy n="76" d="100"/>
        </p:scale>
        <p:origin x="102" y="6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bin"/><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bin"/><Relationship Id="rId2" Type="http://schemas.openxmlformats.org/officeDocument/2006/relationships/image" Target="../media/image7.bin"/><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3988" name="yt_image_13988">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833632"/>
            <a:ext cx="2416091" cy="608076"/>
          </a:xfrm>
          <a:prstGeom prst="rect">
            <a:avLst/>
          </a:prstGeom>
          <a:noFill/>
          <a:extLst>
            <a:ext uri="{909E8E84-426E-40DD-AFC4-6F175D3DCCD1}">
              <a14:hiddenFill xmlns:a14="http://schemas.microsoft.com/office/drawing/2010/main">
                <a:solidFill>
                  <a:srgbClr val="FFFFFF"/>
                </a:solidFill>
              </a14:hiddenFill>
            </a:ext>
          </a:extLst>
        </p:spPr>
      </p:pic>
      <p:sp>
        <p:nvSpPr>
          <p:cNvPr id="13990" name="yt_shape_13990"/>
          <p:cNvSpPr txBox="1"/>
          <p:nvPr/>
        </p:nvSpPr>
        <p:spPr>
          <a:xfrm>
            <a:off x="540000" y="2492362"/>
            <a:ext cx="3648435"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普查和抽样调查</a:t>
            </a:r>
          </a:p>
        </p:txBody>
      </p:sp>
      <p:sp>
        <p:nvSpPr>
          <p:cNvPr id="13991" name="yt_shape_13991"/>
          <p:cNvSpPr txBox="1"/>
          <p:nvPr/>
        </p:nvSpPr>
        <p:spPr>
          <a:xfrm>
            <a:off x="540000" y="2996672"/>
            <a:ext cx="9361537"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楷体" pitchFamily="24"/>
                <a:cs typeface="宋体" pitchFamily="24"/>
              </a:rPr>
              <a:t>（梧州市中考）</a:t>
            </a:r>
            <a:r>
              <a:rPr lang="zh-CN" altLang="zh-CN" sz="2400" b="0" i="0" u="none">
                <a:solidFill>
                  <a:srgbClr val="000000"/>
                </a:solidFill>
                <a:effectLst/>
                <a:latin typeface="白正" pitchFamily="24"/>
                <a:ea typeface="宋体" pitchFamily="24"/>
                <a:cs typeface="宋体" pitchFamily="24"/>
              </a:rPr>
              <a:t>下列调查中，适合采用全面调查方式的是（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992" name="yt_table_13992"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36018465"/>
              </p:ext>
            </p:extLst>
          </p:nvPr>
        </p:nvGraphicFramePr>
        <p:xfrm>
          <a:off x="540000" y="3482836"/>
          <a:ext cx="6342063" cy="1901952"/>
        </p:xfrm>
        <a:graphic>
          <a:graphicData uri="http://schemas.openxmlformats.org/drawingml/2006/table">
            <a:tbl>
              <a:tblPr/>
              <a:tblGrid>
                <a:gridCol w="6342063">
                  <a:extLst>
                    <a:ext uri="{9D8B030D-6E8A-4147-A177-3AD203B41FA5}">
                      <a16:colId xmlns:a16="http://schemas.microsoft.com/office/drawing/2014/main" val="1058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调查梧州市某地西瓜的甜度和含水量</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调查某厂生产的日光灯使用寿命</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对准备发射的火箭核心零部件质量的检查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对梧州市的空气质量的检测</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5"/>
                  </a:ext>
                </a:extLst>
              </a:tr>
            </a:tbl>
          </a:graphicData>
        </a:graphic>
      </p:graphicFrame>
      <p:pic>
        <p:nvPicPr>
          <p:cNvPr id="3" name="yt_shape_1697707911869">
            <a:extLst>
              <a:ext uri="{FF2B5EF4-FFF2-40B4-BE49-F238E27FC236}">
                <a16:creationId xmlns:a16="http://schemas.microsoft.com/office/drawing/2014/main" id="{769BDB70-54A6-9159-A78B-EDC6378D01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533740"/>
            <a:ext cx="1174942" cy="366380"/>
          </a:xfrm>
          <a:prstGeom prst="rect">
            <a:avLst/>
          </a:prstGeom>
        </p:spPr>
      </p:pic>
      <p:sp>
        <p:nvSpPr>
          <p:cNvPr id="2" name="文本框 1">
            <a:extLst>
              <a:ext uri="{FF2B5EF4-FFF2-40B4-BE49-F238E27FC236}">
                <a16:creationId xmlns:a16="http://schemas.microsoft.com/office/drawing/2014/main" id="{9D14832D-B2BB-1447-B3FD-A4E4FCCC1D12}"/>
              </a:ext>
            </a:extLst>
          </p:cNvPr>
          <p:cNvSpPr txBox="1"/>
          <p:nvPr/>
        </p:nvSpPr>
        <p:spPr>
          <a:xfrm>
            <a:off x="8908189" y="2949866"/>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28" name="yt_shape_14028"/>
          <p:cNvSpPr txBox="1"/>
          <p:nvPr/>
        </p:nvSpPr>
        <p:spPr>
          <a:xfrm>
            <a:off x="540119" y="1300312"/>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白正" pitchFamily="24"/>
                <a:ea typeface="楷体" pitchFamily="24"/>
                <a:cs typeface="宋体" pitchFamily="24"/>
              </a:rPr>
              <a:t>（大庆市中考）</a:t>
            </a:r>
            <a:r>
              <a:rPr lang="zh-CN" altLang="zh-CN" sz="2400" b="0" i="0" u="none">
                <a:solidFill>
                  <a:srgbClr val="000000"/>
                </a:solidFill>
                <a:effectLst/>
                <a:latin typeface="白正" pitchFamily="24"/>
                <a:ea typeface="宋体" pitchFamily="24"/>
                <a:cs typeface="宋体" pitchFamily="24"/>
              </a:rPr>
              <a:t>小刚家</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白正" pitchFamily="24"/>
                <a:ea typeface="宋体" pitchFamily="24"/>
                <a:cs typeface="宋体" pitchFamily="24"/>
              </a:rPr>
              <a:t>年和</a:t>
            </a:r>
            <a:r>
              <a:rPr lang="en-US" altLang="zh-CN" sz="2400" b="0" i="0" u="none">
                <a:solidFill>
                  <a:srgbClr val="000000"/>
                </a:solidFill>
                <a:effectLst/>
                <a:latin typeface="Times New Roman" pitchFamily="24"/>
                <a:ea typeface="Times New Roman" pitchFamily="24"/>
                <a:cs typeface="宋体" pitchFamily="24"/>
              </a:rPr>
              <a:t>2023</a:t>
            </a:r>
            <a:r>
              <a:rPr lang="zh-CN" altLang="zh-CN" sz="2400" b="0" i="0" u="none">
                <a:solidFill>
                  <a:srgbClr val="000000"/>
                </a:solidFill>
                <a:effectLst/>
                <a:latin typeface="白正" pitchFamily="24"/>
                <a:ea typeface="宋体" pitchFamily="24"/>
                <a:cs typeface="宋体" pitchFamily="24"/>
              </a:rPr>
              <a:t>年的家庭支出如下，已知</a:t>
            </a:r>
            <a:r>
              <a:rPr lang="en-US" altLang="zh-CN" sz="2400" b="0" i="0" u="none">
                <a:solidFill>
                  <a:srgbClr val="000000"/>
                </a:solidFill>
                <a:effectLst/>
                <a:latin typeface="Times New Roman" pitchFamily="24"/>
                <a:ea typeface="Times New Roman" pitchFamily="24"/>
                <a:cs typeface="宋体" pitchFamily="24"/>
              </a:rPr>
              <a:t>2023</a:t>
            </a:r>
            <a:r>
              <a:rPr lang="zh-CN" altLang="zh-CN" sz="2400" b="0" i="0" u="none">
                <a:solidFill>
                  <a:srgbClr val="000000"/>
                </a:solidFill>
                <a:effectLst/>
                <a:latin typeface="白正" pitchFamily="24"/>
                <a:ea typeface="宋体" pitchFamily="24"/>
                <a:cs typeface="宋体" pitchFamily="24"/>
              </a:rPr>
              <a:t>年的总支出比</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白正" pitchFamily="24"/>
                <a:ea typeface="宋体" pitchFamily="24"/>
                <a:cs typeface="宋体" pitchFamily="24"/>
              </a:rPr>
              <a:t>年的总支出增加了</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成，则下列说法正确的是（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030" name="yt_table_14030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57939388"/>
              </p:ext>
            </p:extLst>
          </p:nvPr>
        </p:nvGraphicFramePr>
        <p:xfrm>
          <a:off x="540000" y="4016154"/>
          <a:ext cx="8788400" cy="1901952"/>
        </p:xfrm>
        <a:graphic>
          <a:graphicData uri="http://schemas.openxmlformats.org/drawingml/2006/table">
            <a:tbl>
              <a:tblPr/>
              <a:tblGrid>
                <a:gridCol w="8788400">
                  <a:extLst>
                    <a:ext uri="{9D8B030D-6E8A-4147-A177-3AD203B41FA5}">
                      <a16:colId xmlns:a16="http://schemas.microsoft.com/office/drawing/2014/main" val="1059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A.2023</a:t>
                      </a:r>
                      <a:r>
                        <a:rPr lang="zh-CN" altLang="zh-CN" sz="2400" b="0" i="0" u="none">
                          <a:solidFill>
                            <a:srgbClr val="000000"/>
                          </a:solidFill>
                          <a:effectLst/>
                          <a:latin typeface="白正" pitchFamily="24"/>
                          <a:ea typeface="宋体" pitchFamily="24"/>
                          <a:cs typeface="宋体" pitchFamily="24"/>
                        </a:rPr>
                        <a:t>年教育方面的支出是</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白正" pitchFamily="24"/>
                          <a:ea typeface="宋体" pitchFamily="24"/>
                          <a:cs typeface="宋体" pitchFamily="24"/>
                        </a:rPr>
                        <a:t>年教育方面的支出的</a:t>
                      </a:r>
                      <a:r>
                        <a:rPr lang="en-US" altLang="zh-CN" sz="2400" b="0" i="0" u="none">
                          <a:solidFill>
                            <a:srgbClr val="000000"/>
                          </a:solidFill>
                          <a:effectLst/>
                          <a:latin typeface="Times New Roman" pitchFamily="24"/>
                          <a:ea typeface="Times New Roman" pitchFamily="24"/>
                          <a:cs typeface="宋体" pitchFamily="24"/>
                        </a:rPr>
                        <a:t>1.4</a:t>
                      </a:r>
                      <a:r>
                        <a:rPr lang="zh-CN" altLang="zh-CN" sz="2400" b="0" i="0" u="none">
                          <a:solidFill>
                            <a:srgbClr val="000000"/>
                          </a:solidFill>
                          <a:effectLst/>
                          <a:latin typeface="白正" pitchFamily="24"/>
                          <a:ea typeface="宋体" pitchFamily="24"/>
                          <a:cs typeface="宋体" pitchFamily="24"/>
                        </a:rPr>
                        <a:t>倍</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B.2023</a:t>
                      </a:r>
                      <a:r>
                        <a:rPr lang="zh-CN" altLang="zh-CN" sz="2400" b="0" i="0" u="none">
                          <a:solidFill>
                            <a:srgbClr val="000000"/>
                          </a:solidFill>
                          <a:effectLst/>
                          <a:latin typeface="白正" pitchFamily="24"/>
                          <a:ea typeface="宋体" pitchFamily="24"/>
                          <a:cs typeface="宋体" pitchFamily="24"/>
                        </a:rPr>
                        <a:t>年衣食方面的支出比</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白正" pitchFamily="24"/>
                          <a:ea typeface="宋体" pitchFamily="24"/>
                          <a:cs typeface="宋体" pitchFamily="24"/>
                        </a:rPr>
                        <a:t>年衣食方面的支出增加了</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Times New Roman" pitchFamily="24"/>
                          <a:cs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9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C.2023</a:t>
                      </a:r>
                      <a:r>
                        <a:rPr lang="zh-CN" altLang="zh-CN" sz="2400" b="0" i="0" u="none">
                          <a:solidFill>
                            <a:srgbClr val="000000"/>
                          </a:solidFill>
                          <a:effectLst/>
                          <a:latin typeface="白正" pitchFamily="24"/>
                          <a:ea typeface="宋体" pitchFamily="24"/>
                          <a:cs typeface="宋体" pitchFamily="24"/>
                        </a:rPr>
                        <a:t>年总支出比</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白正" pitchFamily="24"/>
                          <a:ea typeface="宋体" pitchFamily="24"/>
                          <a:cs typeface="宋体" pitchFamily="24"/>
                        </a:rPr>
                        <a:t>年总支出增加了</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Times New Roman" pitchFamily="24"/>
                          <a:cs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9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D.2023</a:t>
                      </a:r>
                      <a:r>
                        <a:rPr lang="zh-CN" altLang="zh-CN" sz="2400" b="0" i="0" u="none">
                          <a:solidFill>
                            <a:srgbClr val="000000"/>
                          </a:solidFill>
                          <a:effectLst/>
                          <a:latin typeface="白正" pitchFamily="24"/>
                          <a:ea typeface="宋体" pitchFamily="24"/>
                          <a:cs typeface="宋体" pitchFamily="24"/>
                        </a:rPr>
                        <a:t>年其他方面的支出与</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白正" pitchFamily="24"/>
                          <a:ea typeface="宋体" pitchFamily="24"/>
                          <a:cs typeface="宋体" pitchFamily="24"/>
                        </a:rPr>
                        <a:t>年娱乐方面的支出相同</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92"/>
                  </a:ext>
                </a:extLst>
              </a:tr>
            </a:tbl>
          </a:graphicData>
        </a:graphic>
      </p:graphicFrame>
      <p:pic>
        <p:nvPicPr>
          <p:cNvPr id="14029" name="yt_image_14029_skip" title="H_137.79">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3983583" y="2266607"/>
            <a:ext cx="4223314" cy="174993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0E464E14-B8CF-D8B3-040F-49FBD7084628}"/>
              </a:ext>
            </a:extLst>
          </p:cNvPr>
          <p:cNvSpPr txBox="1"/>
          <p:nvPr/>
        </p:nvSpPr>
        <p:spPr>
          <a:xfrm>
            <a:off x="7612907" y="1728994"/>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33" name="yt_shape_14033"/>
          <p:cNvSpPr txBox="1"/>
          <p:nvPr/>
        </p:nvSpPr>
        <p:spPr>
          <a:xfrm>
            <a:off x="540000" y="1011561"/>
            <a:ext cx="2400978" cy="579261"/>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白正" pitchFamily="32"/>
                <a:ea typeface="宋体" pitchFamily="32"/>
                <a:cs typeface="宋体" pitchFamily="32"/>
              </a:rPr>
              <a:t> </a:t>
            </a:r>
            <a:r>
              <a:rPr lang="en-US" altLang="zh-CN" sz="3150" b="0" i="0" u="none" spc="18010">
                <a:solidFill>
                  <a:srgbClr val="1EE3CF"/>
                </a:solidFill>
                <a:effectLst/>
                <a:latin typeface="白正" pitchFamily="32"/>
                <a:ea typeface="宋体" pitchFamily="32"/>
                <a:cs typeface="宋体" pitchFamily="32"/>
              </a:rPr>
              <a:t> </a:t>
            </a:r>
          </a:p>
        </p:txBody>
      </p:sp>
      <p:pic>
        <p:nvPicPr>
          <p:cNvPr id="14032" name="yt_image_14032">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011561"/>
            <a:ext cx="2385180" cy="635508"/>
          </a:xfrm>
          <a:prstGeom prst="rect">
            <a:avLst/>
          </a:prstGeom>
          <a:noFill/>
          <a:extLst>
            <a:ext uri="{909E8E84-426E-40DD-AFC4-6F175D3DCCD1}">
              <a14:hiddenFill xmlns:a14="http://schemas.microsoft.com/office/drawing/2010/main">
                <a:solidFill>
                  <a:srgbClr val="FFFFFF"/>
                </a:solidFill>
              </a14:hiddenFill>
            </a:ext>
          </a:extLst>
        </p:spPr>
      </p:pic>
      <p:sp>
        <p:nvSpPr>
          <p:cNvPr id="14035" name="yt_shape_14035"/>
          <p:cNvSpPr txBox="1"/>
          <p:nvPr/>
        </p:nvSpPr>
        <p:spPr>
          <a:xfrm>
            <a:off x="540119" y="1697716"/>
            <a:ext cx="11111999"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白正" pitchFamily="24"/>
                <a:ea typeface="楷体" pitchFamily="24"/>
                <a:cs typeface="宋体" pitchFamily="24"/>
              </a:rPr>
              <a:t>（嘉兴市中考改编）</a:t>
            </a:r>
            <a:r>
              <a:rPr lang="zh-CN" altLang="zh-CN" sz="2400" b="0" i="0" u="none">
                <a:solidFill>
                  <a:srgbClr val="000000"/>
                </a:solidFill>
                <a:effectLst/>
                <a:latin typeface="白正" pitchFamily="24"/>
                <a:ea typeface="宋体" pitchFamily="24"/>
                <a:cs typeface="宋体" pitchFamily="24"/>
              </a:rPr>
              <a:t>某市为了解八年级学生视力健康状况，在全市随机抽查了</a:t>
            </a:r>
            <a:r>
              <a:rPr lang="en-US" altLang="zh-CN" sz="2400" b="0" i="0" u="none">
                <a:solidFill>
                  <a:srgbClr val="000000"/>
                </a:solidFill>
                <a:effectLst/>
                <a:latin typeface="Times New Roman" pitchFamily="24"/>
                <a:ea typeface="Times New Roman" pitchFamily="24"/>
                <a:cs typeface="宋体" pitchFamily="24"/>
              </a:rPr>
              <a:t>400</a:t>
            </a:r>
            <a:r>
              <a:rPr lang="zh-CN" altLang="zh-CN" sz="2400" b="0" i="0" u="none">
                <a:solidFill>
                  <a:srgbClr val="000000"/>
                </a:solidFill>
                <a:effectLst/>
                <a:latin typeface="白正" pitchFamily="24"/>
                <a:ea typeface="宋体" pitchFamily="24"/>
                <a:cs typeface="宋体" pitchFamily="24"/>
              </a:rPr>
              <a:t>名八年级学生</a:t>
            </a:r>
            <a:r>
              <a:rPr lang="en-US" altLang="zh-CN" sz="2400" b="0" i="0" u="none">
                <a:solidFill>
                  <a:srgbClr val="000000"/>
                </a:solidFill>
                <a:effectLst/>
                <a:latin typeface="Times New Roman" pitchFamily="24"/>
                <a:ea typeface="Times New Roman" pitchFamily="24"/>
                <a:cs typeface="宋体" pitchFamily="24"/>
              </a:rPr>
              <a:t>2023</a:t>
            </a:r>
            <a:r>
              <a:rPr lang="zh-CN" altLang="zh-CN" sz="2400" b="0" i="0" u="none">
                <a:solidFill>
                  <a:srgbClr val="000000"/>
                </a:solidFill>
                <a:effectLst/>
                <a:latin typeface="白正" pitchFamily="24"/>
                <a:ea typeface="宋体" pitchFamily="24"/>
                <a:cs typeface="宋体" pitchFamily="24"/>
              </a:rPr>
              <a:t>年初的视力数据，并调取该批学生</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白正" pitchFamily="24"/>
                <a:ea typeface="宋体" pitchFamily="24"/>
                <a:cs typeface="宋体" pitchFamily="24"/>
              </a:rPr>
              <a:t>年初的视力数据，制成如图统计图（不完整）：</a:t>
            </a:r>
          </a:p>
        </p:txBody>
      </p:sp>
      <p:pic>
        <p:nvPicPr>
          <p:cNvPr id="14036" name="yt_image_14036">
            <a:extLst>
              <a:ext uri="">
                <a16:creationId xmlns:a16="http://schemas.microsoft.com/office/drawing/2014/main" xmlns:p14="http://schemas.microsoft.com/office/powerpoint/2010/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3839786" y="3296506"/>
            <a:ext cx="4512427" cy="2424303"/>
          </a:xfrm>
          <a:prstGeom prst="rect">
            <a:avLst/>
          </a:prstGeom>
          <a:noFill/>
          <a:extLst>
            <a:ext uri="{909E8E84-426E-40DD-AFC4-6F175D3DCCD1}">
              <a14:hiddenFill xmlns:a14="http://schemas.microsoft.com/office/drawing/2010/main">
                <a:solidFill>
                  <a:srgbClr val="FFFFFF"/>
                </a:solidFill>
              </a14:hiddenFill>
            </a:ext>
          </a:extLst>
        </p:spPr>
      </p:pic>
      <p:sp>
        <p:nvSpPr>
          <p:cNvPr id="14038" name="yt_shape_14038"/>
          <p:cNvSpPr txBox="1"/>
          <p:nvPr/>
        </p:nvSpPr>
        <p:spPr>
          <a:xfrm>
            <a:off x="4711005" y="5771062"/>
            <a:ext cx="2769989" cy="435376"/>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青少年视力健康标准</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graphicFrame>
        <p:nvGraphicFramePr>
          <p:cNvPr id="14039" name="yt_table_14039" title="H_223.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073668934"/>
              </p:ext>
            </p:extLst>
          </p:nvPr>
        </p:nvGraphicFramePr>
        <p:xfrm>
          <a:off x="540000" y="900000"/>
          <a:ext cx="11111997" cy="2834640"/>
        </p:xfrm>
        <a:graphic>
          <a:graphicData uri="http://schemas.openxmlformats.org/drawingml/2006/table">
            <a:tbl>
              <a:tblPr>
                <a:tableStyleId>{5940675A-B579-460E-94D1-54222C63F5DA}</a:tableStyleId>
              </a:tblPr>
              <a:tblGrid>
                <a:gridCol w="3702163">
                  <a:extLst>
                    <a:ext uri="{9D8B030D-6E8A-4147-A177-3AD203B41FA5}">
                      <a16:colId xmlns:a16="http://schemas.microsoft.com/office/drawing/2014/main" val="20000"/>
                    </a:ext>
                  </a:extLst>
                </a:gridCol>
                <a:gridCol w="3704917">
                  <a:extLst>
                    <a:ext uri="{9D8B030D-6E8A-4147-A177-3AD203B41FA5}">
                      <a16:colId xmlns:a16="http://schemas.microsoft.com/office/drawing/2014/main" val="20001"/>
                    </a:ext>
                  </a:extLst>
                </a:gridCol>
                <a:gridCol w="3704917">
                  <a:extLst>
                    <a:ext uri="{9D8B030D-6E8A-4147-A177-3AD203B41FA5}">
                      <a16:colId xmlns:a16="http://schemas.microsoft.com/office/drawing/2014/main" val="20002"/>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类别</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视力</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健康状况</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视力</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视力正常</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轻度视力不良</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C</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4.6</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视力</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中度视力不良</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D</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视力</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重度视力不良</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bl>
          </a:graphicData>
        </a:graphic>
      </p:graphicFrame>
      <p:sp>
        <p:nvSpPr>
          <p:cNvPr id="14041" name="yt_shape_14041"/>
          <p:cNvSpPr txBox="1"/>
          <p:nvPr/>
        </p:nvSpPr>
        <p:spPr>
          <a:xfrm>
            <a:off x="540000" y="4004015"/>
            <a:ext cx="3385542"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根据以上信息，请解答：</a:t>
            </a:r>
          </a:p>
        </p:txBody>
      </p:sp>
      <p:sp>
        <p:nvSpPr>
          <p:cNvPr id="14042" name="yt_shape_14042"/>
          <p:cNvSpPr txBox="1"/>
          <p:nvPr/>
        </p:nvSpPr>
        <p:spPr>
          <a:xfrm>
            <a:off x="540119" y="4490179"/>
            <a:ext cx="11111999"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）被抽查的</a:t>
            </a:r>
            <a:r>
              <a:rPr lang="en-US" altLang="zh-CN" sz="2400" b="0" i="0" u="none">
                <a:solidFill>
                  <a:srgbClr val="000000"/>
                </a:solidFill>
                <a:effectLst/>
                <a:latin typeface="Times New Roman" pitchFamily="24"/>
                <a:ea typeface="Times New Roman" pitchFamily="24"/>
                <a:cs typeface="宋体" pitchFamily="24"/>
              </a:rPr>
              <a:t>400</a:t>
            </a:r>
            <a:r>
              <a:rPr lang="zh-CN" altLang="zh-CN" sz="2400" b="0" i="0" u="none">
                <a:solidFill>
                  <a:srgbClr val="000000"/>
                </a:solidFill>
                <a:effectLst/>
                <a:latin typeface="白正" pitchFamily="24"/>
                <a:ea typeface="宋体" pitchFamily="24"/>
                <a:cs typeface="宋体" pitchFamily="24"/>
              </a:rPr>
              <a:t>名学生</a:t>
            </a:r>
            <a:r>
              <a:rPr lang="en-US" altLang="zh-CN" sz="2400" b="0" i="0" u="none">
                <a:solidFill>
                  <a:srgbClr val="000000"/>
                </a:solidFill>
                <a:effectLst/>
                <a:latin typeface="Times New Roman" pitchFamily="24"/>
                <a:ea typeface="Times New Roman" pitchFamily="24"/>
                <a:cs typeface="宋体" pitchFamily="24"/>
              </a:rPr>
              <a:t>2023</a:t>
            </a:r>
            <a:r>
              <a:rPr lang="zh-CN" altLang="zh-CN" sz="2400" b="0" i="0" u="none">
                <a:solidFill>
                  <a:srgbClr val="000000"/>
                </a:solidFill>
                <a:effectLst/>
                <a:latin typeface="白正" pitchFamily="24"/>
                <a:ea typeface="宋体" pitchFamily="24"/>
                <a:cs typeface="宋体" pitchFamily="24"/>
              </a:rPr>
              <a:t>年初轻度视力不良（类别</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）的扇形圆心角度数为</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44.1°</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白正" pitchFamily="24"/>
                <a:ea typeface="宋体" pitchFamily="24"/>
                <a:cs typeface="宋体" pitchFamily="24"/>
              </a:rPr>
              <a:t>年初视力正常（类别</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）的人数为</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113</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人；</a:t>
            </a:r>
          </a:p>
        </p:txBody>
      </p:sp>
      <p:sp>
        <p:nvSpPr>
          <p:cNvPr id="14043" name="yt_shape_14043"/>
          <p:cNvSpPr txBox="1"/>
          <p:nvPr/>
        </p:nvSpPr>
        <p:spPr>
          <a:xfrm>
            <a:off x="540119" y="5456474"/>
            <a:ext cx="11111999"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）若</a:t>
            </a:r>
            <a:r>
              <a:rPr lang="en-US" altLang="zh-CN" sz="2400" b="0" i="0" u="none">
                <a:solidFill>
                  <a:srgbClr val="000000"/>
                </a:solidFill>
                <a:effectLst/>
                <a:latin typeface="Times New Roman" pitchFamily="24"/>
                <a:ea typeface="Times New Roman" pitchFamily="24"/>
                <a:cs typeface="宋体" pitchFamily="24"/>
              </a:rPr>
              <a:t>2023</a:t>
            </a:r>
            <a:r>
              <a:rPr lang="zh-CN" altLang="zh-CN" sz="2400" b="0" i="0" u="none">
                <a:solidFill>
                  <a:srgbClr val="000000"/>
                </a:solidFill>
                <a:effectLst/>
                <a:latin typeface="白正" pitchFamily="24"/>
                <a:ea typeface="宋体" pitchFamily="24"/>
                <a:cs typeface="宋体" pitchFamily="24"/>
              </a:rPr>
              <a:t>年初该市有八年级学生</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万人，请估计这些学生</a:t>
            </a:r>
            <a:r>
              <a:rPr lang="en-US" altLang="zh-CN" sz="2400" b="0" i="0" u="none">
                <a:solidFill>
                  <a:srgbClr val="000000"/>
                </a:solidFill>
                <a:effectLst/>
                <a:latin typeface="Times New Roman" pitchFamily="24"/>
                <a:ea typeface="Times New Roman" pitchFamily="24"/>
                <a:cs typeface="宋体" pitchFamily="24"/>
              </a:rPr>
              <a:t>2023</a:t>
            </a:r>
            <a:r>
              <a:rPr lang="zh-CN" altLang="zh-CN" sz="2400" b="0" i="0" u="none">
                <a:solidFill>
                  <a:srgbClr val="000000"/>
                </a:solidFill>
                <a:effectLst/>
                <a:latin typeface="白正" pitchFamily="24"/>
                <a:ea typeface="宋体" pitchFamily="24"/>
                <a:cs typeface="宋体" pitchFamily="24"/>
              </a:rPr>
              <a:t>年初视力正常的人数比</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白正" pitchFamily="24"/>
                <a:ea typeface="宋体" pitchFamily="24"/>
                <a:cs typeface="宋体" pitchFamily="24"/>
              </a:rPr>
              <a:t>年初增加了</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600</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人；</a:t>
            </a:r>
          </a:p>
        </p:txBody>
      </p:sp>
      <p:sp>
        <p:nvSpPr>
          <p:cNvPr id="2" name="文本框 1">
            <a:extLst>
              <a:ext uri="{FF2B5EF4-FFF2-40B4-BE49-F238E27FC236}">
                <a16:creationId xmlns:a16="http://schemas.microsoft.com/office/drawing/2014/main" id="{A419F279-52EC-9019-D352-89B422EB095F}"/>
              </a:ext>
            </a:extLst>
          </p:cNvPr>
          <p:cNvSpPr txBox="1"/>
          <p:nvPr/>
        </p:nvSpPr>
        <p:spPr>
          <a:xfrm>
            <a:off x="1059708" y="4918861"/>
            <a:ext cx="835724"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44.1°</a:t>
            </a:r>
            <a:endParaRPr lang="zh-CN" altLang="en-US">
              <a:solidFill>
                <a:srgbClr val="FF0000"/>
              </a:solidFill>
            </a:endParaRPr>
          </a:p>
        </p:txBody>
      </p:sp>
      <p:sp>
        <p:nvSpPr>
          <p:cNvPr id="3" name="文本框 2">
            <a:extLst>
              <a:ext uri="{FF2B5EF4-FFF2-40B4-BE49-F238E27FC236}">
                <a16:creationId xmlns:a16="http://schemas.microsoft.com/office/drawing/2014/main" id="{27EE55DE-4ACC-549B-34E0-996A8C2CD95E}"/>
              </a:ext>
            </a:extLst>
          </p:cNvPr>
          <p:cNvSpPr txBox="1"/>
          <p:nvPr/>
        </p:nvSpPr>
        <p:spPr>
          <a:xfrm>
            <a:off x="7692282" y="4918861"/>
            <a:ext cx="625983"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113</a:t>
            </a:r>
            <a:endParaRPr lang="zh-CN" altLang="en-US">
              <a:solidFill>
                <a:srgbClr val="FF0000"/>
              </a:solidFill>
            </a:endParaRPr>
          </a:p>
        </p:txBody>
      </p:sp>
      <p:sp>
        <p:nvSpPr>
          <p:cNvPr id="4" name="文本框 3">
            <a:extLst>
              <a:ext uri="{FF2B5EF4-FFF2-40B4-BE49-F238E27FC236}">
                <a16:creationId xmlns:a16="http://schemas.microsoft.com/office/drawing/2014/main" id="{69286149-C803-E163-D779-A46D2A3D80EF}"/>
              </a:ext>
            </a:extLst>
          </p:cNvPr>
          <p:cNvSpPr txBox="1"/>
          <p:nvPr/>
        </p:nvSpPr>
        <p:spPr>
          <a:xfrm>
            <a:off x="3498108" y="5885156"/>
            <a:ext cx="637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600</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44" name="yt_shape_14044"/>
          <p:cNvSpPr txBox="1"/>
          <p:nvPr/>
        </p:nvSpPr>
        <p:spPr>
          <a:xfrm>
            <a:off x="540119" y="2194414"/>
            <a:ext cx="11111999" cy="2829172"/>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）国家卫健委要求，全国初中生视力不良率控制在</a:t>
            </a:r>
            <a:r>
              <a:rPr lang="en-US" altLang="zh-CN" sz="2400" b="0" i="0" u="none">
                <a:solidFill>
                  <a:srgbClr val="000000"/>
                </a:solidFill>
                <a:effectLst/>
                <a:latin typeface="Times New Roman" pitchFamily="24"/>
                <a:ea typeface="Times New Roman" pitchFamily="24"/>
                <a:cs typeface="宋体" pitchFamily="24"/>
              </a:rPr>
              <a:t>69</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以内</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请估计该市八年级学生</a:t>
            </a:r>
            <a:r>
              <a:rPr lang="en-US" altLang="zh-CN" sz="2400" b="0" i="0" u="none">
                <a:solidFill>
                  <a:srgbClr val="000000"/>
                </a:solidFill>
                <a:effectLst/>
                <a:latin typeface="Times New Roman" pitchFamily="24"/>
                <a:ea typeface="Times New Roman" pitchFamily="24"/>
                <a:cs typeface="宋体" pitchFamily="24"/>
              </a:rPr>
              <a:t>2023</a:t>
            </a:r>
            <a:r>
              <a:rPr lang="zh-CN" altLang="zh-CN" sz="2400" b="0" i="0" u="none">
                <a:solidFill>
                  <a:srgbClr val="000000"/>
                </a:solidFill>
                <a:effectLst/>
                <a:latin typeface="白正" pitchFamily="24"/>
                <a:ea typeface="宋体" pitchFamily="24"/>
                <a:cs typeface="宋体" pitchFamily="24"/>
              </a:rPr>
              <a:t>年初视力不良率是否符合要求？并说明理由</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白正" pitchFamily="24"/>
                <a:ea typeface="黑体" pitchFamily="24"/>
                <a:cs typeface="宋体" pitchFamily="24"/>
              </a:rPr>
              <a:t>）符合要求，理由：该市八年级学生</a:t>
            </a:r>
            <a:r>
              <a:rPr lang="en-US" altLang="zh-CN" sz="2400" b="0" i="0" u="none">
                <a:solidFill>
                  <a:srgbClr val="FF0000">
                    <a:alpha val="0"/>
                  </a:srgbClr>
                </a:solidFill>
                <a:effectLst/>
                <a:latin typeface="Times New Roman" pitchFamily="24"/>
                <a:ea typeface="Times New Roman" pitchFamily="24"/>
                <a:cs typeface="宋体" pitchFamily="24"/>
              </a:rPr>
              <a:t>2023</a:t>
            </a:r>
            <a:r>
              <a:rPr lang="zh-CN" altLang="zh-CN" sz="2400" b="0" i="0" u="none">
                <a:solidFill>
                  <a:srgbClr val="FF0000">
                    <a:alpha val="0"/>
                  </a:srgbClr>
                </a:solidFill>
                <a:effectLst/>
                <a:latin typeface="白正" pitchFamily="24"/>
                <a:ea typeface="黑体" pitchFamily="24"/>
                <a:cs typeface="宋体" pitchFamily="24"/>
              </a:rPr>
              <a:t>年视力不良率为：</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31.25</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68.75</a:t>
            </a:r>
            <a:r>
              <a:rPr lang="zh-CN" altLang="zh-CN" sz="2400" b="0" i="0" u="none">
                <a:solidFill>
                  <a:srgbClr val="FF0000">
                    <a:alpha val="0"/>
                  </a:srgbClr>
                </a:solidFill>
                <a:effectLst/>
                <a:latin typeface="Times New Roman" pitchFamily="24"/>
                <a:ea typeface="Times New Roman"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68.75</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69</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该市八年级学生</a:t>
            </a:r>
            <a:r>
              <a:rPr lang="en-US" altLang="zh-CN" sz="2400" b="0" i="0" u="none">
                <a:solidFill>
                  <a:srgbClr val="FF0000">
                    <a:alpha val="0"/>
                  </a:srgbClr>
                </a:solidFill>
                <a:effectLst/>
                <a:latin typeface="Times New Roman" pitchFamily="24"/>
                <a:ea typeface="Times New Roman" pitchFamily="24"/>
                <a:cs typeface="宋体" pitchFamily="24"/>
              </a:rPr>
              <a:t>2023</a:t>
            </a:r>
            <a:r>
              <a:rPr lang="zh-CN" altLang="zh-CN" sz="2400" b="0" i="0" u="none">
                <a:solidFill>
                  <a:srgbClr val="FF0000">
                    <a:alpha val="0"/>
                  </a:srgbClr>
                </a:solidFill>
                <a:effectLst/>
                <a:latin typeface="白正" pitchFamily="24"/>
                <a:ea typeface="黑体" pitchFamily="24"/>
                <a:cs typeface="宋体" pitchFamily="24"/>
              </a:rPr>
              <a:t>年初视力不良率符合要求</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1598C311-6F6F-0540-8A60-6DDA7D4F7884}"/>
              </a:ext>
            </a:extLst>
          </p:cNvPr>
          <p:cNvSpPr txBox="1"/>
          <p:nvPr/>
        </p:nvSpPr>
        <p:spPr>
          <a:xfrm>
            <a:off x="450108" y="3098584"/>
            <a:ext cx="9171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）符合要求，理由：该市八年级学生</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2023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年视力不良率为：</a:t>
            </a:r>
            <a:endParaRPr lang="zh-CN" altLang="en-US">
              <a:solidFill>
                <a:srgbClr val="FF0000"/>
              </a:solidFill>
            </a:endParaRPr>
          </a:p>
        </p:txBody>
      </p:sp>
      <p:sp>
        <p:nvSpPr>
          <p:cNvPr id="3" name="文本框 2">
            <a:extLst>
              <a:ext uri="{FF2B5EF4-FFF2-40B4-BE49-F238E27FC236}">
                <a16:creationId xmlns:a16="http://schemas.microsoft.com/office/drawing/2014/main" id="{D2A4545B-A9F6-4402-3D1B-228135F02FCB}"/>
              </a:ext>
            </a:extLst>
          </p:cNvPr>
          <p:cNvSpPr txBox="1"/>
          <p:nvPr/>
        </p:nvSpPr>
        <p:spPr>
          <a:xfrm>
            <a:off x="450108" y="3574072"/>
            <a:ext cx="2999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31.25</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68.75</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DE428D21-9798-0614-F961-DAF08CE896FB}"/>
              </a:ext>
            </a:extLst>
          </p:cNvPr>
          <p:cNvSpPr txBox="1"/>
          <p:nvPr/>
        </p:nvSpPr>
        <p:spPr>
          <a:xfrm>
            <a:off x="450108" y="4049560"/>
            <a:ext cx="2694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68.75</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69</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8CE006E6-C19F-30F9-1A3A-41320EDC5E1C}"/>
              </a:ext>
            </a:extLst>
          </p:cNvPr>
          <p:cNvSpPr txBox="1"/>
          <p:nvPr/>
        </p:nvSpPr>
        <p:spPr>
          <a:xfrm>
            <a:off x="450108" y="4525048"/>
            <a:ext cx="66570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该市八年级学生</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2023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年初视力不良率符合要求</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94" name="yt_shape_13994"/>
          <p:cNvSpPr txBox="1"/>
          <p:nvPr/>
        </p:nvSpPr>
        <p:spPr>
          <a:xfrm>
            <a:off x="540000" y="2415152"/>
            <a:ext cx="5993628"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以下调查中，适宜抽样调查的是（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995" name="yt_table_13995"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28050140"/>
              </p:ext>
            </p:extLst>
          </p:nvPr>
        </p:nvGraphicFramePr>
        <p:xfrm>
          <a:off x="540000" y="2901316"/>
          <a:ext cx="5427663" cy="1901952"/>
        </p:xfrm>
        <a:graphic>
          <a:graphicData uri="http://schemas.openxmlformats.org/drawingml/2006/table">
            <a:tbl>
              <a:tblPr/>
              <a:tblGrid>
                <a:gridCol w="5427663">
                  <a:extLst>
                    <a:ext uri="{9D8B030D-6E8A-4147-A177-3AD203B41FA5}">
                      <a16:colId xmlns:a16="http://schemas.microsoft.com/office/drawing/2014/main" val="1058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调查某班学生的身高</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某学校招聘教师，对应聘人员面试</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对乘坐某班客机的乘客进行安检</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调查某批次汽车的抗撞击能力</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9"/>
                  </a:ext>
                </a:extLst>
              </a:tr>
            </a:tbl>
          </a:graphicData>
        </a:graphic>
      </p:graphicFrame>
      <p:sp>
        <p:nvSpPr>
          <p:cNvPr id="2" name="文本框 1">
            <a:extLst>
              <a:ext uri="{FF2B5EF4-FFF2-40B4-BE49-F238E27FC236}">
                <a16:creationId xmlns:a16="http://schemas.microsoft.com/office/drawing/2014/main" id="{F1F15031-28C0-4E6B-FFAD-46F1A5A6B802}"/>
              </a:ext>
            </a:extLst>
          </p:cNvPr>
          <p:cNvSpPr txBox="1"/>
          <p:nvPr/>
        </p:nvSpPr>
        <p:spPr>
          <a:xfrm>
            <a:off x="5555389" y="2368346"/>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97" name="yt_shape_13997"/>
          <p:cNvSpPr txBox="1"/>
          <p:nvPr/>
        </p:nvSpPr>
        <p:spPr>
          <a:xfrm>
            <a:off x="540119" y="3151246"/>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为了了解某鱼塘里鲤鱼的成长情况，应采用的调查方式是</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抽样调查</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全面调查</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抽样调查</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a:t>
            </a:r>
          </a:p>
        </p:txBody>
      </p:sp>
      <p:sp>
        <p:nvSpPr>
          <p:cNvPr id="2" name="文本框 1">
            <a:extLst>
              <a:ext uri="{FF2B5EF4-FFF2-40B4-BE49-F238E27FC236}">
                <a16:creationId xmlns:a16="http://schemas.microsoft.com/office/drawing/2014/main" id="{B0164943-D1C3-C3B6-90B6-11775DE6F4D6}"/>
              </a:ext>
            </a:extLst>
          </p:cNvPr>
          <p:cNvSpPr txBox="1"/>
          <p:nvPr/>
        </p:nvSpPr>
        <p:spPr>
          <a:xfrm>
            <a:off x="8603507" y="3104440"/>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抽样调查</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98" name="yt_shape_13998"/>
          <p:cNvSpPr txBox="1"/>
          <p:nvPr/>
        </p:nvSpPr>
        <p:spPr>
          <a:xfrm>
            <a:off x="540000" y="1922931"/>
            <a:ext cx="3648435"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用样本估计总体</a:t>
            </a:r>
          </a:p>
        </p:txBody>
      </p:sp>
      <p:sp>
        <p:nvSpPr>
          <p:cNvPr id="13999" name="yt_shape_13999"/>
          <p:cNvSpPr txBox="1"/>
          <p:nvPr/>
        </p:nvSpPr>
        <p:spPr>
          <a:xfrm>
            <a:off x="540119" y="2427241"/>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我区有</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所高中和</a:t>
            </a:r>
            <a:r>
              <a:rPr lang="en-US" altLang="zh-CN" sz="2400" b="0" i="0" u="none">
                <a:solidFill>
                  <a:srgbClr val="000000"/>
                </a:solidFill>
                <a:effectLst/>
                <a:latin typeface="Times New Roman" pitchFamily="24"/>
                <a:ea typeface="Times New Roman" pitchFamily="24"/>
                <a:cs typeface="宋体" pitchFamily="24"/>
              </a:rPr>
              <a:t>28</a:t>
            </a:r>
            <a:r>
              <a:rPr lang="zh-CN" altLang="zh-CN" sz="2400" b="0" i="0" u="none">
                <a:solidFill>
                  <a:srgbClr val="000000"/>
                </a:solidFill>
                <a:effectLst/>
                <a:latin typeface="白正" pitchFamily="24"/>
                <a:ea typeface="宋体" pitchFamily="24"/>
                <a:cs typeface="宋体" pitchFamily="24"/>
              </a:rPr>
              <a:t>所初中，要了解我区中学生的视力情况，下列抽样方式获得的数据能反映我区中学生视力情况的是（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000" name="yt_table_14000"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063158850"/>
              </p:ext>
            </p:extLst>
          </p:nvPr>
        </p:nvGraphicFramePr>
        <p:xfrm>
          <a:off x="540000" y="3393536"/>
          <a:ext cx="7256464" cy="1901952"/>
        </p:xfrm>
        <a:graphic>
          <a:graphicData uri="http://schemas.openxmlformats.org/drawingml/2006/table">
            <a:tbl>
              <a:tblPr/>
              <a:tblGrid>
                <a:gridCol w="7256464">
                  <a:extLst>
                    <a:ext uri="{9D8B030D-6E8A-4147-A177-3AD203B41FA5}">
                      <a16:colId xmlns:a16="http://schemas.microsoft.com/office/drawing/2014/main" val="1059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从我区随机选取一所中学里的学生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从我区</a:t>
                      </a:r>
                      <a:r>
                        <a:rPr lang="en-US" altLang="zh-CN" sz="2400" b="0" i="0" u="none">
                          <a:solidFill>
                            <a:srgbClr val="000000"/>
                          </a:solidFill>
                          <a:effectLst/>
                          <a:latin typeface="Times New Roman" pitchFamily="24"/>
                          <a:ea typeface="Times New Roman" pitchFamily="24"/>
                          <a:cs typeface="宋体" pitchFamily="24"/>
                        </a:rPr>
                        <a:t>34</a:t>
                      </a:r>
                      <a:r>
                        <a:rPr lang="zh-CN" altLang="zh-CN" sz="2400" b="0" i="0" u="none">
                          <a:solidFill>
                            <a:srgbClr val="000000"/>
                          </a:solidFill>
                          <a:effectLst/>
                          <a:latin typeface="白正" pitchFamily="24"/>
                          <a:ea typeface="宋体" pitchFamily="24"/>
                          <a:cs typeface="宋体" pitchFamily="24"/>
                        </a:rPr>
                        <a:t>所中学里随机选取</a:t>
                      </a:r>
                      <a:r>
                        <a:rPr lang="en-US" altLang="zh-CN" sz="2400" b="0" i="0" u="none">
                          <a:solidFill>
                            <a:srgbClr val="000000"/>
                          </a:solidFill>
                          <a:effectLst/>
                          <a:latin typeface="Times New Roman" pitchFamily="24"/>
                          <a:ea typeface="Times New Roman" pitchFamily="24"/>
                          <a:cs typeface="宋体" pitchFamily="24"/>
                        </a:rPr>
                        <a:t>800</a:t>
                      </a:r>
                      <a:r>
                        <a:rPr lang="zh-CN" altLang="zh-CN" sz="2400" b="0" i="0" u="none">
                          <a:solidFill>
                            <a:srgbClr val="000000"/>
                          </a:solidFill>
                          <a:effectLst/>
                          <a:latin typeface="白正" pitchFamily="24"/>
                          <a:ea typeface="宋体" pitchFamily="24"/>
                          <a:cs typeface="宋体" pitchFamily="24"/>
                        </a:rPr>
                        <a:t>名学生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从我区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所高中和</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所初中各选取一个年级的学生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从我区的</a:t>
                      </a:r>
                      <a:r>
                        <a:rPr lang="en-US" altLang="zh-CN" sz="2400" b="0" i="0" u="none">
                          <a:solidFill>
                            <a:srgbClr val="000000"/>
                          </a:solidFill>
                          <a:effectLst/>
                          <a:latin typeface="Times New Roman" pitchFamily="24"/>
                          <a:ea typeface="Times New Roman" pitchFamily="24"/>
                          <a:cs typeface="宋体" pitchFamily="24"/>
                        </a:rPr>
                        <a:t>28</a:t>
                      </a:r>
                      <a:r>
                        <a:rPr lang="zh-CN" altLang="zh-CN" sz="2400" b="0" i="0" u="none">
                          <a:solidFill>
                            <a:srgbClr val="000000"/>
                          </a:solidFill>
                          <a:effectLst/>
                          <a:latin typeface="白正" pitchFamily="24"/>
                          <a:ea typeface="宋体" pitchFamily="24"/>
                          <a:cs typeface="宋体" pitchFamily="24"/>
                        </a:rPr>
                        <a:t>所初中随机选取</a:t>
                      </a:r>
                      <a:r>
                        <a:rPr lang="en-US" altLang="zh-CN" sz="2400" b="0" i="0" u="none">
                          <a:solidFill>
                            <a:srgbClr val="000000"/>
                          </a:solidFill>
                          <a:effectLst/>
                          <a:latin typeface="Times New Roman" pitchFamily="24"/>
                          <a:ea typeface="Times New Roman" pitchFamily="24"/>
                          <a:cs typeface="宋体" pitchFamily="24"/>
                        </a:rPr>
                        <a:t>400</a:t>
                      </a:r>
                      <a:r>
                        <a:rPr lang="zh-CN" altLang="zh-CN" sz="2400" b="0" i="0" u="none">
                          <a:solidFill>
                            <a:srgbClr val="000000"/>
                          </a:solidFill>
                          <a:effectLst/>
                          <a:latin typeface="白正" pitchFamily="24"/>
                          <a:ea typeface="宋体" pitchFamily="24"/>
                          <a:cs typeface="宋体" pitchFamily="24"/>
                        </a:rPr>
                        <a:t>名学生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3"/>
                  </a:ext>
                </a:extLst>
              </a:tr>
            </a:tbl>
          </a:graphicData>
        </a:graphic>
      </p:graphicFrame>
      <p:pic>
        <p:nvPicPr>
          <p:cNvPr id="3" name="yt_shape_1697707911933">
            <a:extLst>
              <a:ext uri="{FF2B5EF4-FFF2-40B4-BE49-F238E27FC236}">
                <a16:creationId xmlns:a16="http://schemas.microsoft.com/office/drawing/2014/main" id="{A4FF738E-0261-C8BB-D41B-21B39F63A4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964309"/>
            <a:ext cx="1174942" cy="366380"/>
          </a:xfrm>
          <a:prstGeom prst="rect">
            <a:avLst/>
          </a:prstGeom>
        </p:spPr>
      </p:pic>
      <p:sp>
        <p:nvSpPr>
          <p:cNvPr id="2" name="文本框 1">
            <a:extLst>
              <a:ext uri="{FF2B5EF4-FFF2-40B4-BE49-F238E27FC236}">
                <a16:creationId xmlns:a16="http://schemas.microsoft.com/office/drawing/2014/main" id="{10F895C6-F8BC-A3C1-6443-1DF307E86DDD}"/>
              </a:ext>
            </a:extLst>
          </p:cNvPr>
          <p:cNvSpPr txBox="1"/>
          <p:nvPr/>
        </p:nvSpPr>
        <p:spPr>
          <a:xfrm>
            <a:off x="5936508" y="2855923"/>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02" name="yt_shape_14002"/>
          <p:cNvSpPr txBox="1"/>
          <p:nvPr/>
        </p:nvSpPr>
        <p:spPr>
          <a:xfrm>
            <a:off x="540119" y="1685902"/>
            <a:ext cx="11111999"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为了解某一路口某一时段的汽车流量，小然同学</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白正" pitchFamily="24"/>
                <a:ea typeface="宋体" pitchFamily="24"/>
                <a:cs typeface="宋体" pitchFamily="24"/>
              </a:rPr>
              <a:t>天中在同一时段统计通过该路口的汽车数量（单位：辆），将统计结果绘制成如图所示的折线统计图，由此估计一年（</a:t>
            </a:r>
            <a:r>
              <a:rPr lang="en-US" altLang="zh-CN" sz="2400" b="0" i="0" u="none">
                <a:solidFill>
                  <a:srgbClr val="000000"/>
                </a:solidFill>
                <a:effectLst/>
                <a:latin typeface="Times New Roman" pitchFamily="24"/>
                <a:ea typeface="Times New Roman" pitchFamily="24"/>
                <a:cs typeface="宋体" pitchFamily="24"/>
              </a:rPr>
              <a:t>365</a:t>
            </a:r>
            <a:r>
              <a:rPr lang="zh-CN" altLang="zh-CN" sz="2400" b="0" i="0" u="none">
                <a:solidFill>
                  <a:srgbClr val="000000"/>
                </a:solidFill>
                <a:effectLst/>
                <a:latin typeface="白正" pitchFamily="24"/>
                <a:ea typeface="宋体" pitchFamily="24"/>
                <a:cs typeface="宋体" pitchFamily="24"/>
              </a:rPr>
              <a:t>天）该时段通过该路口的汽车数量超过</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辆的天数为（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004" name="yt_table_14004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23159848"/>
              </p:ext>
            </p:extLst>
          </p:nvPr>
        </p:nvGraphicFramePr>
        <p:xfrm>
          <a:off x="540000" y="5056715"/>
          <a:ext cx="9290813" cy="475488"/>
        </p:xfrm>
        <a:graphic>
          <a:graphicData uri="http://schemas.openxmlformats.org/drawingml/2006/table">
            <a:tbl>
              <a:tblPr/>
              <a:tblGrid>
                <a:gridCol w="2567305">
                  <a:extLst>
                    <a:ext uri="{9D8B030D-6E8A-4147-A177-3AD203B41FA5}">
                      <a16:colId xmlns:a16="http://schemas.microsoft.com/office/drawing/2014/main" val="10591"/>
                    </a:ext>
                  </a:extLst>
                </a:gridCol>
                <a:gridCol w="2538540">
                  <a:extLst>
                    <a:ext uri="{9D8B030D-6E8A-4147-A177-3AD203B41FA5}">
                      <a16:colId xmlns:a16="http://schemas.microsoft.com/office/drawing/2014/main" val="10592"/>
                    </a:ext>
                  </a:extLst>
                </a:gridCol>
                <a:gridCol w="2549843">
                  <a:extLst>
                    <a:ext uri="{9D8B030D-6E8A-4147-A177-3AD203B41FA5}">
                      <a16:colId xmlns:a16="http://schemas.microsoft.com/office/drawing/2014/main" val="10593"/>
                    </a:ext>
                  </a:extLst>
                </a:gridCol>
                <a:gridCol w="1635125">
                  <a:extLst>
                    <a:ext uri="{9D8B030D-6E8A-4147-A177-3AD203B41FA5}">
                      <a16:colId xmlns:a16="http://schemas.microsoft.com/office/drawing/2014/main" val="1059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A.100</a:t>
                      </a:r>
                      <a:r>
                        <a:rPr lang="zh-CN" altLang="zh-CN" sz="2400" b="0" i="0" u="none">
                          <a:solidFill>
                            <a:srgbClr val="000000"/>
                          </a:solidFill>
                          <a:effectLst/>
                          <a:latin typeface="白正" pitchFamily="24"/>
                          <a:ea typeface="宋体" pitchFamily="24"/>
                          <a:cs typeface="宋体" pitchFamily="24"/>
                        </a:rPr>
                        <a:t>天</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B.110</a:t>
                      </a:r>
                      <a:r>
                        <a:rPr lang="zh-CN" altLang="zh-CN" sz="2400" b="0" i="0" u="none">
                          <a:solidFill>
                            <a:srgbClr val="000000"/>
                          </a:solidFill>
                          <a:effectLst/>
                          <a:latin typeface="白正" pitchFamily="24"/>
                          <a:ea typeface="宋体" pitchFamily="24"/>
                          <a:cs typeface="宋体" pitchFamily="24"/>
                        </a:rPr>
                        <a:t>天</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C.146</a:t>
                      </a:r>
                      <a:r>
                        <a:rPr lang="zh-CN" altLang="zh-CN" sz="2400" b="0" i="0" u="none">
                          <a:solidFill>
                            <a:srgbClr val="000000"/>
                          </a:solidFill>
                          <a:effectLst/>
                          <a:latin typeface="白正" pitchFamily="24"/>
                          <a:ea typeface="宋体" pitchFamily="24"/>
                          <a:cs typeface="宋体" pitchFamily="24"/>
                        </a:rPr>
                        <a:t>天</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D.135</a:t>
                      </a:r>
                      <a:r>
                        <a:rPr lang="zh-CN" altLang="zh-CN" sz="2400" b="0" i="0" u="none">
                          <a:solidFill>
                            <a:srgbClr val="000000"/>
                          </a:solidFill>
                          <a:effectLst/>
                          <a:latin typeface="白正" pitchFamily="24"/>
                          <a:ea typeface="宋体" pitchFamily="24"/>
                          <a:cs typeface="宋体" pitchFamily="24"/>
                        </a:rPr>
                        <a:t>天</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4"/>
                  </a:ext>
                </a:extLst>
              </a:tr>
            </a:tbl>
          </a:graphicData>
        </a:graphic>
      </p:graphicFrame>
      <p:pic>
        <p:nvPicPr>
          <p:cNvPr id="14003" name="yt_image_14003_skip" title="H_151.56">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3924372" y="3132328"/>
            <a:ext cx="4341763" cy="192481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2E5D693-5727-B7FE-84CF-D3236D9530AE}"/>
              </a:ext>
            </a:extLst>
          </p:cNvPr>
          <p:cNvSpPr txBox="1"/>
          <p:nvPr/>
        </p:nvSpPr>
        <p:spPr>
          <a:xfrm>
            <a:off x="9594107" y="2590072"/>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06" name="yt_shape_14006"/>
          <p:cNvSpPr txBox="1"/>
          <p:nvPr/>
        </p:nvSpPr>
        <p:spPr>
          <a:xfrm>
            <a:off x="540119" y="1653478"/>
            <a:ext cx="11111999"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永州市教育部门为了了解全市中小学安全教育情况，对某校进行了</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防溺水</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安全知识的测试</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从七年级随机抽取了</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名学生的测试成绩（百分制），整理样本数据，得到下表：</a:t>
            </a:r>
          </a:p>
        </p:txBody>
      </p:sp>
      <p:graphicFrame>
        <p:nvGraphicFramePr>
          <p:cNvPr id="14007" name="yt_table_14007"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23074486"/>
              </p:ext>
            </p:extLst>
          </p:nvPr>
        </p:nvGraphicFramePr>
        <p:xfrm>
          <a:off x="540000" y="3252268"/>
          <a:ext cx="11111997" cy="1133856"/>
        </p:xfrm>
        <a:graphic>
          <a:graphicData uri="http://schemas.openxmlformats.org/drawingml/2006/table">
            <a:tbl>
              <a:tblPr>
                <a:tableStyleId>{5940675A-B579-460E-94D1-54222C63F5DA}</a:tableStyleId>
              </a:tblPr>
              <a:tblGrid>
                <a:gridCol w="1481691">
                  <a:extLst>
                    <a:ext uri="{9D8B030D-6E8A-4147-A177-3AD203B41FA5}">
                      <a16:colId xmlns:a16="http://schemas.microsoft.com/office/drawing/2014/main" val="20000"/>
                    </a:ext>
                  </a:extLst>
                </a:gridCol>
                <a:gridCol w="1926474">
                  <a:extLst>
                    <a:ext uri="{9D8B030D-6E8A-4147-A177-3AD203B41FA5}">
                      <a16:colId xmlns:a16="http://schemas.microsoft.com/office/drawing/2014/main" val="20001"/>
                    </a:ext>
                  </a:extLst>
                </a:gridCol>
                <a:gridCol w="1927163">
                  <a:extLst>
                    <a:ext uri="{9D8B030D-6E8A-4147-A177-3AD203B41FA5}">
                      <a16:colId xmlns:a16="http://schemas.microsoft.com/office/drawing/2014/main" val="20002"/>
                    </a:ext>
                  </a:extLst>
                </a:gridCol>
                <a:gridCol w="1927163">
                  <a:extLst>
                    <a:ext uri="{9D8B030D-6E8A-4147-A177-3AD203B41FA5}">
                      <a16:colId xmlns:a16="http://schemas.microsoft.com/office/drawing/2014/main" val="20003"/>
                    </a:ext>
                  </a:extLst>
                </a:gridCol>
                <a:gridCol w="1927163">
                  <a:extLst>
                    <a:ext uri="{9D8B030D-6E8A-4147-A177-3AD203B41FA5}">
                      <a16:colId xmlns:a16="http://schemas.microsoft.com/office/drawing/2014/main" val="20004"/>
                    </a:ext>
                  </a:extLst>
                </a:gridCol>
                <a:gridCol w="1922343">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成绩</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人数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4009" name="yt_shape_14009"/>
          <p:cNvSpPr txBox="1"/>
          <p:nvPr/>
        </p:nvSpPr>
        <p:spPr>
          <a:xfrm>
            <a:off x="540119" y="4655874"/>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根据抽样调查结果，估计该校七年级</a:t>
            </a:r>
            <a:r>
              <a:rPr lang="en-US" altLang="zh-CN" sz="2400" b="0" i="0" u="none">
                <a:solidFill>
                  <a:srgbClr val="000000"/>
                </a:solidFill>
                <a:effectLst/>
                <a:latin typeface="Times New Roman" pitchFamily="24"/>
                <a:ea typeface="Times New Roman" pitchFamily="24"/>
                <a:cs typeface="宋体" pitchFamily="24"/>
              </a:rPr>
              <a:t>600</a:t>
            </a:r>
            <a:r>
              <a:rPr lang="zh-CN" altLang="zh-CN" sz="2400" b="0" i="0" u="none">
                <a:solidFill>
                  <a:srgbClr val="000000"/>
                </a:solidFill>
                <a:effectLst/>
                <a:latin typeface="白正" pitchFamily="24"/>
                <a:ea typeface="宋体" pitchFamily="24"/>
                <a:cs typeface="宋体" pitchFamily="24"/>
              </a:rPr>
              <a:t>名学生中，</a:t>
            </a:r>
            <a:r>
              <a:rPr lang="en-US" altLang="zh-CN" sz="2400" b="0" i="0" u="none">
                <a:solidFill>
                  <a:srgbClr val="000000"/>
                </a:solidFill>
                <a:effectLst/>
                <a:latin typeface="Times New Roman" pitchFamily="24"/>
                <a:ea typeface="Times New Roman" pitchFamily="24"/>
                <a:cs typeface="宋体" pitchFamily="24"/>
              </a:rPr>
              <a:t>80</a:t>
            </a:r>
            <a:r>
              <a:rPr lang="zh-CN" altLang="zh-CN" sz="2400" b="0" i="0" u="none">
                <a:solidFill>
                  <a:srgbClr val="000000"/>
                </a:solidFill>
                <a:effectLst/>
                <a:latin typeface="白正" pitchFamily="24"/>
                <a:ea typeface="宋体" pitchFamily="24"/>
                <a:cs typeface="宋体" pitchFamily="24"/>
              </a:rPr>
              <a:t>分（含</a:t>
            </a:r>
            <a:r>
              <a:rPr lang="en-US" altLang="zh-CN" sz="2400" b="0" i="0" u="none">
                <a:solidFill>
                  <a:srgbClr val="000000"/>
                </a:solidFill>
                <a:effectLst/>
                <a:latin typeface="Times New Roman" pitchFamily="24"/>
                <a:ea typeface="Times New Roman" pitchFamily="24"/>
                <a:cs typeface="宋体" pitchFamily="24"/>
              </a:rPr>
              <a:t>80</a:t>
            </a:r>
            <a:r>
              <a:rPr lang="zh-CN" altLang="zh-CN" sz="2400" b="0" i="0" u="none">
                <a:solidFill>
                  <a:srgbClr val="000000"/>
                </a:solidFill>
                <a:effectLst/>
                <a:latin typeface="白正" pitchFamily="24"/>
                <a:ea typeface="宋体" pitchFamily="24"/>
                <a:cs typeface="宋体" pitchFamily="24"/>
              </a:rPr>
              <a:t>分）以上的学生有</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480</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人</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B16762ED-5D99-D14C-D14C-3EB5D53A656E}"/>
              </a:ext>
            </a:extLst>
          </p:cNvPr>
          <p:cNvSpPr txBox="1"/>
          <p:nvPr/>
        </p:nvSpPr>
        <p:spPr>
          <a:xfrm>
            <a:off x="1059708" y="5084556"/>
            <a:ext cx="637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480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10" name="yt_shape_14010"/>
          <p:cNvSpPr txBox="1"/>
          <p:nvPr/>
        </p:nvSpPr>
        <p:spPr>
          <a:xfrm>
            <a:off x="540000" y="978408"/>
            <a:ext cx="3648435"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借助调查做决策</a:t>
            </a:r>
          </a:p>
        </p:txBody>
      </p:sp>
      <p:sp>
        <p:nvSpPr>
          <p:cNvPr id="14011" name="yt_shape_14011"/>
          <p:cNvSpPr txBox="1"/>
          <p:nvPr/>
        </p:nvSpPr>
        <p:spPr>
          <a:xfrm>
            <a:off x="540119" y="1482718"/>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白正" pitchFamily="24"/>
                <a:ea typeface="宋体" pitchFamily="24"/>
                <a:cs typeface="宋体" pitchFamily="24"/>
              </a:rPr>
              <a:t>某工厂生产某种产品，</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月份的产量为</a:t>
            </a:r>
            <a:r>
              <a:rPr lang="en-US" altLang="zh-CN" sz="2400" b="0" i="0" u="none">
                <a:solidFill>
                  <a:srgbClr val="000000"/>
                </a:solidFill>
                <a:effectLst/>
                <a:latin typeface="Times New Roman" pitchFamily="24"/>
                <a:ea typeface="Times New Roman" pitchFamily="24"/>
                <a:cs typeface="宋体" pitchFamily="24"/>
              </a:rPr>
              <a:t>5000</a:t>
            </a:r>
            <a:r>
              <a:rPr lang="zh-CN" altLang="zh-CN" sz="2400" b="0" i="0" u="none">
                <a:solidFill>
                  <a:srgbClr val="000000"/>
                </a:solidFill>
                <a:effectLst/>
                <a:latin typeface="白正" pitchFamily="24"/>
                <a:ea typeface="宋体" pitchFamily="24"/>
                <a:cs typeface="宋体" pitchFamily="24"/>
              </a:rPr>
              <a:t>件，</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月份的产量为</a:t>
            </a:r>
            <a:r>
              <a:rPr lang="en-US" altLang="zh-CN" sz="2400" b="0" i="0" u="none">
                <a:solidFill>
                  <a:srgbClr val="000000"/>
                </a:solidFill>
                <a:effectLst/>
                <a:latin typeface="Times New Roman" pitchFamily="24"/>
                <a:ea typeface="Times New Roman" pitchFamily="24"/>
                <a:cs typeface="宋体" pitchFamily="24"/>
              </a:rPr>
              <a:t>10000</a:t>
            </a:r>
            <a:r>
              <a:rPr lang="zh-CN" altLang="zh-CN" sz="2400" b="0" i="0" u="none">
                <a:solidFill>
                  <a:srgbClr val="000000"/>
                </a:solidFill>
                <a:effectLst/>
                <a:latin typeface="白正" pitchFamily="24"/>
                <a:ea typeface="宋体" pitchFamily="24"/>
                <a:cs typeface="宋体" pitchFamily="24"/>
              </a:rPr>
              <a:t>件</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用简单随机抽样的方法分别抽取这两个月生产的该产品若干件进行检测，并将检测结果分别绘制成如图所示的扇形统计图和频数直方图（每组不含前一个边界值，含后一个边界值）</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已知检测综合得分大于</a:t>
            </a:r>
            <a:r>
              <a:rPr lang="en-US" altLang="zh-CN" sz="2400" b="0" i="0" u="none">
                <a:solidFill>
                  <a:srgbClr val="000000"/>
                </a:solidFill>
                <a:effectLst/>
                <a:latin typeface="Times New Roman" pitchFamily="24"/>
                <a:ea typeface="Times New Roman" pitchFamily="24"/>
                <a:cs typeface="宋体" pitchFamily="24"/>
              </a:rPr>
              <a:t>70</a:t>
            </a:r>
            <a:r>
              <a:rPr lang="zh-CN" altLang="zh-CN" sz="2400" b="0" i="0" u="none">
                <a:solidFill>
                  <a:srgbClr val="000000"/>
                </a:solidFill>
                <a:effectLst/>
                <a:latin typeface="白正" pitchFamily="24"/>
                <a:ea typeface="宋体" pitchFamily="24"/>
                <a:cs typeface="宋体" pitchFamily="24"/>
              </a:rPr>
              <a:t>分的产品为合格产品</a:t>
            </a:r>
            <a:r>
              <a:rPr lang="en-US" altLang="zh-CN" sz="2400" b="0" i="0" u="none">
                <a:solidFill>
                  <a:srgbClr val="000000"/>
                </a:solidFill>
                <a:effectLst/>
                <a:latin typeface="Times New Roman" pitchFamily="24"/>
                <a:ea typeface="Times New Roman" pitchFamily="24"/>
                <a:cs typeface="宋体" pitchFamily="24"/>
              </a:rPr>
              <a:t>.</a:t>
            </a:r>
          </a:p>
        </p:txBody>
      </p:sp>
      <p:sp>
        <p:nvSpPr>
          <p:cNvPr id="14014" name="yt_shape_14014"/>
          <p:cNvSpPr txBox="1"/>
          <p:nvPr/>
        </p:nvSpPr>
        <p:spPr>
          <a:xfrm>
            <a:off x="2576609" y="3554780"/>
            <a:ext cx="6862713" cy="2032031"/>
          </a:xfrm>
          <a:prstGeom prst="rect">
            <a:avLst/>
          </a:prstGeom>
        </p:spPr>
        <p:txBody>
          <a:bodyPr vert="horz" wrap="none" lIns="0" tIns="0" rIns="0" bIns="0" rtlCol="0">
            <a:spAutoFit/>
          </a:bodyPr>
          <a:lstStyle/>
          <a:p>
            <a:pPr algn="l" eaLnBrk="1" latinLnBrk="0" hangingPunct="0">
              <a:lnSpc>
                <a:spcPct val="129999"/>
              </a:lnSpc>
            </a:pPr>
            <a:r>
              <a:rPr lang="en-US" altLang="zh-CN" sz="11050" b="0" i="0" u="none" spc="-11050">
                <a:solidFill>
                  <a:srgbClr val="1EE3CF"/>
                </a:solidFill>
                <a:effectLst/>
                <a:latin typeface="白正" pitchFamily="84"/>
                <a:ea typeface="宋体" pitchFamily="84"/>
                <a:cs typeface="宋体" pitchFamily="84"/>
              </a:rPr>
              <a:t> </a:t>
            </a:r>
            <a:r>
              <a:rPr lang="en-US" altLang="zh-CN" sz="8350" b="0" i="0" u="none" spc="19872">
                <a:solidFill>
                  <a:srgbClr val="1EE3CF"/>
                </a:solidFill>
                <a:effectLst/>
                <a:latin typeface="白正" pitchFamily="84"/>
                <a:ea typeface="宋体" pitchFamily="84"/>
                <a:cs typeface="宋体" pitchFamily="84"/>
              </a:rPr>
              <a:t> </a:t>
            </a:r>
            <a:r>
              <a:rPr lang="zh-CN" altLang="zh-CN" sz="2400" b="0" i="0" u="none">
                <a:solidFill>
                  <a:srgbClr val="000000"/>
                </a:solidFill>
                <a:effectLst/>
                <a:latin typeface="Times New Roman" pitchFamily="24"/>
                <a:ea typeface="宋体" pitchFamily="24"/>
                <a:cs typeface="宋体" pitchFamily="24"/>
              </a:rPr>
              <a:t>　</a:t>
            </a:r>
            <a:r>
              <a:rPr lang="en-US" altLang="zh-CN" sz="11050" b="0" i="0" u="none" spc="26855">
                <a:solidFill>
                  <a:srgbClr val="1EE3CF"/>
                </a:solidFill>
                <a:effectLst/>
                <a:latin typeface="白正" pitchFamily="110"/>
                <a:ea typeface="宋体" pitchFamily="110"/>
                <a:cs typeface="宋体" pitchFamily="110"/>
              </a:rPr>
              <a:t> </a:t>
            </a:r>
          </a:p>
        </p:txBody>
      </p:sp>
      <p:pic>
        <p:nvPicPr>
          <p:cNvPr id="14012" name="yt_image_14012">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2576609" y="4086275"/>
            <a:ext cx="2786673" cy="1667637"/>
          </a:xfrm>
          <a:prstGeom prst="rect">
            <a:avLst/>
          </a:prstGeom>
          <a:noFill/>
          <a:extLst>
            <a:ext uri="{909E8E84-426E-40DD-AFC4-6F175D3DCCD1}">
              <a14:hiddenFill xmlns:a14="http://schemas.microsoft.com/office/drawing/2010/main">
                <a:solidFill>
                  <a:srgbClr val="FFFFFF"/>
                </a:solidFill>
              </a14:hiddenFill>
            </a:ext>
          </a:extLst>
        </p:spPr>
      </p:pic>
      <p:pic>
        <p:nvPicPr>
          <p:cNvPr id="14013" name="yt_image_14013">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5668014" y="3554780"/>
            <a:ext cx="3759010" cy="2199132"/>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97707912003">
            <a:extLst>
              <a:ext uri="{FF2B5EF4-FFF2-40B4-BE49-F238E27FC236}">
                <a16:creationId xmlns:a16="http://schemas.microsoft.com/office/drawing/2014/main" id="{7066A7C7-3A61-930B-EDB7-B62FD2877F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019786"/>
            <a:ext cx="1174942" cy="366380"/>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17" name="yt_shape_14017"/>
          <p:cNvSpPr txBox="1"/>
          <p:nvPr/>
        </p:nvSpPr>
        <p:spPr>
          <a:xfrm>
            <a:off x="540000" y="1714282"/>
            <a:ext cx="10310515" cy="378943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月份和</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月份生产的产品中，估计哪个月的不合格件数多？为什么？</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132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160</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200</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132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160</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200</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100</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98.4</a:t>
            </a:r>
            <a:r>
              <a:rPr lang="zh-CN" altLang="zh-CN" sz="2400" b="0" i="0" u="none">
                <a:solidFill>
                  <a:srgbClr val="FF0000">
                    <a:alpha val="0"/>
                  </a:srgbClr>
                </a:solidFill>
                <a:effectLst/>
                <a:latin typeface="Times New Roman" pitchFamily="24"/>
                <a:ea typeface="Times New Roman"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答：</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白正" pitchFamily="24"/>
                <a:ea typeface="黑体" pitchFamily="24"/>
                <a:cs typeface="宋体" pitchFamily="24"/>
              </a:rPr>
              <a:t>月份生产的该产品抽样检测的合格率为</a:t>
            </a:r>
            <a:r>
              <a:rPr lang="en-US" altLang="zh-CN" sz="2400" b="0" i="0" u="none">
                <a:solidFill>
                  <a:srgbClr val="FF0000">
                    <a:alpha val="0"/>
                  </a:srgbClr>
                </a:solidFill>
                <a:effectLst/>
                <a:latin typeface="Times New Roman" pitchFamily="24"/>
                <a:ea typeface="Times New Roman" pitchFamily="24"/>
                <a:cs typeface="宋体" pitchFamily="24"/>
              </a:rPr>
              <a:t>98.4</a:t>
            </a:r>
            <a:r>
              <a:rPr lang="zh-CN" altLang="zh-CN" sz="2400" b="0" i="0" u="none">
                <a:solidFill>
                  <a:srgbClr val="FF0000">
                    <a:alpha val="0"/>
                  </a:srgbClr>
                </a:solidFill>
                <a:effectLst/>
                <a:latin typeface="Times New Roman" pitchFamily="24"/>
                <a:ea typeface="Times New Roman"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）估计</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白正" pitchFamily="24"/>
                <a:ea typeface="黑体" pitchFamily="24"/>
                <a:cs typeface="宋体" pitchFamily="24"/>
              </a:rPr>
              <a:t>月份生产的产品中，不合格的件数多，</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理由：</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白正" pitchFamily="24"/>
                <a:ea typeface="黑体" pitchFamily="24"/>
                <a:cs typeface="宋体" pitchFamily="24"/>
              </a:rPr>
              <a:t>月份生产的产品中，不合格的件数为</a:t>
            </a:r>
            <a:r>
              <a:rPr lang="en-US" altLang="zh-CN" sz="2400" b="0" i="0" u="none">
                <a:solidFill>
                  <a:srgbClr val="FF0000">
                    <a:alpha val="0"/>
                  </a:srgbClr>
                </a:solidFill>
                <a:effectLst/>
                <a:latin typeface="Times New Roman" pitchFamily="24"/>
                <a:ea typeface="Times New Roman" pitchFamily="24"/>
                <a:cs typeface="宋体" pitchFamily="24"/>
              </a:rPr>
              <a:t>5000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100</a:t>
            </a:r>
            <a:r>
              <a:rPr lang="zh-CN" altLang="zh-CN" sz="2400" b="0" i="0" u="none">
                <a:solidFill>
                  <a:srgbClr val="FF0000">
                    <a:alpha val="0"/>
                  </a:srgbClr>
                </a:solidFill>
                <a:effectLst/>
                <a:latin typeface="白正" pitchFamily="24"/>
                <a:ea typeface="黑体" pitchFamily="24"/>
                <a:cs typeface="宋体" pitchFamily="24"/>
              </a:rPr>
              <a:t>（件），</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白正" pitchFamily="24"/>
                <a:ea typeface="黑体" pitchFamily="24"/>
                <a:cs typeface="宋体" pitchFamily="24"/>
              </a:rPr>
              <a:t>月份生产的产品中，不合格的件数为</a:t>
            </a:r>
            <a:r>
              <a:rPr lang="en-US" altLang="zh-CN" sz="2400" b="0" i="0" u="none">
                <a:solidFill>
                  <a:srgbClr val="FF0000">
                    <a:alpha val="0"/>
                  </a:srgbClr>
                </a:solidFill>
                <a:effectLst/>
                <a:latin typeface="Times New Roman" pitchFamily="24"/>
                <a:ea typeface="Times New Roman" pitchFamily="24"/>
                <a:cs typeface="宋体" pitchFamily="24"/>
              </a:rPr>
              <a:t>10000</a:t>
            </a: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98.4</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160</a:t>
            </a:r>
            <a:r>
              <a:rPr lang="zh-CN" altLang="zh-CN" sz="2400" b="0" i="0" u="none">
                <a:solidFill>
                  <a:srgbClr val="FF0000">
                    <a:alpha val="0"/>
                  </a:srgbClr>
                </a:solidFill>
                <a:effectLst/>
                <a:latin typeface="白正" pitchFamily="24"/>
                <a:ea typeface="黑体" pitchFamily="24"/>
                <a:cs typeface="宋体" pitchFamily="24"/>
              </a:rPr>
              <a:t>（件），</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100</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160</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估计</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白正" pitchFamily="24"/>
                <a:ea typeface="黑体" pitchFamily="24"/>
                <a:cs typeface="宋体" pitchFamily="24"/>
              </a:rPr>
              <a:t>月份生产的产品中，不合格的件数多</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8A6F4E6A-1135-0067-4014-F057288BCD5E}"/>
              </a:ext>
            </a:extLst>
          </p:cNvPr>
          <p:cNvSpPr txBox="1"/>
          <p:nvPr/>
        </p:nvSpPr>
        <p:spPr>
          <a:xfrm>
            <a:off x="449989" y="2142964"/>
            <a:ext cx="9781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132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132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98.4</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3" name="文本框 2">
            <a:extLst>
              <a:ext uri="{FF2B5EF4-FFF2-40B4-BE49-F238E27FC236}">
                <a16:creationId xmlns:a16="http://schemas.microsoft.com/office/drawing/2014/main" id="{B780AF08-B8B1-D7C9-C796-8F3C42C8E58A}"/>
              </a:ext>
            </a:extLst>
          </p:cNvPr>
          <p:cNvSpPr txBox="1"/>
          <p:nvPr/>
        </p:nvSpPr>
        <p:spPr>
          <a:xfrm>
            <a:off x="449989" y="2618452"/>
            <a:ext cx="70380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答：</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月份生产的该产品抽样检测的合格率为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98.4</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F7D11A9F-46FB-B21C-7999-9585C2A76501}"/>
              </a:ext>
            </a:extLst>
          </p:cNvPr>
          <p:cNvSpPr txBox="1"/>
          <p:nvPr/>
        </p:nvSpPr>
        <p:spPr>
          <a:xfrm>
            <a:off x="449989" y="3093940"/>
            <a:ext cx="6885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）估计</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月份生产的产品中，不合格的件数多，</a:t>
            </a:r>
            <a:endParaRPr lang="zh-CN" altLang="en-US">
              <a:solidFill>
                <a:srgbClr val="FF0000"/>
              </a:solidFill>
            </a:endParaRPr>
          </a:p>
        </p:txBody>
      </p:sp>
      <p:sp>
        <p:nvSpPr>
          <p:cNvPr id="5" name="文本框 4">
            <a:extLst>
              <a:ext uri="{FF2B5EF4-FFF2-40B4-BE49-F238E27FC236}">
                <a16:creationId xmlns:a16="http://schemas.microsoft.com/office/drawing/2014/main" id="{24E3AC36-6BE7-AF96-C43A-F1919098D0FE}"/>
              </a:ext>
            </a:extLst>
          </p:cNvPr>
          <p:cNvSpPr txBox="1"/>
          <p:nvPr/>
        </p:nvSpPr>
        <p:spPr>
          <a:xfrm>
            <a:off x="449989" y="3569428"/>
            <a:ext cx="9476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理由：</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月份生产的产品中，不合格的件数为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5000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（件），</a:t>
            </a:r>
            <a:endParaRPr lang="zh-CN" altLang="en-US">
              <a:solidFill>
                <a:srgbClr val="FF0000"/>
              </a:solidFill>
            </a:endParaRPr>
          </a:p>
        </p:txBody>
      </p:sp>
      <p:sp>
        <p:nvSpPr>
          <p:cNvPr id="6" name="文本框 5">
            <a:extLst>
              <a:ext uri="{FF2B5EF4-FFF2-40B4-BE49-F238E27FC236}">
                <a16:creationId xmlns:a16="http://schemas.microsoft.com/office/drawing/2014/main" id="{2BAD86CB-FF5A-F39A-277A-FDC50037A56C}"/>
              </a:ext>
            </a:extLst>
          </p:cNvPr>
          <p:cNvSpPr txBox="1"/>
          <p:nvPr/>
        </p:nvSpPr>
        <p:spPr>
          <a:xfrm>
            <a:off x="449989" y="4044916"/>
            <a:ext cx="101622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月份生产的产品中，不合格的件数为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10000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98.4</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（件），</a:t>
            </a:r>
            <a:endParaRPr lang="zh-CN" altLang="en-US">
              <a:solidFill>
                <a:srgbClr val="FF0000"/>
              </a:solidFill>
            </a:endParaRPr>
          </a:p>
        </p:txBody>
      </p:sp>
      <p:sp>
        <p:nvSpPr>
          <p:cNvPr id="7" name="文本框 6">
            <a:extLst>
              <a:ext uri="{FF2B5EF4-FFF2-40B4-BE49-F238E27FC236}">
                <a16:creationId xmlns:a16="http://schemas.microsoft.com/office/drawing/2014/main" id="{6B314A5A-335B-33B5-F761-242C1083853D}"/>
              </a:ext>
            </a:extLst>
          </p:cNvPr>
          <p:cNvSpPr txBox="1"/>
          <p:nvPr/>
        </p:nvSpPr>
        <p:spPr>
          <a:xfrm>
            <a:off x="449989" y="4520404"/>
            <a:ext cx="2008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100</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8" name="文本框 7">
            <a:extLst>
              <a:ext uri="{FF2B5EF4-FFF2-40B4-BE49-F238E27FC236}">
                <a16:creationId xmlns:a16="http://schemas.microsoft.com/office/drawing/2014/main" id="{4060EBC9-D91D-9FA3-D855-13C05016B911}"/>
              </a:ext>
            </a:extLst>
          </p:cNvPr>
          <p:cNvSpPr txBox="1"/>
          <p:nvPr/>
        </p:nvSpPr>
        <p:spPr>
          <a:xfrm>
            <a:off x="449989" y="4995892"/>
            <a:ext cx="6199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估计</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月份生产的产品中，不合格的件数多</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9" name="yt_shape_14016">
            <a:extLst>
              <a:ext uri="{FF2B5EF4-FFF2-40B4-BE49-F238E27FC236}">
                <a16:creationId xmlns:a16="http://schemas.microsoft.com/office/drawing/2014/main" id="{64E95315-ABB7-88A6-3EED-77CC26FA0531}"/>
              </a:ext>
            </a:extLst>
          </p:cNvPr>
          <p:cNvSpPr txBox="1"/>
          <p:nvPr/>
        </p:nvSpPr>
        <p:spPr>
          <a:xfrm>
            <a:off x="540000" y="1196752"/>
            <a:ext cx="6463308"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）求</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白正" pitchFamily="24"/>
                <a:ea typeface="宋体" pitchFamily="24"/>
                <a:cs typeface="宋体" pitchFamily="24"/>
              </a:rPr>
              <a:t>月份生产的该产品抽样检测的合格率；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23" name="yt_shape_14023"/>
          <p:cNvSpPr txBox="1"/>
          <p:nvPr/>
        </p:nvSpPr>
        <p:spPr>
          <a:xfrm>
            <a:off x="540000" y="1829152"/>
            <a:ext cx="2432717" cy="588494"/>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白正" pitchFamily="32"/>
                <a:ea typeface="宋体" pitchFamily="32"/>
                <a:cs typeface="宋体" pitchFamily="32"/>
              </a:rPr>
              <a:t> </a:t>
            </a:r>
            <a:r>
              <a:rPr lang="en-US" altLang="zh-CN" sz="3200" b="0" i="0" u="none" spc="18245">
                <a:solidFill>
                  <a:srgbClr val="1EE3CF"/>
                </a:solidFill>
                <a:effectLst/>
                <a:latin typeface="白正" pitchFamily="32"/>
                <a:ea typeface="宋体" pitchFamily="32"/>
                <a:cs typeface="宋体" pitchFamily="32"/>
              </a:rPr>
              <a:t> </a:t>
            </a:r>
          </a:p>
        </p:txBody>
      </p:sp>
      <p:pic>
        <p:nvPicPr>
          <p:cNvPr id="14022" name="yt_image_14022">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1829152"/>
            <a:ext cx="2418172" cy="641223"/>
          </a:xfrm>
          <a:prstGeom prst="rect">
            <a:avLst/>
          </a:prstGeom>
          <a:noFill/>
          <a:extLst>
            <a:ext uri="{909E8E84-426E-40DD-AFC4-6F175D3DCCD1}">
              <a14:hiddenFill xmlns:a14="http://schemas.microsoft.com/office/drawing/2010/main">
                <a:solidFill>
                  <a:srgbClr val="FFFFFF"/>
                </a:solidFill>
              </a14:hiddenFill>
            </a:ext>
          </a:extLst>
        </p:spPr>
      </p:pic>
      <p:sp>
        <p:nvSpPr>
          <p:cNvPr id="14025" name="yt_shape_14025"/>
          <p:cNvSpPr txBox="1"/>
          <p:nvPr/>
        </p:nvSpPr>
        <p:spPr>
          <a:xfrm>
            <a:off x="540119" y="2521021"/>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宋体" pitchFamily="24"/>
                <a:cs typeface="宋体" pitchFamily="24"/>
              </a:rPr>
              <a:t>学习了数据的调查方式后，悠悠采取以下调查数据的方式展开调查，你认为她的调查方式选取合适的为（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026" name="yt_table_14026"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744745033"/>
              </p:ext>
            </p:extLst>
          </p:nvPr>
        </p:nvGraphicFramePr>
        <p:xfrm>
          <a:off x="540000" y="3487316"/>
          <a:ext cx="9694863" cy="1901952"/>
        </p:xfrm>
        <a:graphic>
          <a:graphicData uri="http://schemas.openxmlformats.org/drawingml/2006/table">
            <a:tbl>
              <a:tblPr/>
              <a:tblGrid>
                <a:gridCol w="9694863">
                  <a:extLst>
                    <a:ext uri="{9D8B030D-6E8A-4147-A177-3AD203B41FA5}">
                      <a16:colId xmlns:a16="http://schemas.microsoft.com/office/drawing/2014/main" val="1059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为了解一批节能灯的质量情况，选择普查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为了解郑州市居民日平均用水量，选择普查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为了解郑州市中小学生对校园安全十不准的知晓率，选择抽样调查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为了解运载火箭零件的质量情况，选择抽样调查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88"/>
                  </a:ext>
                </a:extLst>
              </a:tr>
            </a:tbl>
          </a:graphicData>
        </a:graphic>
      </p:graphicFrame>
      <p:sp>
        <p:nvSpPr>
          <p:cNvPr id="2" name="文本框 1">
            <a:extLst>
              <a:ext uri="{FF2B5EF4-FFF2-40B4-BE49-F238E27FC236}">
                <a16:creationId xmlns:a16="http://schemas.microsoft.com/office/drawing/2014/main" id="{1A8422E6-C650-731E-F19F-195F8FD941AD}"/>
              </a:ext>
            </a:extLst>
          </p:cNvPr>
          <p:cNvSpPr txBox="1"/>
          <p:nvPr/>
        </p:nvSpPr>
        <p:spPr>
          <a:xfrm>
            <a:off x="4107708" y="2949703"/>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1499</Words>
  <Application>Microsoft Office PowerPoint</Application>
  <PresentationFormat>宽屏</PresentationFormat>
  <Paragraphs>114</Paragraphs>
  <Slides>14</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14</vt:i4>
      </vt:variant>
    </vt:vector>
  </HeadingPairs>
  <TitlesOfParts>
    <vt:vector size="26" baseType="lpstr">
      <vt:lpstr>白正</vt:lpstr>
      <vt:lpstr>等线</vt:lpstr>
      <vt:lpstr>等线 Light</vt:lpstr>
      <vt:lpstr>黑体</vt:lpstr>
      <vt:lpstr>华文行楷</vt:lpstr>
      <vt:lpstr>宋体</vt:lpstr>
      <vt:lpstr>微软雅黑</vt:lpstr>
      <vt:lpstr>Arial</vt:lpstr>
      <vt:lpstr>Calibri Light</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课 件</cp:lastModifiedBy>
  <cp:revision>43</cp:revision>
  <dcterms:created xsi:type="dcterms:W3CDTF">2023-05-05T05:33:04Z</dcterms:created>
  <dcterms:modified xsi:type="dcterms:W3CDTF">2023-10-21T12:25:50Z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