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2" r:id="rId7"/>
    <p:sldId id="374" r:id="rId8"/>
    <p:sldId id="376" r:id="rId9"/>
    <p:sldId id="377" r:id="rId10"/>
    <p:sldId id="378" r:id="rId11"/>
    <p:sldId id="379" r:id="rId12"/>
    <p:sldId id="381" r:id="rId13"/>
    <p:sldId id="382" r:id="rId14"/>
    <p:sldId id="391" r:id="rId15"/>
    <p:sldId id="384" r:id="rId16"/>
    <p:sldId id="385" r:id="rId17"/>
    <p:sldId id="392" r:id="rId18"/>
    <p:sldId id="387" r:id="rId19"/>
    <p:sldId id="389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7" Type="http://schemas.openxmlformats.org/officeDocument/2006/relationships/image" Target="../media/image31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bin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57" name="yt_image_1205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121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9" name="yt_shape_12059"/>
          <p:cNvSpPr txBox="1"/>
          <p:nvPr/>
        </p:nvSpPr>
        <p:spPr>
          <a:xfrm>
            <a:off x="540119" y="32380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直径的性质：半圆（直径）所对的圆周角是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圆周角定理：在同圆（等圆）中，同弧（等弧）所对的圆周角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，且都等于该弧所对的圆心角的一半；相等的圆周角所对的弧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86463B-1017-F421-BB15-5938AE4DF40C}"/>
              </a:ext>
            </a:extLst>
          </p:cNvPr>
          <p:cNvSpPr txBox="1"/>
          <p:nvPr/>
        </p:nvSpPr>
        <p:spPr>
          <a:xfrm>
            <a:off x="6774707" y="3191202"/>
            <a:ext cx="60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18CB57-0B44-3425-0574-1F2E045D56FB}"/>
              </a:ext>
            </a:extLst>
          </p:cNvPr>
          <p:cNvSpPr txBox="1"/>
          <p:nvPr/>
        </p:nvSpPr>
        <p:spPr>
          <a:xfrm>
            <a:off x="9213107" y="36666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9444E7-7454-E206-0271-5379856B6955}"/>
              </a:ext>
            </a:extLst>
          </p:cNvPr>
          <p:cNvSpPr txBox="1"/>
          <p:nvPr/>
        </p:nvSpPr>
        <p:spPr>
          <a:xfrm>
            <a:off x="7765307" y="41421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5" name="yt_shape_12115"/>
          <p:cNvSpPr txBox="1"/>
          <p:nvPr/>
        </p:nvSpPr>
        <p:spPr>
          <a:xfrm>
            <a:off x="540000" y="174832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14" name="yt_image_1211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4832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7" name="yt_shape_12117"/>
          <p:cNvSpPr txBox="1"/>
          <p:nvPr/>
        </p:nvSpPr>
        <p:spPr>
          <a:xfrm>
            <a:off x="540119" y="244019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如图，以原点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为圆心的圆交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轴的正半轴于点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为第一象限内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121" name="yt_table_121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992028"/>
              </p:ext>
            </p:extLst>
          </p:nvPr>
        </p:nvGraphicFramePr>
        <p:xfrm>
          <a:off x="540000" y="340649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grpSp>
        <p:nvGrpSpPr>
          <p:cNvPr id="12118" name="yt_shape_12118_skip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6746" y="3406490"/>
            <a:ext cx="1673105" cy="2063637"/>
            <a:chOff x="0" y="0"/>
            <a:chExt cx="1673105" cy="2063637"/>
          </a:xfrm>
        </p:grpSpPr>
        <p:pic>
          <p:nvPicPr>
            <p:cNvPr id="2" name="yt_image_121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73105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0" name="yt_shape_12120"/>
            <p:cNvSpPr txBox="1"/>
            <p:nvPr/>
          </p:nvSpPr>
          <p:spPr>
            <a:xfrm>
              <a:off x="227088" y="17036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E03636-1A9E-0BD0-1D74-D67C36AF4909}"/>
              </a:ext>
            </a:extLst>
          </p:cNvPr>
          <p:cNvSpPr txBox="1"/>
          <p:nvPr/>
        </p:nvSpPr>
        <p:spPr>
          <a:xfrm>
            <a:off x="8154246" y="286887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3" name="yt_shape_12123"/>
              <p:cNvSpPr txBox="1"/>
              <p:nvPr/>
            </p:nvSpPr>
            <p:spPr>
              <a:xfrm>
                <a:off x="540119" y="2228183"/>
                <a:ext cx="11111999" cy="9607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（凉山州中考）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123" name="yt_shape_12123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8183"/>
                <a:ext cx="11111999" cy="960776"/>
              </a:xfrm>
              <a:prstGeom prst="rect">
                <a:avLst/>
              </a:prstGeom>
              <a:blipFill>
                <a:blip r:embed="rId2"/>
                <a:stretch>
                  <a:fillRect l="-1701" t="-2548" b="-18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28" name="yt_table_12128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943987"/>
                  </p:ext>
                </p:extLst>
              </p:nvPr>
            </p:nvGraphicFramePr>
            <p:xfrm>
              <a:off x="540000" y="3239747"/>
              <a:ext cx="7263893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28" name="yt_table_12128_skip" descr="{&quot;rangeId&quot;:17,&quot;type&quot;:&quot;Option&quot;,&quot;drawing&quot;:[&quot;yt_shape_12125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943987"/>
                  </p:ext>
                </p:extLst>
              </p:nvPr>
            </p:nvGraphicFramePr>
            <p:xfrm>
              <a:off x="540000" y="1911564"/>
              <a:ext cx="7263893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9211" t="-1299" r="-4473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25" name="yt_shape_12125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39010" y="3239747"/>
            <a:ext cx="1310761" cy="1750455"/>
            <a:chOff x="0" y="0"/>
            <a:chExt cx="1310761" cy="1750455"/>
          </a:xfrm>
        </p:grpSpPr>
        <p:pic>
          <p:nvPicPr>
            <p:cNvPr id="2" name="yt_image_1212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10761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27" name="yt_shape_12127"/>
            <p:cNvSpPr txBox="1"/>
            <p:nvPr/>
          </p:nvSpPr>
          <p:spPr>
            <a:xfrm>
              <a:off x="45916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27686D-5ED2-D235-12FF-56452D3309EF}"/>
              </a:ext>
            </a:extLst>
          </p:cNvPr>
          <p:cNvSpPr txBox="1"/>
          <p:nvPr/>
        </p:nvSpPr>
        <p:spPr>
          <a:xfrm>
            <a:off x="907308" y="270169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9" name="yt_shape_12129"/>
          <p:cNvSpPr txBox="1"/>
          <p:nvPr/>
        </p:nvSpPr>
        <p:spPr>
          <a:xfrm>
            <a:off x="540119" y="1091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（河池市中考）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30" name="yt_image_1213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9680" y="2203639"/>
            <a:ext cx="159263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475731-9817-93B3-76CB-02912423D1A5}"/>
              </a:ext>
            </a:extLst>
          </p:cNvPr>
          <p:cNvSpPr txBox="1"/>
          <p:nvPr/>
        </p:nvSpPr>
        <p:spPr>
          <a:xfrm>
            <a:off x="1516908" y="152052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35" name="yt_shape_12135"/>
              <p:cNvSpPr txBox="1"/>
              <p:nvPr/>
            </p:nvSpPr>
            <p:spPr>
              <a:xfrm>
                <a:off x="540000" y="1728052"/>
                <a:ext cx="3199722" cy="35428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35" name="yt_shape_121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28052"/>
                <a:ext cx="3199722" cy="3542829"/>
              </a:xfrm>
              <a:prstGeom prst="rect">
                <a:avLst/>
              </a:prstGeom>
              <a:blipFill>
                <a:blip r:embed="rId2"/>
                <a:stretch>
                  <a:fillRect l="-5916" t="-1375" r="-4962" b="-4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37" name="yt_image_121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7589" y="4075131"/>
            <a:ext cx="2444171" cy="156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384801-1867-F9FF-3E0B-E3BE6517F7B0}"/>
              </a:ext>
            </a:extLst>
          </p:cNvPr>
          <p:cNvSpPr txBox="1"/>
          <p:nvPr/>
        </p:nvSpPr>
        <p:spPr>
          <a:xfrm>
            <a:off x="449989" y="1681246"/>
            <a:ext cx="2397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F45B1F-E24B-37C7-5D18-D691938EAC06}"/>
              </a:ext>
            </a:extLst>
          </p:cNvPr>
          <p:cNvSpPr txBox="1"/>
          <p:nvPr/>
        </p:nvSpPr>
        <p:spPr>
          <a:xfrm>
            <a:off x="449989" y="2156734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713D21-4956-DE06-066A-D71BF4FFE946}"/>
                  </a:ext>
                </a:extLst>
              </p:cNvPr>
              <p:cNvSpPr txBox="1"/>
              <p:nvPr/>
            </p:nvSpPr>
            <p:spPr>
              <a:xfrm>
                <a:off x="449989" y="2632222"/>
                <a:ext cx="189903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713D21-4956-DE06-066A-D71BF4FFE9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2222"/>
                <a:ext cx="1899032" cy="646189"/>
              </a:xfrm>
              <a:prstGeom prst="rect">
                <a:avLst/>
              </a:prstGeom>
              <a:blipFill>
                <a:blip r:embed="rId4"/>
                <a:stretch>
                  <a:fillRect l="-5145" r="-5145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093F97-AD00-DB6B-3013-59B3F5B050EA}"/>
                  </a:ext>
                </a:extLst>
              </p:cNvPr>
              <p:cNvSpPr txBox="1"/>
              <p:nvPr/>
            </p:nvSpPr>
            <p:spPr>
              <a:xfrm>
                <a:off x="449989" y="3184799"/>
                <a:ext cx="334886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093F97-AD00-DB6B-3013-59B3F5B050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4799"/>
                <a:ext cx="3348863" cy="646189"/>
              </a:xfrm>
              <a:prstGeom prst="rect">
                <a:avLst/>
              </a:prstGeom>
              <a:blipFill>
                <a:blip r:embed="rId5"/>
                <a:stretch>
                  <a:fillRect l="-2914" r="-2914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2E9D96-6D1D-349F-61C9-AA9FD0670467}"/>
                  </a:ext>
                </a:extLst>
              </p:cNvPr>
              <p:cNvSpPr txBox="1"/>
              <p:nvPr/>
            </p:nvSpPr>
            <p:spPr>
              <a:xfrm>
                <a:off x="449989" y="3737376"/>
                <a:ext cx="189903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2E9D96-6D1D-349F-61C9-AA9FD06704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7376"/>
                <a:ext cx="1899032" cy="646189"/>
              </a:xfrm>
              <a:prstGeom prst="rect">
                <a:avLst/>
              </a:prstGeom>
              <a:blipFill>
                <a:blip r:embed="rId6"/>
                <a:stretch>
                  <a:fillRect l="-5145" r="-5145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B827380-9F84-AF68-2B83-E5C73F2B9D4C}"/>
              </a:ext>
            </a:extLst>
          </p:cNvPr>
          <p:cNvSpPr txBox="1"/>
          <p:nvPr/>
        </p:nvSpPr>
        <p:spPr>
          <a:xfrm>
            <a:off x="449989" y="4289953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B74CAA-CD16-2201-0C30-83DAC92A505D}"/>
              </a:ext>
            </a:extLst>
          </p:cNvPr>
          <p:cNvSpPr txBox="1"/>
          <p:nvPr/>
        </p:nvSpPr>
        <p:spPr>
          <a:xfrm>
            <a:off x="449989" y="4765441"/>
            <a:ext cx="158699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132">
            <a:extLst>
              <a:ext uri="{FF2B5EF4-FFF2-40B4-BE49-F238E27FC236}">
                <a16:creationId xmlns:a16="http://schemas.microsoft.com/office/drawing/2014/main" id="{0B85AE47-CC8A-2079-7D32-975A95F0153F}"/>
              </a:ext>
            </a:extLst>
          </p:cNvPr>
          <p:cNvSpPr txBox="1"/>
          <p:nvPr/>
        </p:nvSpPr>
        <p:spPr>
          <a:xfrm>
            <a:off x="540000" y="1137738"/>
            <a:ext cx="100063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2133">
            <a:extLst>
              <a:ext uri="{FF2B5EF4-FFF2-40B4-BE49-F238E27FC236}">
                <a16:creationId xmlns:a16="http://schemas.microsoft.com/office/drawing/2014/main" id="{697E4540-F7F1-FE33-8A3B-44CB8DA1812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81452" y="2180484"/>
            <a:ext cx="2740460" cy="165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0" name="yt_shape_12140"/>
              <p:cNvSpPr txBox="1"/>
              <p:nvPr/>
            </p:nvSpPr>
            <p:spPr>
              <a:xfrm>
                <a:off x="540000" y="978251"/>
                <a:ext cx="10538847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0" name="yt_shape_12140" descr="{&quot;rangeId&quot;:20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38847" cy="490006"/>
              </a:xfrm>
              <a:prstGeom prst="rect">
                <a:avLst/>
              </a:prstGeom>
              <a:blipFill>
                <a:blip r:embed="rId2"/>
                <a:stretch>
                  <a:fillRect l="-1794" r="-984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42" name="yt_image_1214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7559" y="2045274"/>
            <a:ext cx="1645788" cy="170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44" name="yt_shape_12144"/>
              <p:cNvSpPr txBox="1"/>
              <p:nvPr/>
            </p:nvSpPr>
            <p:spPr>
              <a:xfrm>
                <a:off x="540000" y="1603598"/>
                <a:ext cx="2699457" cy="31085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44" name="yt_shape_12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3598"/>
                <a:ext cx="2699457" cy="3108543"/>
              </a:xfrm>
              <a:prstGeom prst="rect">
                <a:avLst/>
              </a:prstGeom>
              <a:blipFill>
                <a:blip r:embed="rId4"/>
                <a:stretch>
                  <a:fillRect l="-7014" r="-6561" b="-5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9F1B66-0E06-F82B-2F37-580EDB23BC06}"/>
                  </a:ext>
                </a:extLst>
              </p:cNvPr>
              <p:cNvSpPr txBox="1"/>
              <p:nvPr/>
            </p:nvSpPr>
            <p:spPr>
              <a:xfrm>
                <a:off x="449989" y="1556792"/>
                <a:ext cx="279634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9F1B66-0E06-F82B-2F37-580EDB23B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56792"/>
                <a:ext cx="2796349" cy="646189"/>
              </a:xfrm>
              <a:prstGeom prst="rect">
                <a:avLst/>
              </a:prstGeom>
              <a:blipFill>
                <a:blip r:embed="rId5"/>
                <a:stretch>
                  <a:fillRect l="-3486" r="-326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0347055-9407-0D85-B8A8-D8AF18DC214A}"/>
              </a:ext>
            </a:extLst>
          </p:cNvPr>
          <p:cNvSpPr txBox="1"/>
          <p:nvPr/>
        </p:nvSpPr>
        <p:spPr>
          <a:xfrm>
            <a:off x="449989" y="2109369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CF91C1-37D2-B6CB-4A31-F6646804AB15}"/>
              </a:ext>
            </a:extLst>
          </p:cNvPr>
          <p:cNvSpPr txBox="1"/>
          <p:nvPr/>
        </p:nvSpPr>
        <p:spPr>
          <a:xfrm>
            <a:off x="449989" y="2584857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B8A5A8-4343-F2CC-F014-689ACFB42C34}"/>
              </a:ext>
            </a:extLst>
          </p:cNvPr>
          <p:cNvSpPr txBox="1"/>
          <p:nvPr/>
        </p:nvSpPr>
        <p:spPr>
          <a:xfrm>
            <a:off x="449989" y="3060346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A40E0F-6462-1320-09FA-9695F2DED598}"/>
                  </a:ext>
                </a:extLst>
              </p:cNvPr>
              <p:cNvSpPr txBox="1"/>
              <p:nvPr/>
            </p:nvSpPr>
            <p:spPr>
              <a:xfrm>
                <a:off x="449989" y="3535833"/>
                <a:ext cx="170719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A40E0F-6462-1320-09FA-9695F2DED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5833"/>
                <a:ext cx="1707198" cy="768681"/>
              </a:xfrm>
              <a:prstGeom prst="rect">
                <a:avLst/>
              </a:prstGeom>
              <a:blipFill>
                <a:blip r:embed="rId6"/>
                <a:stretch>
                  <a:fillRect l="-5714" r="-571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44AA9D5-D57D-734D-7EB4-C100CE8DB120}"/>
              </a:ext>
            </a:extLst>
          </p:cNvPr>
          <p:cNvSpPr txBox="1"/>
          <p:nvPr/>
        </p:nvSpPr>
        <p:spPr>
          <a:xfrm>
            <a:off x="449989" y="4210902"/>
            <a:ext cx="22184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7" name="yt_shape_12147"/>
          <p:cNvSpPr txBox="1"/>
          <p:nvPr/>
        </p:nvSpPr>
        <p:spPr>
          <a:xfrm>
            <a:off x="540000" y="900000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46" name="yt_image_12146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9" name="yt_shape_12149"/>
          <p:cNvSpPr txBox="1"/>
          <p:nvPr/>
        </p:nvSpPr>
        <p:spPr>
          <a:xfrm>
            <a:off x="540000" y="1597583"/>
            <a:ext cx="60208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50" name="yt_image_1215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4533" y="2432459"/>
            <a:ext cx="1756905" cy="14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2" name="yt_shape_12152"/>
          <p:cNvSpPr txBox="1"/>
          <p:nvPr/>
        </p:nvSpPr>
        <p:spPr>
          <a:xfrm>
            <a:off x="540000" y="2132856"/>
            <a:ext cx="41020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54" name="yt_shape_12154"/>
              <p:cNvSpPr txBox="1"/>
              <p:nvPr/>
            </p:nvSpPr>
            <p:spPr>
              <a:xfrm>
                <a:off x="540000" y="2750414"/>
                <a:ext cx="6167779" cy="1946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所对的圆周角，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154" name="yt_shape_12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0414"/>
                <a:ext cx="6167779" cy="1946751"/>
              </a:xfrm>
              <a:prstGeom prst="rect">
                <a:avLst/>
              </a:prstGeom>
              <a:blipFill>
                <a:blip r:embed="rId4"/>
                <a:stretch>
                  <a:fillRect l="-3066" r="-2176" b="-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D066BF-EF8F-61AC-3E21-0AC89971CE23}"/>
                  </a:ext>
                </a:extLst>
              </p:cNvPr>
              <p:cNvSpPr txBox="1"/>
              <p:nvPr/>
            </p:nvSpPr>
            <p:spPr>
              <a:xfrm>
                <a:off x="449989" y="2703608"/>
                <a:ext cx="628821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证明：（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所对的圆周角，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D066BF-EF8F-61AC-3E21-0AC89971C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3608"/>
                <a:ext cx="6288214" cy="646189"/>
              </a:xfrm>
              <a:prstGeom prst="rect">
                <a:avLst/>
              </a:prstGeom>
              <a:blipFill>
                <a:blip r:embed="rId5"/>
                <a:stretch>
                  <a:fillRect l="-1552" r="-1649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4E9C938-26AD-07E6-9A05-17C941E67642}"/>
              </a:ext>
            </a:extLst>
          </p:cNvPr>
          <p:cNvSpPr txBox="1"/>
          <p:nvPr/>
        </p:nvSpPr>
        <p:spPr>
          <a:xfrm>
            <a:off x="449989" y="3256185"/>
            <a:ext cx="184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61EEBA-E562-7F6E-6A15-E4231EF4BAE5}"/>
              </a:ext>
            </a:extLst>
          </p:cNvPr>
          <p:cNvSpPr txBox="1"/>
          <p:nvPr/>
        </p:nvSpPr>
        <p:spPr>
          <a:xfrm>
            <a:off x="449989" y="3731674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7FA43E-67BD-0061-FCEA-BBEB4DDA17EF}"/>
              </a:ext>
            </a:extLst>
          </p:cNvPr>
          <p:cNvSpPr txBox="1"/>
          <p:nvPr/>
        </p:nvSpPr>
        <p:spPr>
          <a:xfrm>
            <a:off x="449989" y="4207161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6" name="yt_shape_12156"/>
              <p:cNvSpPr txBox="1"/>
              <p:nvPr/>
            </p:nvSpPr>
            <p:spPr>
              <a:xfrm>
                <a:off x="540000" y="1813091"/>
                <a:ext cx="5076711" cy="35918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6" name="yt_shape_12156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3091"/>
                <a:ext cx="5076711" cy="3591817"/>
              </a:xfrm>
              <a:prstGeom prst="rect">
                <a:avLst/>
              </a:prstGeom>
              <a:blipFill>
                <a:blip r:embed="rId2"/>
                <a:stretch>
                  <a:fillRect l="-3726" r="-2644" b="-4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5D33B29-C500-E899-7E47-83A52E2E1862}"/>
                  </a:ext>
                </a:extLst>
              </p:cNvPr>
              <p:cNvSpPr txBox="1"/>
              <p:nvPr/>
            </p:nvSpPr>
            <p:spPr>
              <a:xfrm>
                <a:off x="449989" y="1766285"/>
                <a:ext cx="453586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mathAnswerShape': 1}">
                <a:extLst>
                  <a:ext uri="{FF2B5EF4-FFF2-40B4-BE49-F238E27FC236}">
                    <a16:creationId xmlns:a16="http://schemas.microsoft.com/office/drawing/2014/main" id="{B5D33B29-C500-E899-7E47-83A52E2E1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66285"/>
                <a:ext cx="4535868" cy="771792"/>
              </a:xfrm>
              <a:prstGeom prst="rect">
                <a:avLst/>
              </a:prstGeom>
              <a:blipFill>
                <a:blip r:embed="rId3"/>
                <a:stretch>
                  <a:fillRect l="-2151" r="-24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B96A59E-8801-76A3-DDB4-F0CF88B64798}"/>
              </a:ext>
            </a:extLst>
          </p:cNvPr>
          <p:cNvSpPr txBox="1"/>
          <p:nvPr/>
        </p:nvSpPr>
        <p:spPr>
          <a:xfrm>
            <a:off x="449989" y="2444465"/>
            <a:ext cx="487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E36003-6073-EB39-0085-3EAA816F1029}"/>
              </a:ext>
            </a:extLst>
          </p:cNvPr>
          <p:cNvSpPr txBox="1"/>
          <p:nvPr/>
        </p:nvSpPr>
        <p:spPr>
          <a:xfrm>
            <a:off x="449989" y="2919953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FFF764-53B6-6C4F-D4F9-B97D7F9BBB1F}"/>
              </a:ext>
            </a:extLst>
          </p:cNvPr>
          <p:cNvSpPr txBox="1"/>
          <p:nvPr/>
        </p:nvSpPr>
        <p:spPr>
          <a:xfrm>
            <a:off x="449989" y="3395441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10FF7E-55D4-76D3-9D69-EFE7FACF088D}"/>
              </a:ext>
            </a:extLst>
          </p:cNvPr>
          <p:cNvSpPr txBox="1"/>
          <p:nvPr/>
        </p:nvSpPr>
        <p:spPr>
          <a:xfrm>
            <a:off x="449989" y="3870929"/>
            <a:ext cx="450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C65E56E-65D2-E398-0809-4A0A82529690}"/>
                  </a:ext>
                </a:extLst>
              </p:cNvPr>
              <p:cNvSpPr txBox="1"/>
              <p:nvPr/>
            </p:nvSpPr>
            <p:spPr>
              <a:xfrm>
                <a:off x="449989" y="4346417"/>
                <a:ext cx="188791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9, 'mathAnswerShape': 1}">
                <a:extLst>
                  <a:ext uri="{FF2B5EF4-FFF2-40B4-BE49-F238E27FC236}">
                    <a16:creationId xmlns:a16="http://schemas.microsoft.com/office/drawing/2014/main" id="{7C65E56E-65D2-E398-0809-4A0A82529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6417"/>
                <a:ext cx="1887918" cy="646189"/>
              </a:xfrm>
              <a:prstGeom prst="rect">
                <a:avLst/>
              </a:prstGeom>
              <a:blipFill>
                <a:blip r:embed="rId4"/>
                <a:stretch>
                  <a:fillRect l="-5161" r="-4839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EFC9C0D-0F2C-BF00-C6DC-6358DE195D22}"/>
              </a:ext>
            </a:extLst>
          </p:cNvPr>
          <p:cNvSpPr txBox="1"/>
          <p:nvPr/>
        </p:nvSpPr>
        <p:spPr>
          <a:xfrm>
            <a:off x="449989" y="4898994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153">
            <a:extLst>
              <a:ext uri="{FF2B5EF4-FFF2-40B4-BE49-F238E27FC236}">
                <a16:creationId xmlns:a16="http://schemas.microsoft.com/office/drawing/2014/main" id="{74914A1B-052C-DB79-2F3B-EB71C3044A0B}"/>
              </a:ext>
            </a:extLst>
          </p:cNvPr>
          <p:cNvSpPr txBox="1"/>
          <p:nvPr/>
        </p:nvSpPr>
        <p:spPr>
          <a:xfrm>
            <a:off x="540000" y="1340768"/>
            <a:ext cx="5512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2150">
            <a:extLst>
              <a:ext uri="{FF2B5EF4-FFF2-40B4-BE49-F238E27FC236}">
                <a16:creationId xmlns:a16="http://schemas.microsoft.com/office/drawing/2014/main" id="{1C9B5A9A-CD63-F43E-4C1F-84EE591FCEC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44533" y="2432459"/>
            <a:ext cx="1756905" cy="14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9" name="yt_shape_12159"/>
          <p:cNvSpPr txBox="1"/>
          <p:nvPr/>
        </p:nvSpPr>
        <p:spPr>
          <a:xfrm>
            <a:off x="3369962" y="1200544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158" name="yt_image_1215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24994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1" name="yt_shape_12161"/>
          <p:cNvSpPr txBox="1"/>
          <p:nvPr/>
        </p:nvSpPr>
        <p:spPr>
          <a:xfrm>
            <a:off x="3172122" y="1678969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构造同弧或等弧所对的圆周角或圆心角解题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62" name="yt_shape_12162"/>
              <p:cNvSpPr txBox="1"/>
              <p:nvPr/>
            </p:nvSpPr>
            <p:spPr>
              <a:xfrm>
                <a:off x="540119" y="2165133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（本溪市中考）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如图，由边长为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的小正方形组成的网格中，点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都在格点上，以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为直径的圆经过点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62" name="yt_shape_12162" descr="{&quot;rangeId&quot;:2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65133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348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67" name="yt_shape_12167"/>
          <p:cNvSpPr txBox="1"/>
          <p:nvPr/>
        </p:nvSpPr>
        <p:spPr>
          <a:xfrm>
            <a:off x="540000" y="56948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4" name="yt_shape_12164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7230" y="3488272"/>
            <a:ext cx="2197539" cy="2156220"/>
            <a:chOff x="0" y="0"/>
            <a:chExt cx="2197539" cy="2156220"/>
          </a:xfrm>
        </p:grpSpPr>
        <p:pic>
          <p:nvPicPr>
            <p:cNvPr id="2" name="yt_image_1216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97539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6" name="yt_shape_12166"/>
            <p:cNvSpPr txBox="1"/>
            <p:nvPr/>
          </p:nvSpPr>
          <p:spPr>
            <a:xfrm>
              <a:off x="489305" y="17962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E0419C-8832-0D07-9A3B-18496A249D4C}"/>
                  </a:ext>
                </a:extLst>
              </p:cNvPr>
              <p:cNvSpPr txBox="1"/>
              <p:nvPr/>
            </p:nvSpPr>
            <p:spPr>
              <a:xfrm>
                <a:off x="8017721" y="2512865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4, 'hasSerialNum': 1, 'mathAnswerShape': 1}">
                <a:extLst>
                  <a:ext uri="{FF2B5EF4-FFF2-40B4-BE49-F238E27FC236}">
                    <a16:creationId xmlns:a16="http://schemas.microsoft.com/office/drawing/2014/main" id="{C6E0419C-8832-0D07-9A3B-18496A249D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7721" y="2512865"/>
                <a:ext cx="308674" cy="727279"/>
              </a:xfrm>
              <a:prstGeom prst="rect">
                <a:avLst/>
              </a:prstGeom>
              <a:blipFill>
                <a:blip r:embed="rId5"/>
                <a:stretch>
                  <a:fillRect l="-2941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8" name="yt_shape_12168"/>
          <p:cNvSpPr txBox="1"/>
          <p:nvPr/>
        </p:nvSpPr>
        <p:spPr>
          <a:xfrm>
            <a:off x="540119" y="13559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轴正半轴上，点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的延长线上，若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长为半径的弧经过点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轴正半轴于点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72" name="yt_shape_12172"/>
          <p:cNvSpPr txBox="1"/>
          <p:nvPr/>
        </p:nvSpPr>
        <p:spPr>
          <a:xfrm>
            <a:off x="540000" y="5154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9" name="yt_shape_12169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9595" y="2947928"/>
            <a:ext cx="2112809" cy="2156220"/>
            <a:chOff x="0" y="0"/>
            <a:chExt cx="2112809" cy="2156220"/>
          </a:xfrm>
        </p:grpSpPr>
        <p:pic>
          <p:nvPicPr>
            <p:cNvPr id="2" name="yt_image_121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2809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71" name="yt_shape_12171"/>
            <p:cNvSpPr txBox="1"/>
            <p:nvPr/>
          </p:nvSpPr>
          <p:spPr>
            <a:xfrm>
              <a:off x="446940" y="17962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173" name="yt_image_121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680264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FC0A7FC-13C1-4769-A363-06248DFEBD01}"/>
              </a:ext>
            </a:extLst>
          </p:cNvPr>
          <p:cNvSpPr txBox="1"/>
          <p:nvPr/>
        </p:nvSpPr>
        <p:spPr>
          <a:xfrm>
            <a:off x="6882657" y="226016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" name="yt_shape_12062"/>
          <p:cNvSpPr txBox="1"/>
          <p:nvPr/>
        </p:nvSpPr>
        <p:spPr>
          <a:xfrm>
            <a:off x="540000" y="170080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61" name="yt_image_120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0080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4" name="yt_shape_12064"/>
          <p:cNvSpPr txBox="1"/>
          <p:nvPr/>
        </p:nvSpPr>
        <p:spPr>
          <a:xfrm>
            <a:off x="540000" y="2404105"/>
            <a:ext cx="352340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圆周角的概念</a:t>
            </a:r>
          </a:p>
        </p:txBody>
      </p:sp>
      <p:sp>
        <p:nvSpPr>
          <p:cNvPr id="12065" name="yt_shape_12065"/>
          <p:cNvSpPr txBox="1"/>
          <p:nvPr/>
        </p:nvSpPr>
        <p:spPr>
          <a:xfrm>
            <a:off x="540000" y="2908415"/>
            <a:ext cx="56682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下列图形中的角是圆周角的是（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2066" name="yt_image_120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0733" y="3467570"/>
            <a:ext cx="5570533" cy="153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739188">
            <a:extLst>
              <a:ext uri="{FF2B5EF4-FFF2-40B4-BE49-F238E27FC236}">
                <a16:creationId xmlns:a16="http://schemas.microsoft.com/office/drawing/2014/main" id="{28B86A8C-5FDE-348A-D33F-BEAAD4A8B3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578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9F5F19-24EA-9EA4-1947-88DB37FEF31F}"/>
              </a:ext>
            </a:extLst>
          </p:cNvPr>
          <p:cNvSpPr txBox="1"/>
          <p:nvPr/>
        </p:nvSpPr>
        <p:spPr>
          <a:xfrm>
            <a:off x="5250589" y="286160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8" name="yt_shape_12068"/>
          <p:cNvSpPr txBox="1"/>
          <p:nvPr/>
        </p:nvSpPr>
        <p:spPr>
          <a:xfrm>
            <a:off x="540000" y="2245124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如图，在圆中标出的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个角中，圆周角有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72" name="yt_shape_12072"/>
          <p:cNvSpPr txBox="1"/>
          <p:nvPr/>
        </p:nvSpPr>
        <p:spPr>
          <a:xfrm>
            <a:off x="540000" y="46502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9" name="yt_shape_12069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1460" y="2876791"/>
            <a:ext cx="1529078" cy="1723023"/>
            <a:chOff x="0" y="0"/>
            <a:chExt cx="1529078" cy="1723023"/>
          </a:xfrm>
        </p:grpSpPr>
        <p:pic>
          <p:nvPicPr>
            <p:cNvPr id="2" name="yt_image_120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9078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1" name="yt_shape_12071"/>
            <p:cNvSpPr txBox="1"/>
            <p:nvPr/>
          </p:nvSpPr>
          <p:spPr>
            <a:xfrm>
              <a:off x="231258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B0E75F0-B72C-EDBF-BA4C-6A8DEABFF5B2}"/>
              </a:ext>
            </a:extLst>
          </p:cNvPr>
          <p:cNvSpPr txBox="1"/>
          <p:nvPr/>
        </p:nvSpPr>
        <p:spPr>
          <a:xfrm>
            <a:off x="6317389" y="219831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3" name="yt_shape_12073"/>
          <p:cNvSpPr txBox="1"/>
          <p:nvPr/>
        </p:nvSpPr>
        <p:spPr>
          <a:xfrm>
            <a:off x="540000" y="203980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半圆或直径所对圆周角及圆周角定理</a:t>
            </a:r>
          </a:p>
        </p:txBody>
      </p:sp>
      <p:sp>
        <p:nvSpPr>
          <p:cNvPr id="12074" name="yt_shape_12074"/>
          <p:cNvSpPr txBox="1"/>
          <p:nvPr/>
        </p:nvSpPr>
        <p:spPr>
          <a:xfrm>
            <a:off x="540119" y="254411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（桂林市中考）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8" name="yt_table_120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878913"/>
              </p:ext>
            </p:extLst>
          </p:nvPr>
        </p:nvGraphicFramePr>
        <p:xfrm>
          <a:off x="540000" y="3510407"/>
          <a:ext cx="82988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grpSp>
        <p:nvGrpSpPr>
          <p:cNvPr id="12075" name="yt_shape_12075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2100" y="3510407"/>
            <a:ext cx="1337677" cy="1668159"/>
            <a:chOff x="0" y="0"/>
            <a:chExt cx="1337677" cy="1668159"/>
          </a:xfrm>
        </p:grpSpPr>
        <p:pic>
          <p:nvPicPr>
            <p:cNvPr id="2" name="yt_image_120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7677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7" name="yt_shape_12077"/>
            <p:cNvSpPr txBox="1"/>
            <p:nvPr/>
          </p:nvSpPr>
          <p:spPr>
            <a:xfrm>
              <a:off x="135557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39251">
            <a:extLst>
              <a:ext uri="{FF2B5EF4-FFF2-40B4-BE49-F238E27FC236}">
                <a16:creationId xmlns:a16="http://schemas.microsoft.com/office/drawing/2014/main" id="{15CA46E3-0464-C5E5-FF55-16DF3CF81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8147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375FC96-B12A-8979-D6E2-AB0523E83266}"/>
              </a:ext>
            </a:extLst>
          </p:cNvPr>
          <p:cNvSpPr txBox="1"/>
          <p:nvPr/>
        </p:nvSpPr>
        <p:spPr>
          <a:xfrm>
            <a:off x="2126508" y="297279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0" name="yt_shape_12080"/>
          <p:cNvSpPr txBox="1"/>
          <p:nvPr/>
        </p:nvSpPr>
        <p:spPr>
          <a:xfrm>
            <a:off x="540119" y="91988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为圆上的三点，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点可能是圆心的是（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2081" name="yt_image_1208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844" y="2038539"/>
            <a:ext cx="477631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" name="yt_shape_12083"/>
          <p:cNvSpPr txBox="1"/>
          <p:nvPr/>
        </p:nvSpPr>
        <p:spPr>
          <a:xfrm>
            <a:off x="540119" y="370745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（自贡市一中单元卷）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所对的优弧上，如果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2087" name="yt_table_120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791804"/>
              </p:ext>
            </p:extLst>
          </p:nvPr>
        </p:nvGraphicFramePr>
        <p:xfrm>
          <a:off x="540000" y="467375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</a:tbl>
          </a:graphicData>
        </a:graphic>
      </p:graphicFrame>
      <p:grpSp>
        <p:nvGrpSpPr>
          <p:cNvPr id="12084" name="yt_shape_12084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8458" y="4673753"/>
            <a:ext cx="1351324" cy="1624725"/>
            <a:chOff x="0" y="0"/>
            <a:chExt cx="1351324" cy="1624725"/>
          </a:xfrm>
        </p:grpSpPr>
        <p:pic>
          <p:nvPicPr>
            <p:cNvPr id="2" name="yt_image_120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1324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86" name="yt_shape_12086"/>
            <p:cNvSpPr txBox="1"/>
            <p:nvPr/>
          </p:nvSpPr>
          <p:spPr>
            <a:xfrm>
              <a:off x="142381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AC3CF7A-4308-1FDD-E642-E84D20FE8F37}"/>
              </a:ext>
            </a:extLst>
          </p:cNvPr>
          <p:cNvSpPr txBox="1"/>
          <p:nvPr/>
        </p:nvSpPr>
        <p:spPr>
          <a:xfrm>
            <a:off x="1364508" y="1348562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18D451-313E-E4B8-0659-0C3644E87FA5}"/>
              </a:ext>
            </a:extLst>
          </p:cNvPr>
          <p:cNvSpPr txBox="1"/>
          <p:nvPr/>
        </p:nvSpPr>
        <p:spPr>
          <a:xfrm>
            <a:off x="6920757" y="413614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9" name="yt_shape_12089"/>
              <p:cNvSpPr txBox="1"/>
              <p:nvPr/>
            </p:nvSpPr>
            <p:spPr>
              <a:xfrm>
                <a:off x="540119" y="900000"/>
                <a:ext cx="11111999" cy="9933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089" name="yt_shape_1208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93349"/>
              </a:xfrm>
              <a:prstGeom prst="rect">
                <a:avLst/>
              </a:prstGeom>
              <a:blipFill>
                <a:blip r:embed="rId2"/>
                <a:stretch>
                  <a:fillRect l="-1701" b="-17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94" name="yt_table_120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019886"/>
              </p:ext>
            </p:extLst>
          </p:nvPr>
        </p:nvGraphicFramePr>
        <p:xfrm>
          <a:off x="540000" y="1944137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grpSp>
        <p:nvGrpSpPr>
          <p:cNvPr id="12091" name="yt_shape_12091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60744" y="1944137"/>
            <a:ext cx="1289023" cy="1827036"/>
            <a:chOff x="0" y="0"/>
            <a:chExt cx="1289023" cy="1827036"/>
          </a:xfrm>
        </p:grpSpPr>
        <p:pic>
          <p:nvPicPr>
            <p:cNvPr id="3" name="yt_image_120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9023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3" name="yt_shape_12093"/>
            <p:cNvSpPr txBox="1"/>
            <p:nvPr/>
          </p:nvSpPr>
          <p:spPr>
            <a:xfrm>
              <a:off x="111230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96" name="yt_shape_12096"/>
          <p:cNvSpPr txBox="1"/>
          <p:nvPr/>
        </p:nvSpPr>
        <p:spPr>
          <a:xfrm>
            <a:off x="540119" y="382155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（巴中市中考）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00" name="yt_table_121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877296"/>
              </p:ext>
            </p:extLst>
          </p:nvPr>
        </p:nvGraphicFramePr>
        <p:xfrm>
          <a:off x="540000" y="478785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grpSp>
        <p:nvGrpSpPr>
          <p:cNvPr id="12097" name="yt_shape_12097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37374" y="4787853"/>
            <a:ext cx="1212377" cy="1624725"/>
            <a:chOff x="0" y="0"/>
            <a:chExt cx="1212377" cy="1624725"/>
          </a:xfrm>
        </p:grpSpPr>
        <p:pic>
          <p:nvPicPr>
            <p:cNvPr id="2" name="yt_image_1209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12377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9" name="yt_shape_12099"/>
            <p:cNvSpPr txBox="1"/>
            <p:nvPr/>
          </p:nvSpPr>
          <p:spPr>
            <a:xfrm>
              <a:off x="72907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62DA8C5-0E06-7C2C-CD90-65B5199BBE21}"/>
              </a:ext>
            </a:extLst>
          </p:cNvPr>
          <p:cNvSpPr txBox="1"/>
          <p:nvPr/>
        </p:nvSpPr>
        <p:spPr>
          <a:xfrm>
            <a:off x="2126508" y="140577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08B93E-04E0-BCA8-BF53-CD8FD70499AE}"/>
              </a:ext>
            </a:extLst>
          </p:cNvPr>
          <p:cNvSpPr txBox="1"/>
          <p:nvPr/>
        </p:nvSpPr>
        <p:spPr>
          <a:xfrm>
            <a:off x="1212108" y="425024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2" name="yt_shape_12102"/>
          <p:cNvSpPr txBox="1"/>
          <p:nvPr/>
        </p:nvSpPr>
        <p:spPr>
          <a:xfrm>
            <a:off x="540119" y="20079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（乐山市中考）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上两点，若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06" name="yt_shape_12106"/>
          <p:cNvSpPr txBox="1"/>
          <p:nvPr/>
        </p:nvSpPr>
        <p:spPr>
          <a:xfrm>
            <a:off x="540000" y="48874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03" name="yt_shape_12103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3447" y="3119715"/>
            <a:ext cx="1485104" cy="1717308"/>
            <a:chOff x="0" y="0"/>
            <a:chExt cx="1485104" cy="1717308"/>
          </a:xfrm>
        </p:grpSpPr>
        <p:pic>
          <p:nvPicPr>
            <p:cNvPr id="2" name="yt_image_121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5104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5" name="yt_shape_12105"/>
            <p:cNvSpPr txBox="1"/>
            <p:nvPr/>
          </p:nvSpPr>
          <p:spPr>
            <a:xfrm>
              <a:off x="209271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24CD82-4BE0-A9B7-48B4-D576BEC94672}"/>
              </a:ext>
            </a:extLst>
          </p:cNvPr>
          <p:cNvSpPr txBox="1"/>
          <p:nvPr/>
        </p:nvSpPr>
        <p:spPr>
          <a:xfrm>
            <a:off x="4499821" y="243659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119" y="1772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恰好经过圆心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08" name="yt_image_121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3429000"/>
            <a:ext cx="1406687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110">
                <a:extLst>
                  <a:ext uri="{FF2B5EF4-FFF2-40B4-BE49-F238E27FC236}">
                    <a16:creationId xmlns:a16="http://schemas.microsoft.com/office/drawing/2014/main" id="{1DAEE8C2-1380-495C-0D5F-7709C454A3B2}"/>
                  </a:ext>
                </a:extLst>
              </p:cNvPr>
              <p:cNvSpPr txBox="1"/>
              <p:nvPr/>
            </p:nvSpPr>
            <p:spPr>
              <a:xfrm>
                <a:off x="540000" y="2680173"/>
                <a:ext cx="4884350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2110">
                <a:extLst>
                  <a:ext uri="{FF2B5EF4-FFF2-40B4-BE49-F238E27FC236}">
                    <a16:creationId xmlns:a16="http://schemas.microsoft.com/office/drawing/2014/main" id="{1DAEE8C2-1380-495C-0D5F-7709C454A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0173"/>
                <a:ext cx="4884350" cy="2744790"/>
              </a:xfrm>
              <a:prstGeom prst="rect">
                <a:avLst/>
              </a:prstGeom>
              <a:blipFill>
                <a:blip r:embed="rId3"/>
                <a:stretch>
                  <a:fillRect l="-3870" r="-2871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A85DA5-0459-338E-AB33-B295FA5D57A8}"/>
                  </a:ext>
                </a:extLst>
              </p:cNvPr>
              <p:cNvSpPr txBox="1"/>
              <p:nvPr/>
            </p:nvSpPr>
            <p:spPr>
              <a:xfrm>
                <a:off x="449989" y="2633367"/>
                <a:ext cx="5017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A85DA5-0459-338E-AB33-B295FA5D57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3367"/>
                <a:ext cx="5017198" cy="765061"/>
              </a:xfrm>
              <a:prstGeom prst="rect">
                <a:avLst/>
              </a:prstGeom>
              <a:blipFill>
                <a:blip r:embed="rId4"/>
                <a:stretch>
                  <a:fillRect l="-1944" r="-194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242AFF-A05E-641C-DC02-B8BF283AC609}"/>
                  </a:ext>
                </a:extLst>
              </p:cNvPr>
              <p:cNvSpPr txBox="1"/>
              <p:nvPr/>
            </p:nvSpPr>
            <p:spPr>
              <a:xfrm>
                <a:off x="449989" y="3304816"/>
                <a:ext cx="26803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242AFF-A05E-641C-DC02-B8BF283AC6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4816"/>
                <a:ext cx="2680399" cy="765061"/>
              </a:xfrm>
              <a:prstGeom prst="rect">
                <a:avLst/>
              </a:prstGeom>
              <a:blipFill>
                <a:blip r:embed="rId5"/>
                <a:stretch>
                  <a:fillRect l="-3636" r="-34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9C74936-0CE1-B099-15A1-5E4FCDB5CBEA}"/>
              </a:ext>
            </a:extLst>
          </p:cNvPr>
          <p:cNvSpPr txBox="1"/>
          <p:nvPr/>
        </p:nvSpPr>
        <p:spPr>
          <a:xfrm>
            <a:off x="449989" y="3976265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DC126F-C99E-2ED7-84CE-02EF0F6BAC6E}"/>
              </a:ext>
            </a:extLst>
          </p:cNvPr>
          <p:cNvSpPr txBox="1"/>
          <p:nvPr/>
        </p:nvSpPr>
        <p:spPr>
          <a:xfrm>
            <a:off x="449989" y="4451753"/>
            <a:ext cx="426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9692C0-06FF-114B-0C10-7151D8DDE9E4}"/>
              </a:ext>
            </a:extLst>
          </p:cNvPr>
          <p:cNvSpPr txBox="1"/>
          <p:nvPr/>
        </p:nvSpPr>
        <p:spPr>
          <a:xfrm>
            <a:off x="449989" y="4927241"/>
            <a:ext cx="181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02F08B-B25B-E2E2-0586-6D3FFDAF2B03}"/>
              </a:ext>
            </a:extLst>
          </p:cNvPr>
          <p:cNvSpPr txBox="1"/>
          <p:nvPr/>
        </p:nvSpPr>
        <p:spPr>
          <a:xfrm>
            <a:off x="1059708" y="3583358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112">
            <a:extLst>
              <a:ext uri="{FF2B5EF4-FFF2-40B4-BE49-F238E27FC236}">
                <a16:creationId xmlns:a16="http://schemas.microsoft.com/office/drawing/2014/main" id="{EBE39044-AF0B-FA29-841F-6383CEC3D97D}"/>
              </a:ext>
            </a:extLst>
          </p:cNvPr>
          <p:cNvSpPr txBox="1"/>
          <p:nvPr/>
        </p:nvSpPr>
        <p:spPr>
          <a:xfrm>
            <a:off x="540000" y="2636912"/>
            <a:ext cx="47545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考虑问题不全面而出错</a:t>
            </a:r>
          </a:p>
        </p:txBody>
      </p:sp>
      <p:pic>
        <p:nvPicPr>
          <p:cNvPr id="4" name="yt_shape_1697707739331">
            <a:extLst>
              <a:ext uri="{FF2B5EF4-FFF2-40B4-BE49-F238E27FC236}">
                <a16:creationId xmlns:a16="http://schemas.microsoft.com/office/drawing/2014/main" id="{B80646E2-CD07-99A7-D27A-EDA8F6917E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78589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1640</Words>
  <Application>Microsoft Office PowerPoint</Application>
  <PresentationFormat>宽屏</PresentationFormat>
  <Paragraphs>145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