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79" r:id="rId7"/>
    <p:sldId id="381" r:id="rId8"/>
    <p:sldId id="382" r:id="rId9"/>
    <p:sldId id="384" r:id="rId10"/>
    <p:sldId id="386" r:id="rId11"/>
    <p:sldId id="398" r:id="rId12"/>
    <p:sldId id="387" r:id="rId13"/>
    <p:sldId id="397" r:id="rId14"/>
    <p:sldId id="39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04" name="yt_image_10504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3068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06" name="yt_shape_10506"/>
              <p:cNvSpPr txBox="1"/>
              <p:nvPr/>
            </p:nvSpPr>
            <p:spPr>
              <a:xfrm>
                <a:off x="540119" y="2377484"/>
                <a:ext cx="11111999" cy="31098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）的图象是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，形状与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相同，只是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位置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不同，其顶点为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开口向上，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；开口向下，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对称轴位于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轴的右侧，则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异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号；对称轴位于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轴的左侧，则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同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抛物线交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轴于正半轴，则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；过原点，则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轴于负半轴，则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506" name="yt_shape_10506" descr="{&quot;rangeId&quot;: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7484"/>
                <a:ext cx="11111999" cy="3109826"/>
              </a:xfrm>
              <a:prstGeom prst="rect">
                <a:avLst/>
              </a:prstGeom>
              <a:blipFill>
                <a:blip r:embed="rId3"/>
                <a:stretch>
                  <a:fillRect l="-1701" t="-1569" r="-494" b="-5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CF204D2-2871-60D2-D7B9-633EA730E259}"/>
              </a:ext>
            </a:extLst>
          </p:cNvPr>
          <p:cNvSpPr txBox="1"/>
          <p:nvPr/>
        </p:nvSpPr>
        <p:spPr>
          <a:xfrm>
            <a:off x="5282458" y="233067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29F3B3-FD61-C3D6-8A81-981330E74028}"/>
              </a:ext>
            </a:extLst>
          </p:cNvPr>
          <p:cNvSpPr txBox="1"/>
          <p:nvPr/>
        </p:nvSpPr>
        <p:spPr>
          <a:xfrm>
            <a:off x="10378332" y="233067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位置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5B0F5A2-0A6C-92E4-B98D-7C63D70AB812}"/>
                  </a:ext>
                </a:extLst>
              </p:cNvPr>
              <p:cNvSpPr txBox="1"/>
              <p:nvPr/>
            </p:nvSpPr>
            <p:spPr>
              <a:xfrm>
                <a:off x="2888508" y="2806166"/>
                <a:ext cx="2244853" cy="847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D5B0F5A2-0A6C-92E4-B98D-7C63D70AB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08" y="2806166"/>
                <a:ext cx="2244853" cy="847040"/>
              </a:xfrm>
              <a:prstGeom prst="rect">
                <a:avLst/>
              </a:prstGeom>
              <a:blipFill>
                <a:blip r:embed="rId4"/>
                <a:stretch>
                  <a:fillRect l="-4348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C01DA94-F995-EDB7-083A-BDDAF88EB07F}"/>
              </a:ext>
            </a:extLst>
          </p:cNvPr>
          <p:cNvCxnSpPr/>
          <p:nvPr/>
        </p:nvCxnSpPr>
        <p:spPr>
          <a:xfrm>
            <a:off x="2673719" y="3625450"/>
            <a:ext cx="267443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F93F1A8-E094-CB4C-0D9E-FED530A779EA}"/>
                  </a:ext>
                </a:extLst>
              </p:cNvPr>
              <p:cNvSpPr txBox="1"/>
              <p:nvPr/>
            </p:nvSpPr>
            <p:spPr>
              <a:xfrm>
                <a:off x="8136211" y="2806166"/>
                <a:ext cx="758571" cy="847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0F93F1A8-E094-CB4C-0D9E-FED530A77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6211" y="2806166"/>
                <a:ext cx="758571" cy="847040"/>
              </a:xfrm>
              <a:prstGeom prst="rect">
                <a:avLst/>
              </a:prstGeom>
              <a:blipFill>
                <a:blip r:embed="rId5"/>
                <a:stretch>
                  <a:fillRect l="-12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FD37A45-B346-B19A-D422-24949A6FE6FC}"/>
              </a:ext>
            </a:extLst>
          </p:cNvPr>
          <p:cNvCxnSpPr/>
          <p:nvPr/>
        </p:nvCxnSpPr>
        <p:spPr>
          <a:xfrm>
            <a:off x="7921423" y="3625450"/>
            <a:ext cx="118814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558865FA-3E47-852D-BD08-295CCC1EC284}"/>
              </a:ext>
            </a:extLst>
          </p:cNvPr>
          <p:cNvSpPr txBox="1"/>
          <p:nvPr/>
        </p:nvSpPr>
        <p:spPr>
          <a:xfrm>
            <a:off x="7263657" y="355959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4056C7-85B4-A073-83D1-732A34281C99}"/>
              </a:ext>
            </a:extLst>
          </p:cNvPr>
          <p:cNvSpPr txBox="1"/>
          <p:nvPr/>
        </p:nvSpPr>
        <p:spPr>
          <a:xfrm>
            <a:off x="10311657" y="355959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82CF7A-FE16-E94D-B54E-159821CE5421}"/>
              </a:ext>
            </a:extLst>
          </p:cNvPr>
          <p:cNvSpPr txBox="1"/>
          <p:nvPr/>
        </p:nvSpPr>
        <p:spPr>
          <a:xfrm>
            <a:off x="5157046" y="403508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8946F2F-6A0C-A880-59FE-7B18FCA817EC}"/>
              </a:ext>
            </a:extLst>
          </p:cNvPr>
          <p:cNvSpPr txBox="1"/>
          <p:nvPr/>
        </p:nvSpPr>
        <p:spPr>
          <a:xfrm>
            <a:off x="10778382" y="403508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CE39D3C-510E-1FA6-6F35-96316149B549}"/>
              </a:ext>
            </a:extLst>
          </p:cNvPr>
          <p:cNvSpPr txBox="1"/>
          <p:nvPr/>
        </p:nvSpPr>
        <p:spPr>
          <a:xfrm>
            <a:off x="5063383" y="451057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B9E9130-ECE6-20B4-0E44-F76C4350128D}"/>
              </a:ext>
            </a:extLst>
          </p:cNvPr>
          <p:cNvSpPr txBox="1"/>
          <p:nvPr/>
        </p:nvSpPr>
        <p:spPr>
          <a:xfrm>
            <a:off x="8093921" y="451057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C3BB6B6-2B43-C1AF-C45C-B8E1BB040332}"/>
              </a:ext>
            </a:extLst>
          </p:cNvPr>
          <p:cNvSpPr txBox="1"/>
          <p:nvPr/>
        </p:nvSpPr>
        <p:spPr>
          <a:xfrm>
            <a:off x="1194646" y="4986058"/>
            <a:ext cx="48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57" name="yt_shape_10557"/>
              <p:cNvSpPr txBox="1"/>
              <p:nvPr/>
            </p:nvSpPr>
            <p:spPr>
              <a:xfrm>
                <a:off x="540119" y="900000"/>
                <a:ext cx="11111999" cy="54976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）设原抛物线与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轴的交点为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，顶点为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，平移后抛物线的对称轴与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）知，平移后的抛物线表达式为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）向右平移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个单位得到抛物线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平移前的抛物线表达式为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易推知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为直角三角形，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57" name="yt_shape_10557" descr="{&quot;rangeId&quot;:26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497659"/>
              </a:xfrm>
              <a:prstGeom prst="rect">
                <a:avLst/>
              </a:prstGeom>
              <a:blipFill>
                <a:blip r:embed="rId2"/>
                <a:stretch>
                  <a:fillRect l="-1701" t="-999" b="-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130958-E3BD-FC25-1424-A69B766AD2AE}"/>
              </a:ext>
            </a:extLst>
          </p:cNvPr>
          <p:cNvSpPr txBox="1"/>
          <p:nvPr/>
        </p:nvSpPr>
        <p:spPr>
          <a:xfrm>
            <a:off x="450108" y="1804170"/>
            <a:ext cx="10559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）知，平移后的抛物线表达式为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C1549B-C71A-A9EF-3400-6A1E342B2B90}"/>
              </a:ext>
            </a:extLst>
          </p:cNvPr>
          <p:cNvSpPr txBox="1"/>
          <p:nvPr/>
        </p:nvSpPr>
        <p:spPr>
          <a:xfrm>
            <a:off x="450108" y="2279658"/>
            <a:ext cx="10946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个单位得到抛物线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6F83F6-D412-CC98-0683-8128FADDB5FA}"/>
              </a:ext>
            </a:extLst>
          </p:cNvPr>
          <p:cNvSpPr txBox="1"/>
          <p:nvPr/>
        </p:nvSpPr>
        <p:spPr>
          <a:xfrm>
            <a:off x="450108" y="2755146"/>
            <a:ext cx="649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平移前的抛物线表达式为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0A5ECE-E8B4-FC3E-728F-59AB75A333FF}"/>
              </a:ext>
            </a:extLst>
          </p:cNvPr>
          <p:cNvSpPr txBox="1"/>
          <p:nvPr/>
        </p:nvSpPr>
        <p:spPr>
          <a:xfrm>
            <a:off x="450108" y="3230634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4EDC75-8EB1-F934-E850-B704919D6B77}"/>
              </a:ext>
            </a:extLst>
          </p:cNvPr>
          <p:cNvSpPr txBox="1"/>
          <p:nvPr/>
        </p:nvSpPr>
        <p:spPr>
          <a:xfrm>
            <a:off x="450108" y="3706122"/>
            <a:ext cx="459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C2A661A-9398-B68A-FAEB-975B2F26E648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483819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6, 'NoSplit': 1}">
                <a:extLst>
                  <a:ext uri="{FF2B5EF4-FFF2-40B4-BE49-F238E27FC236}">
                    <a16:creationId xmlns:a16="http://schemas.microsoft.com/office/drawing/2014/main" id="{6C2A661A-9398-B68A-FAEB-975B2F26E6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4838192" cy="618694"/>
              </a:xfrm>
              <a:prstGeom prst="rect">
                <a:avLst/>
              </a:prstGeom>
              <a:blipFill>
                <a:blip r:embed="rId3"/>
                <a:stretch>
                  <a:fillRect l="-2015" r="-1889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CE65633-8C4E-D11C-B218-AAFFAD2E5975}"/>
              </a:ext>
            </a:extLst>
          </p:cNvPr>
          <p:cNvSpPr txBox="1"/>
          <p:nvPr/>
        </p:nvSpPr>
        <p:spPr>
          <a:xfrm>
            <a:off x="450108" y="4706692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易推知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B1EB47-DEDE-59B0-F508-49B732A3D97F}"/>
              </a:ext>
            </a:extLst>
          </p:cNvPr>
          <p:cNvSpPr txBox="1"/>
          <p:nvPr/>
        </p:nvSpPr>
        <p:spPr>
          <a:xfrm>
            <a:off x="450108" y="5182180"/>
            <a:ext cx="354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93F5A4B-A457-1FF4-92BA-7AB0ACBC8FBF}"/>
                  </a:ext>
                </a:extLst>
              </p:cNvPr>
              <p:cNvSpPr txBox="1"/>
              <p:nvPr/>
            </p:nvSpPr>
            <p:spPr>
              <a:xfrm>
                <a:off x="450108" y="5657668"/>
                <a:ext cx="4893627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26, 'NoSplit': 1}">
                <a:extLst>
                  <a:ext uri="{FF2B5EF4-FFF2-40B4-BE49-F238E27FC236}">
                    <a16:creationId xmlns:a16="http://schemas.microsoft.com/office/drawing/2014/main" id="{C93F5A4B-A457-1FF4-92BA-7AB0ACBC8F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57668"/>
                <a:ext cx="4893627" cy="733628"/>
              </a:xfrm>
              <a:prstGeom prst="rect">
                <a:avLst/>
              </a:prstGeom>
              <a:blipFill>
                <a:blip r:embed="rId4"/>
                <a:stretch>
                  <a:fillRect l="-1993" r="-149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1" name="yt_shape_10561"/>
          <p:cNvSpPr txBox="1"/>
          <p:nvPr/>
        </p:nvSpPr>
        <p:spPr>
          <a:xfrm>
            <a:off x="540000" y="1637875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60" name="yt_image_10560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787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3" name="yt_shape_10563"/>
          <p:cNvSpPr txBox="1"/>
          <p:nvPr/>
        </p:nvSpPr>
        <p:spPr>
          <a:xfrm>
            <a:off x="540119" y="233545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，对称轴是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，请解答下列问题：</a:t>
            </a:r>
          </a:p>
        </p:txBody>
      </p:sp>
      <p:pic>
        <p:nvPicPr>
          <p:cNvPr id="10564" name="yt_image_105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0296" y="3819649"/>
            <a:ext cx="1277229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6" name="yt_shape_10566"/>
          <p:cNvSpPr txBox="1"/>
          <p:nvPr/>
        </p:nvSpPr>
        <p:spPr>
          <a:xfrm>
            <a:off x="540000" y="3429000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）求抛物线的表达式；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568">
                <a:extLst>
                  <a:ext uri="{FF2B5EF4-FFF2-40B4-BE49-F238E27FC236}">
                    <a16:creationId xmlns:a16="http://schemas.microsoft.com/office/drawing/2014/main" id="{A8191366-9880-EB57-3D39-0DA647D70B3A}"/>
                  </a:ext>
                </a:extLst>
              </p:cNvPr>
              <p:cNvSpPr txBox="1"/>
              <p:nvPr/>
            </p:nvSpPr>
            <p:spPr>
              <a:xfrm>
                <a:off x="540000" y="4064314"/>
                <a:ext cx="4802597" cy="20777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0568">
                <a:extLst>
                  <a:ext uri="{FF2B5EF4-FFF2-40B4-BE49-F238E27FC236}">
                    <a16:creationId xmlns:a16="http://schemas.microsoft.com/office/drawing/2014/main" id="{A8191366-9880-EB57-3D39-0DA647D70B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64314"/>
                <a:ext cx="4802597" cy="2077748"/>
              </a:xfrm>
              <a:prstGeom prst="rect">
                <a:avLst/>
              </a:prstGeom>
              <a:blipFill>
                <a:blip r:embed="rId4"/>
                <a:stretch>
                  <a:fillRect l="-3939" r="-2922" b="-7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4868DD-AF8E-8B3E-AC8B-94A6B9F35209}"/>
                  </a:ext>
                </a:extLst>
              </p:cNvPr>
              <p:cNvSpPr txBox="1"/>
              <p:nvPr/>
            </p:nvSpPr>
            <p:spPr>
              <a:xfrm>
                <a:off x="449989" y="4017508"/>
                <a:ext cx="4586605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34868DD-AF8E-8B3E-AC8B-94A6B9F352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7508"/>
                <a:ext cx="4586605" cy="775920"/>
              </a:xfrm>
              <a:prstGeom prst="rect">
                <a:avLst/>
              </a:prstGeom>
              <a:blipFill>
                <a:blip r:embed="rId5"/>
                <a:stretch>
                  <a:fillRect l="-2128" r="-212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F0149DA-08E3-D482-CCAB-3A26EE1CC30B}"/>
              </a:ext>
            </a:extLst>
          </p:cNvPr>
          <p:cNvSpPr txBox="1"/>
          <p:nvPr/>
        </p:nvSpPr>
        <p:spPr>
          <a:xfrm>
            <a:off x="449989" y="4699816"/>
            <a:ext cx="493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将（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4254C8-6436-CAA9-15E0-6FDD9314D028}"/>
              </a:ext>
            </a:extLst>
          </p:cNvPr>
          <p:cNvSpPr txBox="1"/>
          <p:nvPr/>
        </p:nvSpPr>
        <p:spPr>
          <a:xfrm>
            <a:off x="449989" y="5175304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8E05F5-89A9-C962-2D23-32BC949B1321}"/>
              </a:ext>
            </a:extLst>
          </p:cNvPr>
          <p:cNvSpPr txBox="1"/>
          <p:nvPr/>
        </p:nvSpPr>
        <p:spPr>
          <a:xfrm>
            <a:off x="449989" y="5650792"/>
            <a:ext cx="22866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" name="yt_shape_10567"/>
          <p:cNvSpPr txBox="1"/>
          <p:nvPr/>
        </p:nvSpPr>
        <p:spPr>
          <a:xfrm>
            <a:off x="540119" y="1025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轴平行的直线与抛物线交于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在对称轴左侧，且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70" name="yt_shape_10570"/>
              <p:cNvSpPr txBox="1"/>
              <p:nvPr/>
            </p:nvSpPr>
            <p:spPr>
              <a:xfrm>
                <a:off x="540000" y="2107653"/>
                <a:ext cx="6941003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且对称轴是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点的横坐标为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570" name="yt_shape_105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7653"/>
                <a:ext cx="6941003" cy="2079287"/>
              </a:xfrm>
              <a:prstGeom prst="rect">
                <a:avLst/>
              </a:prstGeom>
              <a:blipFill>
                <a:blip r:embed="rId2"/>
                <a:stretch>
                  <a:fillRect l="-2724" t="-2639" r="-1670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856364B-7B41-F87B-0F19-21EA2715BAA7}"/>
              </a:ext>
            </a:extLst>
          </p:cNvPr>
          <p:cNvSpPr txBox="1"/>
          <p:nvPr/>
        </p:nvSpPr>
        <p:spPr>
          <a:xfrm>
            <a:off x="449989" y="2060848"/>
            <a:ext cx="390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04BBCF-AE2C-C60A-29E9-9B954DB03F81}"/>
              </a:ext>
            </a:extLst>
          </p:cNvPr>
          <p:cNvSpPr txBox="1"/>
          <p:nvPr/>
        </p:nvSpPr>
        <p:spPr>
          <a:xfrm>
            <a:off x="449989" y="2536335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且对称轴是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点的横坐标为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B8563D-7EEC-BA7B-F632-150C8108A373}"/>
              </a:ext>
            </a:extLst>
          </p:cNvPr>
          <p:cNvSpPr txBox="1"/>
          <p:nvPr/>
        </p:nvSpPr>
        <p:spPr>
          <a:xfrm>
            <a:off x="449989" y="3011823"/>
            <a:ext cx="7053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A7B4A66-ECED-4ABC-0941-D4A07DB1C0DA}"/>
                  </a:ext>
                </a:extLst>
              </p:cNvPr>
              <p:cNvSpPr txBox="1"/>
              <p:nvPr/>
            </p:nvSpPr>
            <p:spPr>
              <a:xfrm>
                <a:off x="449989" y="3487311"/>
                <a:ext cx="56093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A7B4A66-ECED-4ABC-0941-D4A07DB1C0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7311"/>
                <a:ext cx="5609336" cy="726326"/>
              </a:xfrm>
              <a:prstGeom prst="rect">
                <a:avLst/>
              </a:prstGeom>
              <a:blipFill>
                <a:blip r:embed="rId3"/>
                <a:stretch>
                  <a:fillRect l="-1739" r="-163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0564">
            <a:extLst>
              <a:ext uri="{FF2B5EF4-FFF2-40B4-BE49-F238E27FC236}">
                <a16:creationId xmlns:a16="http://schemas.microsoft.com/office/drawing/2014/main" id="{C242D819-D476-5033-5F57-E2521B0EDC0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2608897"/>
            <a:ext cx="1277229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8" name="yt_shape_10578"/>
          <p:cNvSpPr txBox="1"/>
          <p:nvPr/>
        </p:nvSpPr>
        <p:spPr>
          <a:xfrm>
            <a:off x="540119" y="30640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）两点都在二次函数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的图象上，则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79" name="yt_shape_10579"/>
              <p:cNvSpPr txBox="1"/>
              <p:nvPr/>
            </p:nvSpPr>
            <p:spPr>
              <a:xfrm>
                <a:off x="540119" y="4023527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）三点在二次函数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的大小关系是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号表示）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579" name="yt_shape_10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23527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r="-823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81" name="yt_shape_10581"/>
          <p:cNvSpPr txBox="1"/>
          <p:nvPr/>
        </p:nvSpPr>
        <p:spPr>
          <a:xfrm>
            <a:off x="540119" y="50297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【变式】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是实数，点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图象上，则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的大小关系是：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黑体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号填空）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82" name="yt_image_1058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6141504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E03A92-E4D6-010E-3022-8C796D6553F5}"/>
              </a:ext>
            </a:extLst>
          </p:cNvPr>
          <p:cNvSpPr txBox="1"/>
          <p:nvPr/>
        </p:nvSpPr>
        <p:spPr>
          <a:xfrm>
            <a:off x="1059708" y="3443562"/>
            <a:ext cx="95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A8145E-00A8-E50D-4C93-848BDA8A0C3C}"/>
              </a:ext>
            </a:extLst>
          </p:cNvPr>
          <p:cNvSpPr txBox="1"/>
          <p:nvPr/>
        </p:nvSpPr>
        <p:spPr>
          <a:xfrm>
            <a:off x="5731721" y="4449289"/>
            <a:ext cx="14992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DF6563-14BB-3324-3C34-6982D8579F2C}"/>
              </a:ext>
            </a:extLst>
          </p:cNvPr>
          <p:cNvSpPr txBox="1"/>
          <p:nvPr/>
        </p:nvSpPr>
        <p:spPr>
          <a:xfrm>
            <a:off x="5309446" y="545838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573">
            <a:extLst>
              <a:ext uri="{FF2B5EF4-FFF2-40B4-BE49-F238E27FC236}">
                <a16:creationId xmlns:a16="http://schemas.microsoft.com/office/drawing/2014/main" id="{8C80EB33-15B2-5A06-3D9B-7FB471AAB8B1}"/>
              </a:ext>
            </a:extLst>
          </p:cNvPr>
          <p:cNvSpPr txBox="1"/>
          <p:nvPr/>
        </p:nvSpPr>
        <p:spPr>
          <a:xfrm>
            <a:off x="3369962" y="1124744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6" name="yt_image_10572">
            <a:extLst>
              <a:ext uri="{FF2B5EF4-FFF2-40B4-BE49-F238E27FC236}">
                <a16:creationId xmlns:a16="http://schemas.microsoft.com/office/drawing/2014/main" id="{4611D11C-C485-3BC0-F379-4477171CE591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9962" y="1174143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0575">
            <a:extLst>
              <a:ext uri="{FF2B5EF4-FFF2-40B4-BE49-F238E27FC236}">
                <a16:creationId xmlns:a16="http://schemas.microsoft.com/office/drawing/2014/main" id="{CA624CB3-9921-A58C-A64E-289DAC0DC550}"/>
              </a:ext>
            </a:extLst>
          </p:cNvPr>
          <p:cNvSpPr txBox="1"/>
          <p:nvPr/>
        </p:nvSpPr>
        <p:spPr>
          <a:xfrm>
            <a:off x="4864893" y="1603169"/>
            <a:ext cx="24622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函数值的大小比较</a:t>
            </a:r>
          </a:p>
        </p:txBody>
      </p:sp>
      <p:sp>
        <p:nvSpPr>
          <p:cNvPr id="8" name="yt_shape_10576">
            <a:extLst>
              <a:ext uri="{FF2B5EF4-FFF2-40B4-BE49-F238E27FC236}">
                <a16:creationId xmlns:a16="http://schemas.microsoft.com/office/drawing/2014/main" id="{602ED884-7E91-40F8-B77A-60293FE41031}"/>
              </a:ext>
            </a:extLst>
          </p:cNvPr>
          <p:cNvSpPr txBox="1"/>
          <p:nvPr/>
        </p:nvSpPr>
        <p:spPr>
          <a:xfrm>
            <a:off x="540000" y="2089333"/>
            <a:ext cx="27699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代入法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增减法</a:t>
            </a:r>
          </a:p>
        </p:txBody>
      </p:sp>
      <p:sp>
        <p:nvSpPr>
          <p:cNvPr id="9" name="yt_shape_10577">
            <a:extLst>
              <a:ext uri="{FF2B5EF4-FFF2-40B4-BE49-F238E27FC236}">
                <a16:creationId xmlns:a16="http://schemas.microsoft.com/office/drawing/2014/main" id="{D9EB4768-16F4-7B4F-D42A-1307AFAEE572}"/>
              </a:ext>
            </a:extLst>
          </p:cNvPr>
          <p:cNvSpPr txBox="1"/>
          <p:nvPr/>
        </p:nvSpPr>
        <p:spPr>
          <a:xfrm>
            <a:off x="540000" y="2575497"/>
            <a:ext cx="369331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与对称轴距离远近比较法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0" name="yt_shape_10510"/>
          <p:cNvSpPr txBox="1"/>
          <p:nvPr/>
        </p:nvSpPr>
        <p:spPr>
          <a:xfrm>
            <a:off x="540000" y="204708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09" name="yt_image_1050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4708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2" name="yt_shape_10512"/>
          <p:cNvSpPr txBox="1"/>
          <p:nvPr/>
        </p:nvSpPr>
        <p:spPr>
          <a:xfrm>
            <a:off x="540000" y="2750377"/>
            <a:ext cx="899124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的形式</a:t>
            </a:r>
          </a:p>
        </p:txBody>
      </p:sp>
      <p:sp>
        <p:nvSpPr>
          <p:cNvPr id="10513" name="yt_shape_10513"/>
          <p:cNvSpPr txBox="1"/>
          <p:nvPr/>
        </p:nvSpPr>
        <p:spPr>
          <a:xfrm>
            <a:off x="540000" y="3254687"/>
            <a:ext cx="103842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用配方法将二次函数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的形式为（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514" name="yt_table_105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528638"/>
              </p:ext>
            </p:extLst>
          </p:nvPr>
        </p:nvGraphicFramePr>
        <p:xfrm>
          <a:off x="540000" y="3740851"/>
          <a:ext cx="7247256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3233738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p:sp>
        <p:nvSpPr>
          <p:cNvPr id="10516" name="yt_shape_10516"/>
          <p:cNvSpPr txBox="1"/>
          <p:nvPr/>
        </p:nvSpPr>
        <p:spPr>
          <a:xfrm>
            <a:off x="540119" y="474240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变形为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的形式为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58025">
            <a:extLst>
              <a:ext uri="{FF2B5EF4-FFF2-40B4-BE49-F238E27FC236}">
                <a16:creationId xmlns:a16="http://schemas.microsoft.com/office/drawing/2014/main" id="{A8ECFEF2-B06C-B844-B76A-2902FA9A11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9205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83D2B7-BA54-8EB8-D356-2DCD93C9F149}"/>
              </a:ext>
            </a:extLst>
          </p:cNvPr>
          <p:cNvSpPr txBox="1"/>
          <p:nvPr/>
        </p:nvSpPr>
        <p:spPr>
          <a:xfrm>
            <a:off x="9921014" y="320788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442F77-17FF-9552-8318-BDB8E62D87EA}"/>
              </a:ext>
            </a:extLst>
          </p:cNvPr>
          <p:cNvSpPr txBox="1"/>
          <p:nvPr/>
        </p:nvSpPr>
        <p:spPr>
          <a:xfrm>
            <a:off x="8482857" y="4667852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7" name="yt_shape_10517"/>
          <p:cNvSpPr txBox="1"/>
          <p:nvPr/>
        </p:nvSpPr>
        <p:spPr>
          <a:xfrm>
            <a:off x="540000" y="1179072"/>
            <a:ext cx="540212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的平移</a:t>
            </a:r>
          </a:p>
        </p:txBody>
      </p:sp>
      <p:sp>
        <p:nvSpPr>
          <p:cNvPr id="10518" name="yt_shape_10518"/>
          <p:cNvSpPr txBox="1"/>
          <p:nvPr/>
        </p:nvSpPr>
        <p:spPr>
          <a:xfrm>
            <a:off x="540119" y="168338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（泰安市中考）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个单位得到的抛物线必定经过（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519" name="yt_table_105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015532"/>
              </p:ext>
            </p:extLst>
          </p:nvPr>
        </p:nvGraphicFramePr>
        <p:xfrm>
          <a:off x="540000" y="2649677"/>
          <a:ext cx="5726430" cy="950976"/>
        </p:xfrm>
        <a:graphic>
          <a:graphicData uri="http://schemas.openxmlformats.org/drawingml/2006/table">
            <a:tbl>
              <a:tblPr/>
              <a:tblGrid>
                <a:gridCol w="3329305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sp>
        <p:nvSpPr>
          <p:cNvPr id="10521" name="yt_shape_10521"/>
          <p:cNvSpPr txBox="1"/>
          <p:nvPr/>
        </p:nvSpPr>
        <p:spPr>
          <a:xfrm>
            <a:off x="540000" y="3651231"/>
            <a:ext cx="108811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（百色市中考）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可由抛物线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如何平移得到的（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522" name="yt_table_105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834989"/>
              </p:ext>
            </p:extLst>
          </p:nvPr>
        </p:nvGraphicFramePr>
        <p:xfrm>
          <a:off x="540000" y="4137395"/>
          <a:ext cx="6359525" cy="1901952"/>
        </p:xfrm>
        <a:graphic>
          <a:graphicData uri="http://schemas.openxmlformats.org/drawingml/2006/table">
            <a:tbl>
              <a:tblPr/>
              <a:tblGrid>
                <a:gridCol w="6359525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先向左平移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个单位，再向下平移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先向左平移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个单位，再向上平移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先向上平移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个单位，再向左平移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先向右平移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个单位，再向上平移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</a:tbl>
          </a:graphicData>
        </a:graphic>
      </p:graphicFrame>
      <p:pic>
        <p:nvPicPr>
          <p:cNvPr id="3" name="yt_shape_1697707558162">
            <a:extLst>
              <a:ext uri="{FF2B5EF4-FFF2-40B4-BE49-F238E27FC236}">
                <a16:creationId xmlns:a16="http://schemas.microsoft.com/office/drawing/2014/main" id="{9A9B2654-3A41-3F88-D59B-FBD4519964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2074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057506-C1D6-4EC9-D218-8C503C24F00D}"/>
              </a:ext>
            </a:extLst>
          </p:cNvPr>
          <p:cNvSpPr txBox="1"/>
          <p:nvPr/>
        </p:nvSpPr>
        <p:spPr>
          <a:xfrm>
            <a:off x="4717308" y="211206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430736-3506-9A7F-8A98-9DF4FA7554DA}"/>
              </a:ext>
            </a:extLst>
          </p:cNvPr>
          <p:cNvSpPr txBox="1"/>
          <p:nvPr/>
        </p:nvSpPr>
        <p:spPr>
          <a:xfrm>
            <a:off x="10395676" y="360442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4" name="yt_shape_10524"/>
          <p:cNvSpPr txBox="1"/>
          <p:nvPr/>
        </p:nvSpPr>
        <p:spPr>
          <a:xfrm>
            <a:off x="540000" y="935086"/>
            <a:ext cx="663322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p:sp>
        <p:nvSpPr>
          <p:cNvPr id="10525" name="yt_shape_10525"/>
          <p:cNvSpPr txBox="1"/>
          <p:nvPr/>
        </p:nvSpPr>
        <p:spPr>
          <a:xfrm>
            <a:off x="540000" y="1439396"/>
            <a:ext cx="848790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（重庆市中考）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的对称轴是（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526" name="yt_table_105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374592"/>
              </p:ext>
            </p:extLst>
          </p:nvPr>
        </p:nvGraphicFramePr>
        <p:xfrm>
          <a:off x="540000" y="1925560"/>
          <a:ext cx="5494655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sp>
        <p:nvSpPr>
          <p:cNvPr id="10528" name="yt_shape_10528"/>
          <p:cNvSpPr txBox="1"/>
          <p:nvPr/>
        </p:nvSpPr>
        <p:spPr>
          <a:xfrm>
            <a:off x="540119" y="292711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）都在二次函数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的图象上，当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的大小比较正确的是（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529" name="yt_table_105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455699"/>
              </p:ext>
            </p:extLst>
          </p:nvPr>
        </p:nvGraphicFramePr>
        <p:xfrm>
          <a:off x="540000" y="3893409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  <p:sp>
        <p:nvSpPr>
          <p:cNvPr id="10531" name="yt_shape_10531"/>
          <p:cNvSpPr txBox="1"/>
          <p:nvPr/>
        </p:nvSpPr>
        <p:spPr>
          <a:xfrm>
            <a:off x="540000" y="4894963"/>
            <a:ext cx="7574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的最小值为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32" name="yt_shape_10532"/>
          <p:cNvSpPr txBox="1"/>
          <p:nvPr/>
        </p:nvSpPr>
        <p:spPr>
          <a:xfrm>
            <a:off x="540119" y="53742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的增大而增大，则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58277">
            <a:extLst>
              <a:ext uri="{FF2B5EF4-FFF2-40B4-BE49-F238E27FC236}">
                <a16:creationId xmlns:a16="http://schemas.microsoft.com/office/drawing/2014/main" id="{D90CB5A7-9438-A28A-C6D1-431023F7E3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676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BE95DE-058E-C43D-B016-1744BF5D88DC}"/>
              </a:ext>
            </a:extLst>
          </p:cNvPr>
          <p:cNvSpPr txBox="1"/>
          <p:nvPr/>
        </p:nvSpPr>
        <p:spPr>
          <a:xfrm>
            <a:off x="8043001" y="1392590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5A2CB2-F5ED-3718-83FE-CAEC56189CAD}"/>
              </a:ext>
            </a:extLst>
          </p:cNvPr>
          <p:cNvSpPr txBox="1"/>
          <p:nvPr/>
        </p:nvSpPr>
        <p:spPr>
          <a:xfrm>
            <a:off x="8439996" y="3355796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F76A60-7DE3-07A8-6B9E-D00BAD9F047A}"/>
              </a:ext>
            </a:extLst>
          </p:cNvPr>
          <p:cNvSpPr txBox="1"/>
          <p:nvPr/>
        </p:nvSpPr>
        <p:spPr>
          <a:xfrm>
            <a:off x="7417526" y="4848157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B77A4C-9BBC-9127-144A-CB38F41163AD}"/>
              </a:ext>
            </a:extLst>
          </p:cNvPr>
          <p:cNvSpPr txBox="1"/>
          <p:nvPr/>
        </p:nvSpPr>
        <p:spPr>
          <a:xfrm>
            <a:off x="1974108" y="5802949"/>
            <a:ext cx="857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3" name="yt_shape_10533"/>
          <p:cNvSpPr txBox="1"/>
          <p:nvPr/>
        </p:nvSpPr>
        <p:spPr>
          <a:xfrm>
            <a:off x="540000" y="1693598"/>
            <a:ext cx="755655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的图象与系数的关系</a:t>
            </a:r>
          </a:p>
        </p:txBody>
      </p:sp>
      <p:sp>
        <p:nvSpPr>
          <p:cNvPr id="10534" name="yt_shape_10534"/>
          <p:cNvSpPr txBox="1"/>
          <p:nvPr/>
        </p:nvSpPr>
        <p:spPr>
          <a:xfrm>
            <a:off x="540119" y="219790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（信阳市九中月考）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的图象如图所示，则应满足的条件是（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536" name="yt_table_1053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199946"/>
              </p:ext>
            </p:extLst>
          </p:nvPr>
        </p:nvGraphicFramePr>
        <p:xfrm>
          <a:off x="540000" y="3164203"/>
          <a:ext cx="3302000" cy="1901952"/>
        </p:xfrm>
        <a:graphic>
          <a:graphicData uri="http://schemas.openxmlformats.org/drawingml/2006/table">
            <a:tbl>
              <a:tblPr/>
              <a:tblGrid>
                <a:gridCol w="3302000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pic>
        <p:nvPicPr>
          <p:cNvPr id="10535" name="yt_image_10535_skip" title="H_118.3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8138" y="3164203"/>
            <a:ext cx="1751731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558390">
            <a:extLst>
              <a:ext uri="{FF2B5EF4-FFF2-40B4-BE49-F238E27FC236}">
                <a16:creationId xmlns:a16="http://schemas.microsoft.com/office/drawing/2014/main" id="{922162CF-8ECA-A121-337C-32BB16D143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352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0ABDDD-FA92-BE0C-C534-443CA35A99A6}"/>
              </a:ext>
            </a:extLst>
          </p:cNvPr>
          <p:cNvSpPr txBox="1"/>
          <p:nvPr/>
        </p:nvSpPr>
        <p:spPr>
          <a:xfrm>
            <a:off x="1059708" y="262659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9" name="yt_shape_10539"/>
          <p:cNvSpPr txBox="1"/>
          <p:nvPr/>
        </p:nvSpPr>
        <p:spPr>
          <a:xfrm>
            <a:off x="540119" y="3154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时，它的最大值为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F3676D-548B-A62C-CDA8-0BF456578AE1}"/>
              </a:ext>
            </a:extLst>
          </p:cNvPr>
          <p:cNvSpPr txBox="1"/>
          <p:nvPr/>
        </p:nvSpPr>
        <p:spPr>
          <a:xfrm>
            <a:off x="9549657" y="310787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44AE2D-510E-5425-3C83-99396E7BD4F8}"/>
              </a:ext>
            </a:extLst>
          </p:cNvPr>
          <p:cNvSpPr txBox="1"/>
          <p:nvPr/>
        </p:nvSpPr>
        <p:spPr>
          <a:xfrm>
            <a:off x="1059708" y="35833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538">
            <a:extLst>
              <a:ext uri="{FF2B5EF4-FFF2-40B4-BE49-F238E27FC236}">
                <a16:creationId xmlns:a16="http://schemas.microsoft.com/office/drawing/2014/main" id="{103E7C76-1BE0-1B44-637A-D2FB03328825}"/>
              </a:ext>
            </a:extLst>
          </p:cNvPr>
          <p:cNvSpPr txBox="1"/>
          <p:nvPr/>
        </p:nvSpPr>
        <p:spPr>
          <a:xfrm>
            <a:off x="540000" y="2564904"/>
            <a:ext cx="875560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求二次函数的最值时易忽略自变量的取值范围而出错</a:t>
            </a:r>
          </a:p>
        </p:txBody>
      </p:sp>
      <p:pic>
        <p:nvPicPr>
          <p:cNvPr id="5" name="yt_shape_1697707558462">
            <a:extLst>
              <a:ext uri="{FF2B5EF4-FFF2-40B4-BE49-F238E27FC236}">
                <a16:creationId xmlns:a16="http://schemas.microsoft.com/office/drawing/2014/main" id="{AF7CA512-99A1-BAFA-F926-A66994E84A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06581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1" name="yt_shape_10541"/>
          <p:cNvSpPr txBox="1"/>
          <p:nvPr/>
        </p:nvSpPr>
        <p:spPr>
          <a:xfrm>
            <a:off x="540000" y="1229948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40" name="yt_image_10540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2994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3" name="yt_shape_10543"/>
          <p:cNvSpPr txBox="1"/>
          <p:nvPr/>
        </p:nvSpPr>
        <p:spPr>
          <a:xfrm>
            <a:off x="540119" y="192181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（德阳中学月考）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）中，函数值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的部分对应值如下表：</a:t>
            </a:r>
          </a:p>
        </p:txBody>
      </p:sp>
      <p:graphicFrame>
        <p:nvGraphicFramePr>
          <p:cNvPr id="10544" name="yt_table_1054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838054"/>
              </p:ext>
            </p:extLst>
          </p:nvPr>
        </p:nvGraphicFramePr>
        <p:xfrm>
          <a:off x="540000" y="3040476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827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7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74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74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6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67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467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467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546" name="yt_shape_10546"/>
          <p:cNvSpPr txBox="1"/>
          <p:nvPr/>
        </p:nvSpPr>
        <p:spPr>
          <a:xfrm>
            <a:off x="540000" y="4444082"/>
            <a:ext cx="543738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则该函数图象的对称轴是直线（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47" name="yt_table_10547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8934720"/>
                  </p:ext>
                </p:extLst>
              </p:nvPr>
            </p:nvGraphicFramePr>
            <p:xfrm>
              <a:off x="540000" y="4930246"/>
              <a:ext cx="4235768" cy="1058038"/>
            </p:xfrm>
            <a:graphic>
              <a:graphicData uri="http://schemas.openxmlformats.org/drawingml/2006/table">
                <a:tbl>
                  <a:tblPr/>
                  <a:tblGrid>
                    <a:gridCol w="2405380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  <a:gridCol w="1830388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547" name="yt_table_10547" descr="{&quot;rangeId&quot;:17,&quot;type&quot;:&quot;Option&quot;}" title="H_83.3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8934720"/>
                  </p:ext>
                </p:extLst>
              </p:nvPr>
            </p:nvGraphicFramePr>
            <p:xfrm>
              <a:off x="540000" y="4600298"/>
              <a:ext cx="4235768" cy="1058038"/>
            </p:xfrm>
            <a:graphic>
              <a:graphicData uri="http://schemas.openxmlformats.org/drawingml/2006/table">
                <a:tbl>
                  <a:tblPr/>
                  <a:tblGrid>
                    <a:gridCol w="2405380">
                      <a:extLst>
                        <a:ext uri="{9D8B030D-6E8A-4147-A177-3AD203B41FA5}">
                          <a16:colId xmlns:a16="http://schemas.microsoft.com/office/drawing/2014/main" val="10081"/>
                        </a:ext>
                      </a:extLst>
                    </a:gridCol>
                    <a:gridCol w="1830388">
                      <a:extLst>
                        <a:ext uri="{9D8B030D-6E8A-4147-A177-3AD203B41FA5}">
                          <a16:colId xmlns:a16="http://schemas.microsoft.com/office/drawing/2014/main" val="1008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7620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1229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B6C9672-483E-56DD-D666-305852A93520}"/>
              </a:ext>
            </a:extLst>
          </p:cNvPr>
          <p:cNvSpPr txBox="1"/>
          <p:nvPr/>
        </p:nvSpPr>
        <p:spPr>
          <a:xfrm>
            <a:off x="5021989" y="439727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" name="yt_shape_10548"/>
          <p:cNvSpPr txBox="1"/>
          <p:nvPr/>
        </p:nvSpPr>
        <p:spPr>
          <a:xfrm>
            <a:off x="540119" y="114851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（菏泽市中考）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在同一平面直角坐标系中的图象可能是（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0549" name="yt_image_105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2218" y="2267169"/>
            <a:ext cx="4727563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1" name="yt_shape_10551"/>
          <p:cNvSpPr txBox="1"/>
          <p:nvPr/>
        </p:nvSpPr>
        <p:spPr>
          <a:xfrm>
            <a:off x="540119" y="347441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）在此函数的图象上，且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553" name="yt_table_1055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553124"/>
              </p:ext>
            </p:extLst>
          </p:nvPr>
        </p:nvGraphicFramePr>
        <p:xfrm>
          <a:off x="540000" y="4440713"/>
          <a:ext cx="1633538" cy="1901952"/>
        </p:xfrm>
        <a:graphic>
          <a:graphicData uri="http://schemas.openxmlformats.org/drawingml/2006/table">
            <a:tbl>
              <a:tblPr/>
              <a:tblGrid>
                <a:gridCol w="1633538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pic>
        <p:nvPicPr>
          <p:cNvPr id="10552" name="yt_image_10552_skip" title="H_128.2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4750" y="4440713"/>
            <a:ext cx="1315024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433D32-6807-E8FF-8936-525C50CC58D2}"/>
              </a:ext>
            </a:extLst>
          </p:cNvPr>
          <p:cNvSpPr txBox="1"/>
          <p:nvPr/>
        </p:nvSpPr>
        <p:spPr>
          <a:xfrm>
            <a:off x="3802908" y="157719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EFFBFA-2F82-7365-F2F2-CD87CB4AF68A}"/>
              </a:ext>
            </a:extLst>
          </p:cNvPr>
          <p:cNvSpPr txBox="1"/>
          <p:nvPr/>
        </p:nvSpPr>
        <p:spPr>
          <a:xfrm>
            <a:off x="7644657" y="390310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5" name="yt_shape_10555"/>
          <p:cNvSpPr txBox="1"/>
          <p:nvPr/>
        </p:nvSpPr>
        <p:spPr>
          <a:xfrm>
            <a:off x="540119" y="291118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，且平移后的抛物线经过点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）写出平移后抛物线的表达式为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A81F9F-29B3-D617-4223-B01975DE5877}"/>
              </a:ext>
            </a:extLst>
          </p:cNvPr>
          <p:cNvSpPr txBox="1"/>
          <p:nvPr/>
        </p:nvSpPr>
        <p:spPr>
          <a:xfrm>
            <a:off x="5479308" y="3787603"/>
            <a:ext cx="2532761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2143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2023-10-21T09:54:38Z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