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87" r:id="rId8"/>
    <p:sldId id="374" r:id="rId9"/>
    <p:sldId id="376" r:id="rId10"/>
    <p:sldId id="377" r:id="rId11"/>
    <p:sldId id="378" r:id="rId12"/>
    <p:sldId id="379" r:id="rId13"/>
    <p:sldId id="381" r:id="rId14"/>
    <p:sldId id="383" r:id="rId15"/>
    <p:sldId id="384" r:id="rId16"/>
    <p:sldId id="385" r:id="rId17"/>
    <p:sldId id="386" r:id="rId18"/>
    <p:sldId id="389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77" name="yt_image_1297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26310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9" name="yt_shape_12979"/>
          <p:cNvSpPr txBox="1"/>
          <p:nvPr/>
        </p:nvSpPr>
        <p:spPr>
          <a:xfrm>
            <a:off x="540119" y="29099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圆锥是由一个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侧面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底面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围成的；圆锥的侧面展开图是一个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，它的半径是圆锥的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母线长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，弧长是圆锥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底面圆的周长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0" name="yt_shape_12980"/>
              <p:cNvSpPr txBox="1"/>
              <p:nvPr/>
            </p:nvSpPr>
            <p:spPr>
              <a:xfrm>
                <a:off x="540119" y="3869338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若圆锥的底面半径为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，母线长为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，则它的侧面积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ra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，全面积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，侧面展开图的圆心角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80" name="yt_shape_1298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69338"/>
                <a:ext cx="11111999" cy="1085554"/>
              </a:xfrm>
              <a:prstGeom prst="rect">
                <a:avLst/>
              </a:prstGeom>
              <a:blipFill>
                <a:blip r:embed="rId3"/>
                <a:stretch>
                  <a:fillRect l="-1701" t="-5056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64C588-2736-CBCC-C0B2-A1E8B00F5076}"/>
              </a:ext>
            </a:extLst>
          </p:cNvPr>
          <p:cNvSpPr txBox="1"/>
          <p:nvPr/>
        </p:nvSpPr>
        <p:spPr>
          <a:xfrm>
            <a:off x="2812308" y="28630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侧面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A1991E-A9A0-5B1B-17D2-980EDE4CE080}"/>
              </a:ext>
            </a:extLst>
          </p:cNvPr>
          <p:cNvSpPr txBox="1"/>
          <p:nvPr/>
        </p:nvSpPr>
        <p:spPr>
          <a:xfrm>
            <a:off x="4945908" y="28630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底面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98BE4E-A014-AC57-6277-2BE28EB9F245}"/>
              </a:ext>
            </a:extLst>
          </p:cNvPr>
          <p:cNvSpPr txBox="1"/>
          <p:nvPr/>
        </p:nvSpPr>
        <p:spPr>
          <a:xfrm>
            <a:off x="10737107" y="286309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DCE090-D93A-B23E-6A15-785864DB3094}"/>
              </a:ext>
            </a:extLst>
          </p:cNvPr>
          <p:cNvSpPr txBox="1"/>
          <p:nvPr/>
        </p:nvSpPr>
        <p:spPr>
          <a:xfrm>
            <a:off x="450108" y="333858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9A253E-AAA9-8D01-D880-14B868FDD3CD}"/>
              </a:ext>
            </a:extLst>
          </p:cNvPr>
          <p:cNvSpPr txBox="1"/>
          <p:nvPr/>
        </p:nvSpPr>
        <p:spPr>
          <a:xfrm>
            <a:off x="4107708" y="33385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母线长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EE4FF8-0A6D-0DE9-DBD1-75306A915BEE}"/>
              </a:ext>
            </a:extLst>
          </p:cNvPr>
          <p:cNvSpPr txBox="1"/>
          <p:nvPr/>
        </p:nvSpPr>
        <p:spPr>
          <a:xfrm>
            <a:off x="7460507" y="333858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底面圆的周长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7136B6-0FAB-7348-6F88-B1600F8CAC51}"/>
              </a:ext>
            </a:extLst>
          </p:cNvPr>
          <p:cNvSpPr txBox="1"/>
          <p:nvPr/>
        </p:nvSpPr>
        <p:spPr>
          <a:xfrm>
            <a:off x="8316171" y="3822532"/>
            <a:ext cx="605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E24CE1-5AD5-D6AD-F5B4-0E6FA2641A2B}"/>
              </a:ext>
            </a:extLst>
          </p:cNvPr>
          <p:cNvSpPr txBox="1"/>
          <p:nvPr/>
        </p:nvSpPr>
        <p:spPr>
          <a:xfrm>
            <a:off x="1059708" y="4298020"/>
            <a:ext cx="1284987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5DB842-70E3-FFEF-1831-AEA92F58448F}"/>
                  </a:ext>
                </a:extLst>
              </p:cNvPr>
              <p:cNvSpPr txBox="1"/>
              <p:nvPr/>
            </p:nvSpPr>
            <p:spPr>
              <a:xfrm>
                <a:off x="6287346" y="4161780"/>
                <a:ext cx="1209421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B5DB842-70E3-FFEF-1831-AEA92F5844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7346" y="4161780"/>
                <a:ext cx="1209421" cy="693179"/>
              </a:xfrm>
              <a:prstGeom prst="rect">
                <a:avLst/>
              </a:prstGeom>
              <a:blipFill>
                <a:blip r:embed="rId4"/>
                <a:stretch>
                  <a:fillRect r="-7538" b="-8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7" name="yt_shape_13027"/>
          <p:cNvSpPr txBox="1"/>
          <p:nvPr/>
        </p:nvSpPr>
        <p:spPr>
          <a:xfrm>
            <a:off x="540119" y="246748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，一条直角边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所在直线为轴旋转一周得到一个圆锥，则这个圆锥的全面积是（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29" name="yt_table_1302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807319"/>
              </p:ext>
            </p:extLst>
          </p:nvPr>
        </p:nvGraphicFramePr>
        <p:xfrm>
          <a:off x="540000" y="3433779"/>
          <a:ext cx="4794568" cy="950976"/>
        </p:xfrm>
        <a:graphic>
          <a:graphicData uri="http://schemas.openxmlformats.org/drawingml/2006/table">
            <a:tbl>
              <a:tblPr/>
              <a:tblGrid>
                <a:gridCol w="285464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pic>
        <p:nvPicPr>
          <p:cNvPr id="13028" name="yt_image_13028_skip" title="H_103.6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0299" y="3336753"/>
            <a:ext cx="877441" cy="159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3E1835-CB96-F5C6-4120-80B95AACF0C3}"/>
              </a:ext>
            </a:extLst>
          </p:cNvPr>
          <p:cNvSpPr txBox="1"/>
          <p:nvPr/>
        </p:nvSpPr>
        <p:spPr>
          <a:xfrm>
            <a:off x="7917707" y="289616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026">
            <a:extLst>
              <a:ext uri="{FF2B5EF4-FFF2-40B4-BE49-F238E27FC236}">
                <a16:creationId xmlns:a16="http://schemas.microsoft.com/office/drawing/2014/main" id="{21894814-19E4-95A7-532E-22372DA6860D}"/>
              </a:ext>
            </a:extLst>
          </p:cNvPr>
          <p:cNvSpPr txBox="1"/>
          <p:nvPr/>
        </p:nvSpPr>
        <p:spPr>
          <a:xfrm>
            <a:off x="540000" y="1916832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混淆侧面积与全面积公式而出错</a:t>
            </a:r>
          </a:p>
        </p:txBody>
      </p:sp>
      <p:pic>
        <p:nvPicPr>
          <p:cNvPr id="4" name="yt_shape_1697707820424">
            <a:extLst>
              <a:ext uri="{FF2B5EF4-FFF2-40B4-BE49-F238E27FC236}">
                <a16:creationId xmlns:a16="http://schemas.microsoft.com/office/drawing/2014/main" id="{898CF86B-2DB9-9BFD-6858-973C4398D7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8509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2" name="yt_shape_13032"/>
          <p:cNvSpPr txBox="1"/>
          <p:nvPr/>
        </p:nvSpPr>
        <p:spPr>
          <a:xfrm>
            <a:off x="540000" y="180603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31" name="yt_image_1303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060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4" name="yt_shape_13034"/>
          <p:cNvSpPr txBox="1"/>
          <p:nvPr/>
        </p:nvSpPr>
        <p:spPr>
          <a:xfrm>
            <a:off x="540119" y="249790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（金华市中考）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如图物体由两个圆锥组成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其主视图中，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若上面圆锥的侧面积为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，则下面圆锥的侧面积为（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38" name="yt_table_13038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9189074"/>
                  </p:ext>
                </p:extLst>
              </p:nvPr>
            </p:nvGraphicFramePr>
            <p:xfrm>
              <a:off x="540000" y="3464200"/>
              <a:ext cx="7303708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038" name="yt_table_13038_skip" descr="{&quot;rangeId&quot;:16,&quot;type&quot;:&quot;Option&quot;,&quot;drawing&quot;:[&quot;yt_shape_13035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9189074"/>
                  </p:ext>
                </p:extLst>
              </p:nvPr>
            </p:nvGraphicFramePr>
            <p:xfrm>
              <a:off x="540000" y="2558164"/>
              <a:ext cx="7303708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986" r="-1467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4557" r="-6487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487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35" name="yt_shape_13035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41384" y="3464200"/>
            <a:ext cx="2508652" cy="1948194"/>
            <a:chOff x="0" y="0"/>
            <a:chExt cx="2508652" cy="1948194"/>
          </a:xfrm>
        </p:grpSpPr>
        <p:pic>
          <p:nvPicPr>
            <p:cNvPr id="2" name="yt_image_13035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08652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7" name="yt_shape_13037"/>
            <p:cNvSpPr txBox="1"/>
            <p:nvPr/>
          </p:nvSpPr>
          <p:spPr>
            <a:xfrm>
              <a:off x="644862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0D7DD8-E0DD-867C-BF27-B7628AE43A2E}"/>
              </a:ext>
            </a:extLst>
          </p:cNvPr>
          <p:cNvSpPr txBox="1"/>
          <p:nvPr/>
        </p:nvSpPr>
        <p:spPr>
          <a:xfrm>
            <a:off x="8268546" y="292658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9" name="yt_shape_13039"/>
          <p:cNvSpPr txBox="1"/>
          <p:nvPr/>
        </p:nvSpPr>
        <p:spPr>
          <a:xfrm>
            <a:off x="540119" y="149887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（广元市中考）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如图，从一块直径是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的圆形铁片上剪出一个圆心角为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的扇形，将剪下来的扇形围成一个圆锥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那么这个圆锥的底面圆的半径是（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43" name="yt_table_13043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0530885"/>
                  </p:ext>
                </p:extLst>
              </p:nvPr>
            </p:nvGraphicFramePr>
            <p:xfrm>
              <a:off x="540000" y="2465166"/>
              <a:ext cx="8467091" cy="713931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43" name="yt_table_13043_skip" descr="{&quot;rangeId&quot;:17,&quot;type&quot;:&quot;Option&quot;,&quot;drawing&quot;:[&quot;yt_shape_13040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0530885"/>
                  </p:ext>
                </p:extLst>
              </p:nvPr>
            </p:nvGraphicFramePr>
            <p:xfrm>
              <a:off x="540000" y="1866295"/>
              <a:ext cx="8467091" cy="713931"/>
            </p:xfrm>
            <a:graphic>
              <a:graphicData uri="http://schemas.openxmlformats.org/drawingml/2006/table">
                <a:tbl>
                  <a:tblPr/>
                  <a:tblGrid>
                    <a:gridCol w="2489518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247205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985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39" r="-14162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235" r="-41975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40" name="yt_shape_13040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1277" y="2465166"/>
            <a:ext cx="1548547" cy="1761885"/>
            <a:chOff x="0" y="0"/>
            <a:chExt cx="1548547" cy="1761885"/>
          </a:xfrm>
        </p:grpSpPr>
        <p:pic>
          <p:nvPicPr>
            <p:cNvPr id="2" name="yt_image_13040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8547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2" name="yt_shape_13042"/>
            <p:cNvSpPr txBox="1"/>
            <p:nvPr/>
          </p:nvSpPr>
          <p:spPr>
            <a:xfrm>
              <a:off x="164809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044" name="yt_shape_13044"/>
          <p:cNvSpPr txBox="1"/>
          <p:nvPr/>
        </p:nvSpPr>
        <p:spPr>
          <a:xfrm>
            <a:off x="540119" y="427745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的圆形铁皮，做成三个相同的圆锥容器的侧面（不浪费材料，不计接缝处的材料损耗），那么每个圆锥容器的底面半径为（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3045" name="yt_table_130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130009"/>
              </p:ext>
            </p:extLst>
          </p:nvPr>
        </p:nvGraphicFramePr>
        <p:xfrm>
          <a:off x="540000" y="5243745"/>
          <a:ext cx="91433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B54168A6-64CD-1CD8-199B-5DCD7D28F0EC}"/>
              </a:ext>
            </a:extLst>
          </p:cNvPr>
          <p:cNvSpPr txBox="1"/>
          <p:nvPr/>
        </p:nvSpPr>
        <p:spPr>
          <a:xfrm>
            <a:off x="9822707" y="192755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FFBB6A-8195-4494-35BF-CB8427D3AFC2}"/>
              </a:ext>
            </a:extLst>
          </p:cNvPr>
          <p:cNvSpPr txBox="1"/>
          <p:nvPr/>
        </p:nvSpPr>
        <p:spPr>
          <a:xfrm>
            <a:off x="8679707" y="470613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7" name="yt_shape_13047"/>
          <p:cNvSpPr txBox="1"/>
          <p:nvPr/>
        </p:nvSpPr>
        <p:spPr>
          <a:xfrm>
            <a:off x="540119" y="2186164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（雅安市七中月考）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如图，蒙古包可近似地看作由圆锥和圆柱组成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若用毛毡搭建一个底面圆面积为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25πm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，圆柱高为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，圆锥高为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的蒙古包，则需要毛毡的面积是（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51" name="yt_table_13051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7980150"/>
                  </p:ext>
                </p:extLst>
              </p:nvPr>
            </p:nvGraphicFramePr>
            <p:xfrm>
              <a:off x="540000" y="3632590"/>
              <a:ext cx="5840858" cy="923227"/>
            </p:xfrm>
            <a:graphic>
              <a:graphicData uri="http://schemas.openxmlformats.org/drawingml/2006/table">
                <a:tbl>
                  <a:tblPr/>
                  <a:tblGrid>
                    <a:gridCol w="418827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B.40πm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D.55πm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051" name="yt_table_13051_skip" descr="{&quot;rangeId&quot;:19,&quot;type&quot;:&quot;Option&quot;,&quot;drawing&quot;:[&quot;yt_shape_13048&quot;]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47980150"/>
                  </p:ext>
                </p:extLst>
              </p:nvPr>
            </p:nvGraphicFramePr>
            <p:xfrm>
              <a:off x="540000" y="2346426"/>
              <a:ext cx="5840858" cy="923227"/>
            </p:xfrm>
            <a:graphic>
              <a:graphicData uri="http://schemas.openxmlformats.org/drawingml/2006/table">
                <a:tbl>
                  <a:tblPr/>
                  <a:tblGrid>
                    <a:gridCol w="4188270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  <a:gridCol w="1652588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39390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B.40πm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97" r="-39390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D.55πm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48" name="yt_shape_13048_skip" title="H_110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5571" y="3632590"/>
            <a:ext cx="1414224" cy="1399554"/>
            <a:chOff x="0" y="0"/>
            <a:chExt cx="1414224" cy="1399554"/>
          </a:xfrm>
        </p:grpSpPr>
        <p:pic>
          <p:nvPicPr>
            <p:cNvPr id="2" name="yt_image_13048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4224" cy="1003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0" name="yt_shape_13050"/>
            <p:cNvSpPr txBox="1"/>
            <p:nvPr/>
          </p:nvSpPr>
          <p:spPr>
            <a:xfrm>
              <a:off x="97648" y="103955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F21C7F-3CB7-647D-16CB-EBD6185EA06A}"/>
              </a:ext>
            </a:extLst>
          </p:cNvPr>
          <p:cNvSpPr txBox="1"/>
          <p:nvPr/>
        </p:nvSpPr>
        <p:spPr>
          <a:xfrm>
            <a:off x="1516908" y="309033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2" name="yt_shape_13052"/>
          <p:cNvSpPr txBox="1"/>
          <p:nvPr/>
        </p:nvSpPr>
        <p:spPr>
          <a:xfrm>
            <a:off x="540119" y="192449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一个几何体由圆锥和圆柱组成，相关数据如图所示，则该几何体的全面积（即表面积）为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68π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056" name="yt_shape_13056"/>
          <p:cNvSpPr txBox="1"/>
          <p:nvPr/>
        </p:nvSpPr>
        <p:spPr>
          <a:xfrm>
            <a:off x="540000" y="49708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53" name="yt_shape_13053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3963" y="3043152"/>
            <a:ext cx="1544072" cy="1877328"/>
            <a:chOff x="0" y="0"/>
            <a:chExt cx="1544072" cy="1877328"/>
          </a:xfrm>
        </p:grpSpPr>
        <p:pic>
          <p:nvPicPr>
            <p:cNvPr id="2" name="yt_image_1305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4072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55" name="yt_shape_13055"/>
            <p:cNvSpPr txBox="1"/>
            <p:nvPr/>
          </p:nvSpPr>
          <p:spPr>
            <a:xfrm>
              <a:off x="162572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301257-A9A5-2270-34CE-83C89F131BDD}"/>
              </a:ext>
            </a:extLst>
          </p:cNvPr>
          <p:cNvSpPr txBox="1"/>
          <p:nvPr/>
        </p:nvSpPr>
        <p:spPr>
          <a:xfrm>
            <a:off x="1974108" y="2353175"/>
            <a:ext cx="6388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68π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57" name="yt_shape_13057"/>
              <p:cNvSpPr txBox="1"/>
              <p:nvPr/>
            </p:nvSpPr>
            <p:spPr>
              <a:xfrm>
                <a:off x="540000" y="1268760"/>
                <a:ext cx="9672648" cy="4728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如图，一个圆锥形工艺品，它的高为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，侧面展开图是半圆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>
          <p:sp>
            <p:nvSpPr>
              <p:cNvPr id="13057" name="yt_shape_13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760"/>
                <a:ext cx="9672648" cy="472822"/>
              </a:xfrm>
              <a:prstGeom prst="rect">
                <a:avLst/>
              </a:prstGeom>
              <a:blipFill>
                <a:blip r:embed="rId2"/>
                <a:stretch>
                  <a:fillRect l="-1955" t="-3846" r="-883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59" name="yt_image_130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3163778"/>
            <a:ext cx="1151073" cy="164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1" name="yt_shape_13061"/>
          <p:cNvSpPr txBox="1"/>
          <p:nvPr/>
        </p:nvSpPr>
        <p:spPr>
          <a:xfrm>
            <a:off x="540000" y="1857683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）圆锥的母线长与底面半径之比；</a:t>
            </a:r>
          </a:p>
        </p:txBody>
      </p:sp>
      <p:sp>
        <p:nvSpPr>
          <p:cNvPr id="13062" name="yt_shape_13062"/>
          <p:cNvSpPr txBox="1"/>
          <p:nvPr/>
        </p:nvSpPr>
        <p:spPr>
          <a:xfrm>
            <a:off x="540000" y="2343847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）圆锥的侧面积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63" name="yt_shape_13063"/>
          <p:cNvSpPr txBox="1"/>
          <p:nvPr/>
        </p:nvSpPr>
        <p:spPr>
          <a:xfrm>
            <a:off x="540000" y="2823150"/>
            <a:ext cx="664925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）设圆锥底面半径为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，母线长为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由题意，知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圆锥的母线长与底面半径之比为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A2ED12-10E2-7736-AAAD-6751C5BD6844}"/>
              </a:ext>
            </a:extLst>
          </p:cNvPr>
          <p:cNvSpPr txBox="1"/>
          <p:nvPr/>
        </p:nvSpPr>
        <p:spPr>
          <a:xfrm>
            <a:off x="449989" y="2776344"/>
            <a:ext cx="6765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）设圆锥底面半径为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，母线长为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4C253B-92D9-4A02-C395-686DADA1F614}"/>
              </a:ext>
            </a:extLst>
          </p:cNvPr>
          <p:cNvSpPr txBox="1"/>
          <p:nvPr/>
        </p:nvSpPr>
        <p:spPr>
          <a:xfrm>
            <a:off x="449989" y="3251832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由题意，知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E55DDF-D0FF-D18F-758D-3F8484DBEA6F}"/>
              </a:ext>
            </a:extLst>
          </p:cNvPr>
          <p:cNvSpPr txBox="1"/>
          <p:nvPr/>
        </p:nvSpPr>
        <p:spPr>
          <a:xfrm>
            <a:off x="449989" y="3727320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圆锥的母线长与底面半径之比为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064">
                <a:extLst>
                  <a:ext uri="{FF2B5EF4-FFF2-40B4-BE49-F238E27FC236}">
                    <a16:creationId xmlns:a16="http://schemas.microsoft.com/office/drawing/2014/main" id="{6002DB7E-826F-1233-408A-5BB6B93CC7C8}"/>
                  </a:ext>
                </a:extLst>
              </p:cNvPr>
              <p:cNvSpPr txBox="1"/>
              <p:nvPr/>
            </p:nvSpPr>
            <p:spPr>
              <a:xfrm>
                <a:off x="540000" y="4319055"/>
                <a:ext cx="5806077" cy="1914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圆锥的侧面积为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18πcm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3064">
                <a:extLst>
                  <a:ext uri="{FF2B5EF4-FFF2-40B4-BE49-F238E27FC236}">
                    <a16:creationId xmlns:a16="http://schemas.microsoft.com/office/drawing/2014/main" id="{6002DB7E-826F-1233-408A-5BB6B93CC7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9055"/>
                <a:ext cx="5806077" cy="1914178"/>
              </a:xfrm>
              <a:prstGeom prst="rect">
                <a:avLst/>
              </a:prstGeom>
              <a:blipFill>
                <a:blip r:embed="rId4"/>
                <a:stretch>
                  <a:fillRect l="-3256" t="-1274" r="-2206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125ED5-BB00-BBD1-95B3-5A7A815F4F94}"/>
                  </a:ext>
                </a:extLst>
              </p:cNvPr>
              <p:cNvSpPr txBox="1"/>
              <p:nvPr/>
            </p:nvSpPr>
            <p:spPr>
              <a:xfrm>
                <a:off x="449989" y="4272249"/>
                <a:ext cx="4790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125ED5-BB00-BBD1-95B3-5A7A815F4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2249"/>
                <a:ext cx="4790313" cy="613931"/>
              </a:xfrm>
              <a:prstGeom prst="rect">
                <a:avLst/>
              </a:prstGeom>
              <a:blipFill>
                <a:blip r:embed="rId5"/>
                <a:stretch>
                  <a:fillRect l="-2036" r="-203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2EE02D9-B3A8-E04F-123B-A2D06A67FD0B}"/>
              </a:ext>
            </a:extLst>
          </p:cNvPr>
          <p:cNvSpPr txBox="1"/>
          <p:nvPr/>
        </p:nvSpPr>
        <p:spPr>
          <a:xfrm>
            <a:off x="449989" y="4792568"/>
            <a:ext cx="5930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5D0FCF-9782-7332-710E-09E82BFAD8B1}"/>
              </a:ext>
            </a:extLst>
          </p:cNvPr>
          <p:cNvSpPr txBox="1"/>
          <p:nvPr/>
        </p:nvSpPr>
        <p:spPr>
          <a:xfrm>
            <a:off x="449989" y="5268056"/>
            <a:ext cx="110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C045F2-076C-2648-9CC2-F1BD690F05B3}"/>
              </a:ext>
            </a:extLst>
          </p:cNvPr>
          <p:cNvSpPr txBox="1"/>
          <p:nvPr/>
        </p:nvSpPr>
        <p:spPr>
          <a:xfrm>
            <a:off x="449989" y="5743544"/>
            <a:ext cx="428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圆锥的侧面积为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18πcm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66" name="yt_shape_13066"/>
              <p:cNvSpPr txBox="1"/>
              <p:nvPr/>
            </p:nvSpPr>
            <p:spPr>
              <a:xfrm>
                <a:off x="540000" y="1772816"/>
                <a:ext cx="101775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</p:txBody>
          </p:sp>
        </mc:Choice>
        <mc:Fallback>
          <p:sp>
            <p:nvSpPr>
              <p:cNvPr id="13066" name="yt_shape_13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0177594" cy="465577"/>
              </a:xfrm>
              <a:prstGeom prst="rect">
                <a:avLst/>
              </a:prstGeom>
              <a:blipFill>
                <a:blip r:embed="rId2"/>
                <a:stretch>
                  <a:fillRect l="-1857" t="-5263" r="-89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68" name="yt_image_130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2953413"/>
            <a:ext cx="1629304" cy="192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1" name="yt_shape_13071"/>
          <p:cNvSpPr txBox="1"/>
          <p:nvPr/>
        </p:nvSpPr>
        <p:spPr>
          <a:xfrm>
            <a:off x="540000" y="2390138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）求图中阴影部分的面积；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73">
                <a:extLst>
                  <a:ext uri="{FF2B5EF4-FFF2-40B4-BE49-F238E27FC236}">
                    <a16:creationId xmlns:a16="http://schemas.microsoft.com/office/drawing/2014/main" id="{67A7CF7B-7554-E2F3-DE48-3E4AF09A79F5}"/>
                  </a:ext>
                </a:extLst>
              </p:cNvPr>
              <p:cNvSpPr txBox="1"/>
              <p:nvPr/>
            </p:nvSpPr>
            <p:spPr>
              <a:xfrm>
                <a:off x="540000" y="3013008"/>
                <a:ext cx="3311932" cy="27171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073">
                <a:extLst>
                  <a:ext uri="{FF2B5EF4-FFF2-40B4-BE49-F238E27FC236}">
                    <a16:creationId xmlns:a16="http://schemas.microsoft.com/office/drawing/2014/main" id="{67A7CF7B-7554-E2F3-DE48-3E4AF09A7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3008"/>
                <a:ext cx="3311932" cy="2717154"/>
              </a:xfrm>
              <a:prstGeom prst="rect">
                <a:avLst/>
              </a:prstGeom>
              <a:blipFill>
                <a:blip r:embed="rId4"/>
                <a:stretch>
                  <a:fillRect l="-5709" t="-1794" r="-4604" b="-2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FD26464-D6E4-6EDD-0CBF-54BC64406A89}"/>
              </a:ext>
            </a:extLst>
          </p:cNvPr>
          <p:cNvSpPr txBox="1"/>
          <p:nvPr/>
        </p:nvSpPr>
        <p:spPr>
          <a:xfrm>
            <a:off x="449989" y="2966202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7AE53B-2D62-A54B-AF84-3B75F0D3C5E2}"/>
              </a:ext>
            </a:extLst>
          </p:cNvPr>
          <p:cNvSpPr txBox="1"/>
          <p:nvPr/>
        </p:nvSpPr>
        <p:spPr>
          <a:xfrm>
            <a:off x="449989" y="3441690"/>
            <a:ext cx="237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C549A1-223D-C026-8EDE-749020E80F8A}"/>
                  </a:ext>
                </a:extLst>
              </p:cNvPr>
              <p:cNvSpPr txBox="1"/>
              <p:nvPr/>
            </p:nvSpPr>
            <p:spPr>
              <a:xfrm>
                <a:off x="449989" y="3917178"/>
                <a:ext cx="33917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C549A1-223D-C026-8EDE-749020E80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7178"/>
                <a:ext cx="3391726" cy="613931"/>
              </a:xfrm>
              <a:prstGeom prst="rect">
                <a:avLst/>
              </a:prstGeom>
              <a:blipFill>
                <a:blip r:embed="rId5"/>
                <a:stretch>
                  <a:fillRect l="-2878" r="-3058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602690-AA36-D02B-F927-EEB4AD4C7691}"/>
                  </a:ext>
                </a:extLst>
              </p:cNvPr>
              <p:cNvSpPr txBox="1"/>
              <p:nvPr/>
            </p:nvSpPr>
            <p:spPr>
              <a:xfrm>
                <a:off x="449989" y="4437497"/>
                <a:ext cx="34599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602690-AA36-D02B-F927-EEB4AD4C7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7497"/>
                <a:ext cx="3459988" cy="613931"/>
              </a:xfrm>
              <a:prstGeom prst="rect">
                <a:avLst/>
              </a:prstGeom>
              <a:blipFill>
                <a:blip r:embed="rId6"/>
                <a:stretch>
                  <a:fillRect l="-2822" r="-28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718F5E-862C-DFD6-97B4-99E57A690538}"/>
                  </a:ext>
                </a:extLst>
              </p:cNvPr>
              <p:cNvSpPr txBox="1"/>
              <p:nvPr/>
            </p:nvSpPr>
            <p:spPr>
              <a:xfrm>
                <a:off x="449989" y="4957816"/>
                <a:ext cx="3077908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718F5E-862C-DFD6-97B4-99E57A6905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7816"/>
                <a:ext cx="3077908" cy="792874"/>
              </a:xfrm>
              <a:prstGeom prst="rect">
                <a:avLst/>
              </a:prstGeom>
              <a:blipFill>
                <a:blip r:embed="rId7"/>
                <a:stretch>
                  <a:fillRect l="-3168" r="-3366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2" name="yt_shape_13072"/>
          <p:cNvSpPr txBox="1"/>
          <p:nvPr/>
        </p:nvSpPr>
        <p:spPr>
          <a:xfrm>
            <a:off x="540000" y="1416309"/>
            <a:ext cx="94817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）若用阴影扇形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围成一个圆锥侧面，请求出这个圆锥的全面积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75" name="yt_shape_13075"/>
              <p:cNvSpPr txBox="1"/>
              <p:nvPr/>
            </p:nvSpPr>
            <p:spPr>
              <a:xfrm>
                <a:off x="540000" y="2107654"/>
                <a:ext cx="4890762" cy="2483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）设这个圆锥底面圆的半径为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75" name="yt_shape_13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54"/>
                <a:ext cx="4890762" cy="2483244"/>
              </a:xfrm>
              <a:prstGeom prst="rect">
                <a:avLst/>
              </a:prstGeom>
              <a:blipFill>
                <a:blip r:embed="rId2"/>
                <a:stretch>
                  <a:fillRect l="-3865" t="-2211" r="-2743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5ED18E5-5A52-CA6D-74C8-CB8CE76D3B7F}"/>
              </a:ext>
            </a:extLst>
          </p:cNvPr>
          <p:cNvSpPr txBox="1"/>
          <p:nvPr/>
        </p:nvSpPr>
        <p:spPr>
          <a:xfrm>
            <a:off x="449989" y="2060848"/>
            <a:ext cx="502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）设这个圆锥底面圆的半径为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63905E1-95EE-794F-5876-A425105EF165}"/>
                  </a:ext>
                </a:extLst>
              </p:cNvPr>
              <p:cNvSpPr txBox="1"/>
              <p:nvPr/>
            </p:nvSpPr>
            <p:spPr>
              <a:xfrm>
                <a:off x="449989" y="2536336"/>
                <a:ext cx="40377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63905E1-95EE-794F-5876-A425105EF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6336"/>
                <a:ext cx="4037711" cy="768490"/>
              </a:xfrm>
              <a:prstGeom prst="rect">
                <a:avLst/>
              </a:prstGeom>
              <a:blipFill>
                <a:blip r:embed="rId3"/>
                <a:stretch>
                  <a:fillRect l="-2417" r="-21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C7334C-D16C-3BB7-E3C9-D35AFA2B7EED}"/>
                  </a:ext>
                </a:extLst>
              </p:cNvPr>
              <p:cNvSpPr txBox="1"/>
              <p:nvPr/>
            </p:nvSpPr>
            <p:spPr>
              <a:xfrm>
                <a:off x="449989" y="3211214"/>
                <a:ext cx="1342137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7C7334C-D16C-3BB7-E3C9-D35AFA2B7E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1214"/>
                <a:ext cx="1342137" cy="766458"/>
              </a:xfrm>
              <a:prstGeom prst="rect">
                <a:avLst/>
              </a:prstGeom>
              <a:blipFill>
                <a:blip r:embed="rId4"/>
                <a:stretch>
                  <a:fillRect l="-7273" r="-68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CA5FDB-EF96-47C9-D313-7E5E1D337309}"/>
                  </a:ext>
                </a:extLst>
              </p:cNvPr>
              <p:cNvSpPr txBox="1"/>
              <p:nvPr/>
            </p:nvSpPr>
            <p:spPr>
              <a:xfrm>
                <a:off x="449989" y="3884060"/>
                <a:ext cx="2870899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CA5FDB-EF96-47C9-D313-7E5E1D337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4060"/>
                <a:ext cx="2870899" cy="729628"/>
              </a:xfrm>
              <a:prstGeom prst="rect">
                <a:avLst/>
              </a:prstGeom>
              <a:blipFill>
                <a:blip r:embed="rId5"/>
                <a:stretch>
                  <a:fillRect l="-3397" r="-360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068">
            <a:extLst>
              <a:ext uri="{FF2B5EF4-FFF2-40B4-BE49-F238E27FC236}">
                <a16:creationId xmlns:a16="http://schemas.microsoft.com/office/drawing/2014/main" id="{20C78614-FA3E-4816-2EE2-D5541BAC163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36360" y="2953413"/>
            <a:ext cx="1629304" cy="1927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3" name="yt_shape_12983"/>
          <p:cNvSpPr txBox="1"/>
          <p:nvPr/>
        </p:nvSpPr>
        <p:spPr>
          <a:xfrm>
            <a:off x="540000" y="1300432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82" name="yt_image_1298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043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5" name="yt_shape_12985"/>
          <p:cNvSpPr txBox="1"/>
          <p:nvPr/>
        </p:nvSpPr>
        <p:spPr>
          <a:xfrm>
            <a:off x="540000" y="2003729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圆锥的侧面积</a:t>
            </a:r>
          </a:p>
        </p:txBody>
      </p:sp>
      <p:sp>
        <p:nvSpPr>
          <p:cNvPr id="12986" name="yt_shape_12986"/>
          <p:cNvSpPr txBox="1"/>
          <p:nvPr/>
        </p:nvSpPr>
        <p:spPr>
          <a:xfrm>
            <a:off x="540119" y="250803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（嘉兴市中考）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一个圆锥的侧面展开图是半径为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的半圆，则这个圆锥的底面圆的半径为（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987" name="yt_table_129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438687"/>
              </p:ext>
            </p:extLst>
          </p:nvPr>
        </p:nvGraphicFramePr>
        <p:xfrm>
          <a:off x="540000" y="3474334"/>
          <a:ext cx="73526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</a:tbl>
          </a:graphicData>
        </a:graphic>
      </p:graphicFrame>
      <p:sp>
        <p:nvSpPr>
          <p:cNvPr id="12989" name="yt_shape_12989"/>
          <p:cNvSpPr txBox="1"/>
          <p:nvPr/>
        </p:nvSpPr>
        <p:spPr>
          <a:xfrm>
            <a:off x="540119" y="400050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（仙桃市中考）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的扇形纸片恰好能围成一个圆锥的侧面，则这个圆锥底面半径为（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990" name="yt_table_129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034454"/>
              </p:ext>
            </p:extLst>
          </p:nvPr>
        </p:nvGraphicFramePr>
        <p:xfrm>
          <a:off x="540000" y="4966800"/>
          <a:ext cx="5699761" cy="950976"/>
        </p:xfrm>
        <a:graphic>
          <a:graphicData uri="http://schemas.openxmlformats.org/drawingml/2006/table">
            <a:tbl>
              <a:tblPr/>
              <a:tblGrid>
                <a:gridCol w="414242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</a:tbl>
          </a:graphicData>
        </a:graphic>
      </p:graphicFrame>
      <p:pic>
        <p:nvPicPr>
          <p:cNvPr id="3" name="yt_shape_1697707820284">
            <a:extLst>
              <a:ext uri="{FF2B5EF4-FFF2-40B4-BE49-F238E27FC236}">
                <a16:creationId xmlns:a16="http://schemas.microsoft.com/office/drawing/2014/main" id="{FC79E028-6F04-7CB1-FC07-22297ED581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54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D7BEA4-1DAD-544D-956F-9FCED43CFB1F}"/>
              </a:ext>
            </a:extLst>
          </p:cNvPr>
          <p:cNvSpPr txBox="1"/>
          <p:nvPr/>
        </p:nvSpPr>
        <p:spPr>
          <a:xfrm>
            <a:off x="1974108" y="293672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D94276-8165-5854-1EDB-BB9AAF2D8D7F}"/>
              </a:ext>
            </a:extLst>
          </p:cNvPr>
          <p:cNvSpPr txBox="1"/>
          <p:nvPr/>
        </p:nvSpPr>
        <p:spPr>
          <a:xfrm>
            <a:off x="5022108" y="442918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2" name="yt_shape_12992"/>
          <p:cNvSpPr txBox="1"/>
          <p:nvPr/>
        </p:nvSpPr>
        <p:spPr>
          <a:xfrm>
            <a:off x="540119" y="19168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一个圆锥的底面半径是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，其侧面展开图的圆心角是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，则圆锥的母线长是（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993" name="yt_table_129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41036"/>
              </p:ext>
            </p:extLst>
          </p:nvPr>
        </p:nvGraphicFramePr>
        <p:xfrm>
          <a:off x="540000" y="2883165"/>
          <a:ext cx="88385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12995" name="yt_shape_12995"/>
          <p:cNvSpPr txBox="1"/>
          <p:nvPr/>
        </p:nvSpPr>
        <p:spPr>
          <a:xfrm>
            <a:off x="540119" y="340933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（常德市中考）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一个圆锥的底面半径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，则这个圆锥的侧面积是（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96" name="yt_table_12996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8338855"/>
                  </p:ext>
                </p:extLst>
              </p:nvPr>
            </p:nvGraphicFramePr>
            <p:xfrm>
              <a:off x="540000" y="4375631"/>
              <a:ext cx="6669850" cy="925704"/>
            </p:xfrm>
            <a:graphic>
              <a:graphicData uri="http://schemas.openxmlformats.org/drawingml/2006/table">
                <a:tbl>
                  <a:tblPr/>
                  <a:tblGrid>
                    <a:gridCol w="4809173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96" name="yt_table_12996" descr="{&quot;rangeId&quot;:7,&quot;type&quot;:&quot;Option&quot;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8338855"/>
                  </p:ext>
                </p:extLst>
              </p:nvPr>
            </p:nvGraphicFramePr>
            <p:xfrm>
              <a:off x="540000" y="3358761"/>
              <a:ext cx="6669850" cy="925704"/>
            </p:xfrm>
            <a:graphic>
              <a:graphicData uri="http://schemas.openxmlformats.org/drawingml/2006/table">
                <a:tbl>
                  <a:tblPr/>
                  <a:tblGrid>
                    <a:gridCol w="4809173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38608" b="-1421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9016" b="-1421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5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8701" r="-3860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59016" t="-98701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0E9FBA-1C2D-668D-91BB-90DFA66A267C}"/>
              </a:ext>
            </a:extLst>
          </p:cNvPr>
          <p:cNvSpPr txBox="1"/>
          <p:nvPr/>
        </p:nvSpPr>
        <p:spPr>
          <a:xfrm>
            <a:off x="1059708" y="234555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FCD0DE-DABD-97BC-D533-7FCA5CC6B364}"/>
              </a:ext>
            </a:extLst>
          </p:cNvPr>
          <p:cNvSpPr txBox="1"/>
          <p:nvPr/>
        </p:nvSpPr>
        <p:spPr>
          <a:xfrm>
            <a:off x="1059708" y="383801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7" name="yt_shape_129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如图，已知圆锥的母线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，底面半径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，求圆锥侧面展开图的扇形的圆心角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98" name="yt_image_129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1831" y="2011799"/>
            <a:ext cx="1188336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00" name="yt_shape_13000"/>
              <p:cNvSpPr txBox="1"/>
              <p:nvPr/>
            </p:nvSpPr>
            <p:spPr>
              <a:xfrm>
                <a:off x="540000" y="3652149"/>
                <a:ext cx="3516988" cy="2675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解：设圆心角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故扇形的圆心角为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0" name="yt_shape_13000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2149"/>
                <a:ext cx="3516988" cy="2675156"/>
              </a:xfrm>
              <a:prstGeom prst="rect">
                <a:avLst/>
              </a:prstGeom>
              <a:blipFill>
                <a:blip r:embed="rId3"/>
                <a:stretch>
                  <a:fillRect l="-5373" t="-1822" r="-3986" b="-6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09B93F5-51AD-4363-29FC-48D6AC53AFDC}"/>
              </a:ext>
            </a:extLst>
          </p:cNvPr>
          <p:cNvSpPr txBox="1"/>
          <p:nvPr/>
        </p:nvSpPr>
        <p:spPr>
          <a:xfrm>
            <a:off x="449989" y="3605343"/>
            <a:ext cx="366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解：设圆心角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B98D3B-C344-BAAC-7DD1-F424FCAD2805}"/>
                  </a:ext>
                </a:extLst>
              </p:cNvPr>
              <p:cNvSpPr txBox="1"/>
              <p:nvPr/>
            </p:nvSpPr>
            <p:spPr>
              <a:xfrm>
                <a:off x="449989" y="4080831"/>
                <a:ext cx="2073974" cy="7305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73B98D3B-C344-BAAC-7DD1-F424FCAD2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0831"/>
                <a:ext cx="2073974" cy="730581"/>
              </a:xfrm>
              <a:prstGeom prst="rect">
                <a:avLst/>
              </a:prstGeom>
              <a:blipFill>
                <a:blip r:embed="rId4"/>
                <a:stretch>
                  <a:fillRect l="-4706" r="-4706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02E79B0-A598-FAC1-30FE-70790649AF2D}"/>
                  </a:ext>
                </a:extLst>
              </p:cNvPr>
              <p:cNvSpPr txBox="1"/>
              <p:nvPr/>
            </p:nvSpPr>
            <p:spPr>
              <a:xfrm>
                <a:off x="449989" y="4717800"/>
                <a:ext cx="2243836" cy="7305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502E79B0-A598-FAC1-30FE-70790649AF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7800"/>
                <a:ext cx="2243836" cy="730580"/>
              </a:xfrm>
              <a:prstGeom prst="rect">
                <a:avLst/>
              </a:prstGeom>
              <a:blipFill>
                <a:blip r:embed="rId5"/>
                <a:stretch>
                  <a:fillRect l="-4348" r="-407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A73872B-69D1-2653-1EB4-28D1DD6D0DA2}"/>
              </a:ext>
            </a:extLst>
          </p:cNvPr>
          <p:cNvSpPr txBox="1"/>
          <p:nvPr/>
        </p:nvSpPr>
        <p:spPr>
          <a:xfrm>
            <a:off x="449989" y="5354768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3664E3-7CE0-279C-4FC1-6B287C2EEFD0}"/>
              </a:ext>
            </a:extLst>
          </p:cNvPr>
          <p:cNvSpPr txBox="1"/>
          <p:nvPr/>
        </p:nvSpPr>
        <p:spPr>
          <a:xfrm>
            <a:off x="449989" y="5830256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故扇形的圆心角为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2" name="yt_shape_13002"/>
          <p:cNvSpPr txBox="1"/>
          <p:nvPr/>
        </p:nvSpPr>
        <p:spPr>
          <a:xfrm>
            <a:off x="540000" y="2277174"/>
            <a:ext cx="11014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如图，有一直径是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米的圆形铁皮，现从中剪出一个圆心角是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03" name="yt_image_130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4482" y="2908841"/>
            <a:ext cx="1603035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05" name="yt_shape_13005"/>
              <p:cNvSpPr txBox="1"/>
              <p:nvPr/>
            </p:nvSpPr>
            <p:spPr>
              <a:xfrm>
                <a:off x="540000" y="4466913"/>
                <a:ext cx="3671005" cy="4739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5" name="yt_shape_13005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6913"/>
                <a:ext cx="3671005" cy="473912"/>
              </a:xfrm>
              <a:prstGeom prst="rect">
                <a:avLst/>
              </a:prstGeom>
              <a:blipFill>
                <a:blip r:embed="rId3"/>
                <a:stretch>
                  <a:fillRect l="-5150" t="-5128" r="-4153" b="-37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00D0A6-7127-611D-BC80-FD6F32C51808}"/>
                  </a:ext>
                </a:extLst>
              </p:cNvPr>
              <p:cNvSpPr txBox="1"/>
              <p:nvPr/>
            </p:nvSpPr>
            <p:spPr>
              <a:xfrm>
                <a:off x="2802664" y="4339157"/>
                <a:ext cx="548514" cy="5629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4E00D0A6-7127-611D-BC80-FD6F32C51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664" y="4339157"/>
                <a:ext cx="548514" cy="562941"/>
              </a:xfrm>
              <a:prstGeom prst="rect">
                <a:avLst/>
              </a:prstGeom>
              <a:blipFill>
                <a:blip r:embed="rId4"/>
                <a:stretch>
                  <a:fillRect l="-1777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7" name="yt_shape_13007"/>
              <p:cNvSpPr txBox="1"/>
              <p:nvPr/>
            </p:nvSpPr>
            <p:spPr>
              <a:xfrm>
                <a:off x="540000" y="1981534"/>
                <a:ext cx="8540800" cy="32549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）用该扇形铁皮围成一个圆锥，求所得圆锥的底面圆的半径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解：设圆锥的底面圆半径为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由题意，得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</m:e>
                        </m:groupChr>
                      </m:sub>
                    </m:sSub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故所得圆锥的底面圆的半径为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07" name="yt_shape_1300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1534"/>
                <a:ext cx="8540800" cy="3254930"/>
              </a:xfrm>
              <a:prstGeom prst="rect">
                <a:avLst/>
              </a:prstGeom>
              <a:blipFill>
                <a:blip r:embed="rId2"/>
                <a:stretch>
                  <a:fillRect l="-2213" t="-1498" r="-1213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5C2B7B-32D1-C947-7E3F-FE4F57710D85}"/>
              </a:ext>
            </a:extLst>
          </p:cNvPr>
          <p:cNvSpPr txBox="1"/>
          <p:nvPr/>
        </p:nvSpPr>
        <p:spPr>
          <a:xfrm>
            <a:off x="449989" y="2410216"/>
            <a:ext cx="433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解：设圆锥的底面圆半径为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382DD0-C7EF-F71C-FAED-0FB5CB7F7C68}"/>
                  </a:ext>
                </a:extLst>
              </p:cNvPr>
              <p:cNvSpPr txBox="1"/>
              <p:nvPr/>
            </p:nvSpPr>
            <p:spPr>
              <a:xfrm>
                <a:off x="449989" y="2885704"/>
                <a:ext cx="5265166" cy="894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由题意，得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e>
                      <m:sub>
                        <m:groupChr>
                          <m:groupChrPr>
                            <m:chr m:val="⏜"/>
                            <m:pos m:val="top"/>
                            <m:vertJc m:val="bot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</m:t>
                            </m:r>
                          </m:e>
                        </m:groupChr>
                      </m:sub>
                    </m:sSub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52382DD0-C7EF-F71C-FAED-0FB5CB7F7C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5704"/>
                <a:ext cx="5265166" cy="894538"/>
              </a:xfrm>
              <a:prstGeom prst="rect">
                <a:avLst/>
              </a:prstGeom>
              <a:blipFill>
                <a:blip r:embed="rId3"/>
                <a:stretch>
                  <a:fillRect l="-1852" r="-1620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D8F34A-A75A-4AAD-A793-D9053BB77E7C}"/>
                  </a:ext>
                </a:extLst>
              </p:cNvPr>
              <p:cNvSpPr txBox="1"/>
              <p:nvPr/>
            </p:nvSpPr>
            <p:spPr>
              <a:xfrm>
                <a:off x="449989" y="3686630"/>
                <a:ext cx="1259650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37D8F34A-A75A-4AAD-A793-D9053BB77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6630"/>
                <a:ext cx="1259650" cy="851230"/>
              </a:xfrm>
              <a:prstGeom prst="rect">
                <a:avLst/>
              </a:prstGeom>
              <a:blipFill>
                <a:blip r:embed="rId4"/>
                <a:stretch>
                  <a:fillRect l="-7767" r="-776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50ECD0B-DC39-18D8-8DE5-254CF27E620F}"/>
                  </a:ext>
                </a:extLst>
              </p:cNvPr>
              <p:cNvSpPr txBox="1"/>
              <p:nvPr/>
            </p:nvSpPr>
            <p:spPr>
              <a:xfrm>
                <a:off x="449989" y="4444248"/>
                <a:ext cx="4798187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故所得圆锥的底面圆的半径为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B50ECD0B-DC39-18D8-8DE5-254CF27E62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4248"/>
                <a:ext cx="4798187" cy="807543"/>
              </a:xfrm>
              <a:prstGeom prst="rect">
                <a:avLst/>
              </a:prstGeom>
              <a:blipFill>
                <a:blip r:embed="rId5"/>
                <a:stretch>
                  <a:fillRect l="-2033" r="-203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003">
            <a:extLst>
              <a:ext uri="{FF2B5EF4-FFF2-40B4-BE49-F238E27FC236}">
                <a16:creationId xmlns:a16="http://schemas.microsoft.com/office/drawing/2014/main" id="{FFF8ADC3-F7D3-0B70-0AD9-0D12D1B4BFFD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70811" y="3358436"/>
            <a:ext cx="1603035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0" name="yt_shape_13010"/>
          <p:cNvSpPr txBox="1"/>
          <p:nvPr/>
        </p:nvSpPr>
        <p:spPr>
          <a:xfrm>
            <a:off x="540000" y="1852962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圆锥的全面积</a:t>
            </a:r>
          </a:p>
        </p:txBody>
      </p:sp>
      <p:sp>
        <p:nvSpPr>
          <p:cNvPr id="13011" name="yt_shape_13011"/>
          <p:cNvSpPr txBox="1"/>
          <p:nvPr/>
        </p:nvSpPr>
        <p:spPr>
          <a:xfrm>
            <a:off x="540119" y="235727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（桂林市中考）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一个物体的三视图如图所示，其中主视图和左视图是全等的等边三角形，俯视图是圆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根据图中所示数据，可求这个物体的表面积为（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15" name="yt_table_13015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5473358"/>
                  </p:ext>
                </p:extLst>
              </p:nvPr>
            </p:nvGraphicFramePr>
            <p:xfrm>
              <a:off x="540000" y="3323567"/>
              <a:ext cx="4572445" cy="889128"/>
            </p:xfrm>
            <a:graphic>
              <a:graphicData uri="http://schemas.openxmlformats.org/drawingml/2006/table">
                <a:tbl>
                  <a:tblPr/>
                  <a:tblGrid>
                    <a:gridCol w="2102168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470277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015" name="yt_table_13015_skip" descr="{&quot;rangeId&quot;:11,&quot;type&quot;:&quot;Option&quot;,&quot;drawing&quot;:[&quot;yt_shape_13012&quot;]}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5473358"/>
                  </p:ext>
                </p:extLst>
              </p:nvPr>
            </p:nvGraphicFramePr>
            <p:xfrm>
              <a:off x="540000" y="2370605"/>
              <a:ext cx="4572445" cy="889128"/>
            </p:xfrm>
            <a:graphic>
              <a:graphicData uri="http://schemas.openxmlformats.org/drawingml/2006/table">
                <a:tbl>
                  <a:tblPr/>
                  <a:tblGrid>
                    <a:gridCol w="2102168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470277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7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4975" t="-98684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12" name="yt_shape_13012_skip" title="H_160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91670" y="3475312"/>
            <a:ext cx="2358334" cy="2041920"/>
            <a:chOff x="0" y="0"/>
            <a:chExt cx="2358334" cy="2041920"/>
          </a:xfrm>
        </p:grpSpPr>
        <p:pic>
          <p:nvPicPr>
            <p:cNvPr id="2" name="yt_image_13012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58334" cy="164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4" name="yt_shape_13014"/>
            <p:cNvSpPr txBox="1"/>
            <p:nvPr/>
          </p:nvSpPr>
          <p:spPr>
            <a:xfrm>
              <a:off x="645886" y="16819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20361">
            <a:extLst>
              <a:ext uri="{FF2B5EF4-FFF2-40B4-BE49-F238E27FC236}">
                <a16:creationId xmlns:a16="http://schemas.microsoft.com/office/drawing/2014/main" id="{3F83724C-3569-72B8-37E7-0BF5A73C2C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46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9FD4369-4172-E2F1-1C03-81C795B9BF23}"/>
              </a:ext>
            </a:extLst>
          </p:cNvPr>
          <p:cNvSpPr txBox="1"/>
          <p:nvPr/>
        </p:nvSpPr>
        <p:spPr>
          <a:xfrm>
            <a:off x="9822707" y="278595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6" name="yt_shape_13016"/>
          <p:cNvSpPr txBox="1"/>
          <p:nvPr/>
        </p:nvSpPr>
        <p:spPr>
          <a:xfrm>
            <a:off x="540119" y="1968559"/>
            <a:ext cx="11316521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（大连市中考）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如图，按照三视图确定该几何体的全面积是（图中尺寸单位：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20" name="yt_table_1302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131773"/>
              </p:ext>
            </p:extLst>
          </p:nvPr>
        </p:nvGraphicFramePr>
        <p:xfrm>
          <a:off x="540000" y="2934854"/>
          <a:ext cx="46596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</a:tbl>
          </a:graphicData>
        </a:graphic>
      </p:graphicFrame>
      <p:grpSp>
        <p:nvGrpSpPr>
          <p:cNvPr id="13017" name="yt_shape_13017_skip" title="H_182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65089" y="2934854"/>
            <a:ext cx="2284898" cy="2315097"/>
            <a:chOff x="0" y="0"/>
            <a:chExt cx="2284898" cy="2315097"/>
          </a:xfrm>
        </p:grpSpPr>
        <p:pic>
          <p:nvPicPr>
            <p:cNvPr id="2" name="yt_image_130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4898" cy="191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9" name="yt_shape_13019"/>
            <p:cNvSpPr txBox="1"/>
            <p:nvPr/>
          </p:nvSpPr>
          <p:spPr>
            <a:xfrm>
              <a:off x="609168" y="19550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0CBC75-53A1-05C8-DB76-08BD1C2F7D03}"/>
              </a:ext>
            </a:extLst>
          </p:cNvPr>
          <p:cNvSpPr txBox="1"/>
          <p:nvPr/>
        </p:nvSpPr>
        <p:spPr>
          <a:xfrm>
            <a:off x="911424" y="239724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2" name="yt_shape_13022"/>
              <p:cNvSpPr txBox="1"/>
              <p:nvPr/>
            </p:nvSpPr>
            <p:spPr>
              <a:xfrm>
                <a:off x="540119" y="1884480"/>
                <a:ext cx="11111999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某盏路灯照射的空间可以看成如图所示的圆锥，它的高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米，母线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与底面半径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，则圆锥的全面积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96π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平方米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22" name="yt_shape_13022" descr="{&quot;rangeId&quot;:1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4480"/>
                <a:ext cx="11111999" cy="1120371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24" name="yt_image_1302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5130" y="3208003"/>
            <a:ext cx="1861738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6D59E8-EAC9-D161-5AEE-F1D27B8195B6}"/>
              </a:ext>
            </a:extLst>
          </p:cNvPr>
          <p:cNvSpPr txBox="1"/>
          <p:nvPr/>
        </p:nvSpPr>
        <p:spPr>
          <a:xfrm>
            <a:off x="6858846" y="2313162"/>
            <a:ext cx="638874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1766</Words>
  <Application>Microsoft Office PowerPoint</Application>
  <PresentationFormat>宽屏</PresentationFormat>
  <Paragraphs>159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2023-10-21T11:47:11Z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