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68" r:id="rId6"/>
    <p:sldId id="370" r:id="rId7"/>
    <p:sldId id="374" r:id="rId8"/>
    <p:sldId id="376" r:id="rId9"/>
    <p:sldId id="377" r:id="rId10"/>
    <p:sldId id="378" r:id="rId11"/>
    <p:sldId id="379" r:id="rId12"/>
    <p:sldId id="382" r:id="rId13"/>
    <p:sldId id="380" r:id="rId14"/>
    <p:sldId id="383" r:id="rId15"/>
    <p:sldId id="38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7" name="yt_shape_14947"/>
          <p:cNvSpPr txBox="1"/>
          <p:nvPr/>
        </p:nvSpPr>
        <p:spPr>
          <a:xfrm>
            <a:off x="540000" y="900000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948" name="yt_shape_14948"/>
          <p:cNvSpPr txBox="1"/>
          <p:nvPr/>
        </p:nvSpPr>
        <p:spPr>
          <a:xfrm>
            <a:off x="540119" y="138616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单位，再向下平移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单位，所得抛物线的表达式（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949" name="yt_table_1494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391645"/>
              </p:ext>
            </p:extLst>
          </p:nvPr>
        </p:nvGraphicFramePr>
        <p:xfrm>
          <a:off x="540000" y="2352459"/>
          <a:ext cx="7094856" cy="950976"/>
        </p:xfrm>
        <a:graphic>
          <a:graphicData uri="http://schemas.openxmlformats.org/drawingml/2006/table">
            <a:tbl>
              <a:tblPr/>
              <a:tblGrid>
                <a:gridCol w="4013518">
                  <a:extLst>
                    <a:ext uri="{9D8B030D-6E8A-4147-A177-3AD203B41FA5}">
                      <a16:colId xmlns:a16="http://schemas.microsoft.com/office/drawing/2014/main" val="10797"/>
                    </a:ext>
                  </a:extLst>
                </a:gridCol>
                <a:gridCol w="3081338">
                  <a:extLst>
                    <a:ext uri="{9D8B030D-6E8A-4147-A177-3AD203B41FA5}">
                      <a16:colId xmlns:a16="http://schemas.microsoft.com/office/drawing/2014/main" val="107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9"/>
                  </a:ext>
                </a:extLst>
              </a:tr>
            </a:tbl>
          </a:graphicData>
        </a:graphic>
      </p:graphicFrame>
      <p:sp>
        <p:nvSpPr>
          <p:cNvPr id="14951" name="yt_shape_14951"/>
          <p:cNvSpPr txBox="1"/>
          <p:nvPr/>
        </p:nvSpPr>
        <p:spPr>
          <a:xfrm>
            <a:off x="540000" y="3354013"/>
            <a:ext cx="681276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的顶点坐标是（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952" name="yt_table_1495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573869"/>
              </p:ext>
            </p:extLst>
          </p:nvPr>
        </p:nvGraphicFramePr>
        <p:xfrm>
          <a:off x="540000" y="3840177"/>
          <a:ext cx="6697981" cy="950976"/>
        </p:xfrm>
        <a:graphic>
          <a:graphicData uri="http://schemas.openxmlformats.org/drawingml/2006/table">
            <a:tbl>
              <a:tblPr/>
              <a:tblGrid>
                <a:gridCol w="4013518">
                  <a:extLst>
                    <a:ext uri="{9D8B030D-6E8A-4147-A177-3AD203B41FA5}">
                      <a16:colId xmlns:a16="http://schemas.microsoft.com/office/drawing/2014/main" val="10799"/>
                    </a:ext>
                  </a:extLst>
                </a:gridCol>
                <a:gridCol w="2684463">
                  <a:extLst>
                    <a:ext uri="{9D8B030D-6E8A-4147-A177-3AD203B41FA5}">
                      <a16:colId xmlns:a16="http://schemas.microsoft.com/office/drawing/2014/main" val="10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954" name="yt_shape_14954"/>
              <p:cNvSpPr txBox="1"/>
              <p:nvPr/>
            </p:nvSpPr>
            <p:spPr>
              <a:xfrm>
                <a:off x="540119" y="4841731"/>
                <a:ext cx="11111999" cy="6388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，当函数值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的增大而减小时，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的取值范围是（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954" name="yt_shape_14954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41731"/>
                <a:ext cx="11111999" cy="638893"/>
              </a:xfrm>
              <a:prstGeom prst="rect">
                <a:avLst/>
              </a:prstGeom>
              <a:blipFill>
                <a:blip r:embed="rId2"/>
                <a:stretch>
                  <a:fillRect l="-1701" r="-148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956" name="yt_table_149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093100"/>
              </p:ext>
            </p:extLst>
          </p:nvPr>
        </p:nvGraphicFramePr>
        <p:xfrm>
          <a:off x="540000" y="5531412"/>
          <a:ext cx="5791518" cy="950976"/>
        </p:xfrm>
        <a:graphic>
          <a:graphicData uri="http://schemas.openxmlformats.org/drawingml/2006/table">
            <a:tbl>
              <a:tblPr/>
              <a:tblGrid>
                <a:gridCol w="4013518">
                  <a:extLst>
                    <a:ext uri="{9D8B030D-6E8A-4147-A177-3AD203B41FA5}">
                      <a16:colId xmlns:a16="http://schemas.microsoft.com/office/drawing/2014/main" val="10801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8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AFC0280-77A9-C123-2489-B02EAC7784C2}"/>
              </a:ext>
            </a:extLst>
          </p:cNvPr>
          <p:cNvSpPr txBox="1"/>
          <p:nvPr/>
        </p:nvSpPr>
        <p:spPr>
          <a:xfrm>
            <a:off x="1059708" y="181484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75A2FD-8FBB-E540-21C4-0BE6CCE22D4F}"/>
              </a:ext>
            </a:extLst>
          </p:cNvPr>
          <p:cNvSpPr txBox="1"/>
          <p:nvPr/>
        </p:nvSpPr>
        <p:spPr>
          <a:xfrm>
            <a:off x="6384064" y="330720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C104B0-1D5D-B011-6126-DF9EF95B46BA}"/>
              </a:ext>
            </a:extLst>
          </p:cNvPr>
          <p:cNvSpPr txBox="1"/>
          <p:nvPr/>
        </p:nvSpPr>
        <p:spPr>
          <a:xfrm>
            <a:off x="10710121" y="4794925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4" name="yt_shape_15004"/>
          <p:cNvSpPr txBox="1"/>
          <p:nvPr/>
        </p:nvSpPr>
        <p:spPr>
          <a:xfrm>
            <a:off x="540119" y="900000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分）由于雾霾天气对人们健康的影响，市场上的空气净化器成了热销产品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某公司经销一种空气净化器，每台净化器的成本价为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经过一段时间的销售发现，每月的销售量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（台）与销售单价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（元）的关系为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）该公司每月的利润为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元，写出利润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与销售单价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的函数关系式；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）若要使每月的利润为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元，销售单价应定为多少元？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）由题意，得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200000.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故要使每月的利润为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元，销售单价应定为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4F97BA-6BD1-715F-6C7E-ECB34B9A3071}"/>
              </a:ext>
            </a:extLst>
          </p:cNvPr>
          <p:cNvSpPr txBox="1"/>
          <p:nvPr/>
        </p:nvSpPr>
        <p:spPr>
          <a:xfrm>
            <a:off x="450108" y="3385329"/>
            <a:ext cx="112004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C08796-FD19-255D-9CD2-B05D24AC0E5A}"/>
              </a:ext>
            </a:extLst>
          </p:cNvPr>
          <p:cNvSpPr txBox="1"/>
          <p:nvPr/>
        </p:nvSpPr>
        <p:spPr>
          <a:xfrm>
            <a:off x="450108" y="3860817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200000.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CF06DB-FD8F-8B8F-0714-298C42CFE193}"/>
              </a:ext>
            </a:extLst>
          </p:cNvPr>
          <p:cNvSpPr txBox="1"/>
          <p:nvPr/>
        </p:nvSpPr>
        <p:spPr>
          <a:xfrm>
            <a:off x="450108" y="4336305"/>
            <a:ext cx="608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CE37F2-7A92-254B-52DE-99F5C4D98335}"/>
              </a:ext>
            </a:extLst>
          </p:cNvPr>
          <p:cNvSpPr txBox="1"/>
          <p:nvPr/>
        </p:nvSpPr>
        <p:spPr>
          <a:xfrm>
            <a:off x="450108" y="4811793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6AD75AD-54FD-EADE-0D16-6C2264E809E1}"/>
              </a:ext>
            </a:extLst>
          </p:cNvPr>
          <p:cNvSpPr txBox="1"/>
          <p:nvPr/>
        </p:nvSpPr>
        <p:spPr>
          <a:xfrm>
            <a:off x="450108" y="5287281"/>
            <a:ext cx="8028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故要使每月的利润为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元，销售单价应定为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1" name="yt_shape_15011"/>
          <p:cNvSpPr txBox="1"/>
          <p:nvPr/>
        </p:nvSpPr>
        <p:spPr>
          <a:xfrm>
            <a:off x="540119" y="2434479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200000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；当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min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；故最高利润为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元，最低利润为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8EBD6E-B9EB-EF68-3DEA-8C388039284B}"/>
              </a:ext>
            </a:extLst>
          </p:cNvPr>
          <p:cNvSpPr txBox="1"/>
          <p:nvPr/>
        </p:nvSpPr>
        <p:spPr>
          <a:xfrm>
            <a:off x="450108" y="2387673"/>
            <a:ext cx="4344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200000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999D1B-EC3E-718C-1C5F-E8949D949448}"/>
              </a:ext>
            </a:extLst>
          </p:cNvPr>
          <p:cNvSpPr txBox="1"/>
          <p:nvPr/>
        </p:nvSpPr>
        <p:spPr>
          <a:xfrm>
            <a:off x="450108" y="2863161"/>
            <a:ext cx="392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7C1416-5671-AFD7-7DB7-1D41E1AA36F9}"/>
              </a:ext>
            </a:extLst>
          </p:cNvPr>
          <p:cNvSpPr txBox="1"/>
          <p:nvPr/>
        </p:nvSpPr>
        <p:spPr>
          <a:xfrm>
            <a:off x="450108" y="3338649"/>
            <a:ext cx="566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max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E4B145-3660-E4D7-F797-C5543E61BDA5}"/>
              </a:ext>
            </a:extLst>
          </p:cNvPr>
          <p:cNvSpPr txBox="1"/>
          <p:nvPr/>
        </p:nvSpPr>
        <p:spPr>
          <a:xfrm>
            <a:off x="450108" y="3814137"/>
            <a:ext cx="1124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；故最高利润为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元，最低利润为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AB31DF-17B4-5301-FCF7-1052C4F6010C}"/>
              </a:ext>
            </a:extLst>
          </p:cNvPr>
          <p:cNvSpPr txBox="1"/>
          <p:nvPr/>
        </p:nvSpPr>
        <p:spPr>
          <a:xfrm>
            <a:off x="450108" y="4289625"/>
            <a:ext cx="1323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5004">
            <a:extLst>
              <a:ext uri="{FF2B5EF4-FFF2-40B4-BE49-F238E27FC236}">
                <a16:creationId xmlns:a16="http://schemas.microsoft.com/office/drawing/2014/main" id="{A581BA33-D2D6-CFFA-9030-8C7CDFF23FC0}"/>
              </a:ext>
            </a:extLst>
          </p:cNvPr>
          <p:cNvSpPr txBox="1"/>
          <p:nvPr/>
        </p:nvSpPr>
        <p:spPr>
          <a:xfrm>
            <a:off x="540119" y="1412776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）公司要求销售单价不低于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元，也不高于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元，求该公司每月的最高利润和最低利润分别为多少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）由题意，得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200000.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故要使每月的利润为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元，销售单价应定为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2" name="yt_shape_1501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（重庆市中考节选）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如图，在平面直角坐标系中，抛物线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014" name="yt_shape_15014"/>
          <p:cNvSpPr txBox="1"/>
          <p:nvPr/>
        </p:nvSpPr>
        <p:spPr>
          <a:xfrm>
            <a:off x="5202946" y="2011799"/>
            <a:ext cx="1360372" cy="14251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50" b="0" i="0" u="none" spc="-7750">
                <a:solidFill>
                  <a:srgbClr val="1EE3CF"/>
                </a:solidFill>
                <a:effectLst/>
                <a:latin typeface="白正" pitchFamily="78"/>
                <a:ea typeface="宋体" pitchFamily="78"/>
                <a:cs typeface="宋体" pitchFamily="78"/>
              </a:rPr>
              <a:t> </a:t>
            </a:r>
            <a:r>
              <a:rPr lang="en-US" altLang="zh-CN" sz="7750" b="0" i="0" u="none" spc="8858">
                <a:solidFill>
                  <a:srgbClr val="1EE3CF"/>
                </a:solidFill>
                <a:effectLst/>
                <a:latin typeface="白正" pitchFamily="78"/>
                <a:ea typeface="宋体" pitchFamily="78"/>
                <a:cs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5013" name="yt_image_15013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1876" y="3881315"/>
            <a:ext cx="1506110" cy="1701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16" name="yt_shape_15016"/>
          <p:cNvSpPr txBox="1"/>
          <p:nvPr/>
        </p:nvSpPr>
        <p:spPr>
          <a:xfrm>
            <a:off x="540000" y="2060848"/>
            <a:ext cx="384720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）求该抛物线的表达式；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18" name="yt_shape_15018"/>
              <p:cNvSpPr txBox="1"/>
              <p:nvPr/>
            </p:nvSpPr>
            <p:spPr>
              <a:xfrm>
                <a:off x="540000" y="5054324"/>
                <a:ext cx="8273099" cy="1551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018" name="yt_shape_15018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54324"/>
                <a:ext cx="8273099" cy="1551066"/>
              </a:xfrm>
              <a:prstGeom prst="rect">
                <a:avLst/>
              </a:prstGeom>
              <a:blipFill>
                <a:blip r:embed="rId3"/>
                <a:stretch>
                  <a:fillRect l="-2284" t="-3137" r="-1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96B611E-FD19-FD3C-7A2D-9A2ECD41C52C}"/>
              </a:ext>
            </a:extLst>
          </p:cNvPr>
          <p:cNvSpPr txBox="1"/>
          <p:nvPr/>
        </p:nvSpPr>
        <p:spPr>
          <a:xfrm>
            <a:off x="449989" y="2673211"/>
            <a:ext cx="837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1542920-B7C2-D158-5CDC-64DE90171078}"/>
                  </a:ext>
                </a:extLst>
              </p:cNvPr>
              <p:cNvSpPr txBox="1"/>
              <p:nvPr/>
            </p:nvSpPr>
            <p:spPr>
              <a:xfrm>
                <a:off x="449989" y="3148699"/>
                <a:ext cx="302469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1542920-B7C2-D158-5CDC-64DE901710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8699"/>
                <a:ext cx="3024696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020">
                <a:extLst>
                  <a:ext uri="{FF2B5EF4-FFF2-40B4-BE49-F238E27FC236}">
                    <a16:creationId xmlns:a16="http://schemas.microsoft.com/office/drawing/2014/main" id="{AFA2582F-4A2E-CC72-6046-F24875CFEB1B}"/>
                  </a:ext>
                </a:extLst>
              </p:cNvPr>
              <p:cNvSpPr txBox="1"/>
              <p:nvPr/>
            </p:nvSpPr>
            <p:spPr>
              <a:xfrm>
                <a:off x="540000" y="4525875"/>
                <a:ext cx="4589398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抛物线的表达式为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5020">
                <a:extLst>
                  <a:ext uri="{FF2B5EF4-FFF2-40B4-BE49-F238E27FC236}">
                    <a16:creationId xmlns:a16="http://schemas.microsoft.com/office/drawing/2014/main" id="{AFA2582F-4A2E-CC72-6046-F24875CFEB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25875"/>
                <a:ext cx="4589398" cy="1499449"/>
              </a:xfrm>
              <a:prstGeom prst="rect">
                <a:avLst/>
              </a:prstGeom>
              <a:blipFill>
                <a:blip r:embed="rId5"/>
                <a:stretch>
                  <a:fillRect l="-4122" r="-3191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B98319-0D76-ED85-4DF7-BDF9E5FEEC9C}"/>
                  </a:ext>
                </a:extLst>
              </p:cNvPr>
              <p:cNvSpPr txBox="1"/>
              <p:nvPr/>
            </p:nvSpPr>
            <p:spPr>
              <a:xfrm>
                <a:off x="449989" y="4479069"/>
                <a:ext cx="20184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B98319-0D76-ED85-4DF7-BDF9E5FEEC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9069"/>
                <a:ext cx="2018411" cy="1154189"/>
              </a:xfrm>
              <a:prstGeom prst="rect">
                <a:avLst/>
              </a:prstGeom>
              <a:blipFill>
                <a:blip r:embed="rId6"/>
                <a:stretch>
                  <a:fillRect l="-48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7D22462-75F0-3F7D-68D7-8E8F16B318F3}"/>
              </a:ext>
            </a:extLst>
          </p:cNvPr>
          <p:cNvSpPr txBox="1"/>
          <p:nvPr/>
        </p:nvSpPr>
        <p:spPr>
          <a:xfrm>
            <a:off x="449989" y="5539646"/>
            <a:ext cx="4725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t_shape_15017">
            <a:extLst>
              <a:ext uri="{FF2B5EF4-FFF2-40B4-BE49-F238E27FC236}">
                <a16:creationId xmlns:a16="http://schemas.microsoft.com/office/drawing/2014/main" id="{5E1EDBB2-8B7B-CFFB-8D81-FBBB795EA543}"/>
              </a:ext>
            </a:extLst>
          </p:cNvPr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为该抛物线的对称轴，点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关于直线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对称，点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下方抛物线上一动点，连结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面积的最大值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5" name="yt_image_15013">
            <a:extLst>
              <a:ext uri="{FF2B5EF4-FFF2-40B4-BE49-F238E27FC236}">
                <a16:creationId xmlns:a16="http://schemas.microsoft.com/office/drawing/2014/main" id="{B4D4B1B0-2CA2-9EEE-5B79-CFBB0A71EAAA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924944"/>
            <a:ext cx="1506110" cy="1701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5022">
                <a:extLst>
                  <a:ext uri="{FF2B5EF4-FFF2-40B4-BE49-F238E27FC236}">
                    <a16:creationId xmlns:a16="http://schemas.microsoft.com/office/drawing/2014/main" id="{EBA60E29-7E2F-38DE-4393-8FA4C67ED0E7}"/>
                  </a:ext>
                </a:extLst>
              </p:cNvPr>
              <p:cNvSpPr txBox="1"/>
              <p:nvPr/>
            </p:nvSpPr>
            <p:spPr>
              <a:xfrm>
                <a:off x="540000" y="1924270"/>
                <a:ext cx="6327053" cy="41690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）由题意，得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），对称轴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关于直线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对称，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）代入，得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），其中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5022">
                <a:extLst>
                  <a:ext uri="{FF2B5EF4-FFF2-40B4-BE49-F238E27FC236}">
                    <a16:creationId xmlns:a16="http://schemas.microsoft.com/office/drawing/2014/main" id="{EBA60E29-7E2F-38DE-4393-8FA4C67ED0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24270"/>
                <a:ext cx="6327053" cy="4169026"/>
              </a:xfrm>
              <a:prstGeom prst="rect">
                <a:avLst/>
              </a:prstGeom>
              <a:blipFill>
                <a:blip r:embed="rId3"/>
                <a:stretch>
                  <a:fillRect l="-2989" r="-2025" b="-1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37B031-5FC7-83B6-3A03-D46219FFCB69}"/>
                  </a:ext>
                </a:extLst>
              </p:cNvPr>
              <p:cNvSpPr txBox="1"/>
              <p:nvPr/>
            </p:nvSpPr>
            <p:spPr>
              <a:xfrm>
                <a:off x="449989" y="1877464"/>
                <a:ext cx="64459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）由题意，得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），对称轴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37B031-5FC7-83B6-3A03-D46219FFCB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77464"/>
                <a:ext cx="6445948" cy="766077"/>
              </a:xfrm>
              <a:prstGeom prst="rect">
                <a:avLst/>
              </a:prstGeom>
              <a:blipFill>
                <a:blip r:embed="rId4"/>
                <a:stretch>
                  <a:fillRect l="-1514" r="-151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1EE81CF-0D48-3507-FB0A-D68A4EC53806}"/>
              </a:ext>
            </a:extLst>
          </p:cNvPr>
          <p:cNvSpPr txBox="1"/>
          <p:nvPr/>
        </p:nvSpPr>
        <p:spPr>
          <a:xfrm>
            <a:off x="449989" y="2549929"/>
            <a:ext cx="6166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关于直线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对称，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CDEBFE-FC76-05FB-9F32-FD0A78926674}"/>
              </a:ext>
            </a:extLst>
          </p:cNvPr>
          <p:cNvSpPr txBox="1"/>
          <p:nvPr/>
        </p:nvSpPr>
        <p:spPr>
          <a:xfrm>
            <a:off x="449989" y="3025417"/>
            <a:ext cx="557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11BB016-46DD-66AF-C580-84A26BE6EA59}"/>
              </a:ext>
            </a:extLst>
          </p:cNvPr>
          <p:cNvSpPr txBox="1"/>
          <p:nvPr/>
        </p:nvSpPr>
        <p:spPr>
          <a:xfrm>
            <a:off x="449989" y="3500905"/>
            <a:ext cx="546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A1269CD-599B-0F45-0FFA-59E1E91C0C08}"/>
                  </a:ext>
                </a:extLst>
              </p:cNvPr>
              <p:cNvSpPr txBox="1"/>
              <p:nvPr/>
            </p:nvSpPr>
            <p:spPr>
              <a:xfrm>
                <a:off x="449989" y="3976393"/>
                <a:ext cx="447338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A1269CD-599B-0F45-0FFA-59E1E91C0C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76393"/>
                <a:ext cx="4473384" cy="11541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12873801-17FD-677A-2280-140E02E2EAF8}"/>
              </a:ext>
            </a:extLst>
          </p:cNvPr>
          <p:cNvSpPr txBox="1"/>
          <p:nvPr/>
        </p:nvSpPr>
        <p:spPr>
          <a:xfrm>
            <a:off x="449989" y="5036970"/>
            <a:ext cx="443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3BF8D14-FDD2-592E-1C89-2325944120F4}"/>
              </a:ext>
            </a:extLst>
          </p:cNvPr>
          <p:cNvSpPr txBox="1"/>
          <p:nvPr/>
        </p:nvSpPr>
        <p:spPr>
          <a:xfrm>
            <a:off x="449989" y="5512458"/>
            <a:ext cx="5693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），其中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6FB2DCB8-90ED-D054-AC6A-6D2F9242E9C7}"/>
                  </a:ext>
                </a:extLst>
              </p:cNvPr>
              <p:cNvSpPr txBox="1"/>
              <p:nvPr/>
            </p:nvSpPr>
            <p:spPr>
              <a:xfrm>
                <a:off x="540000" y="1126536"/>
                <a:ext cx="8475846" cy="3027047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如答案图，作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轴交直线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aseline="300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aseline="300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PAD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aseline="300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aseline="300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PAD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的面积最大，最大值为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2" descr="{&quot;rangeId&quot;:26,&quot;mathAnswerShape&quot;:1,&quot;NoSplit&quot;:1,&quot;pageBreak&quot;:true}">
                <a:extLst>
                  <a:ext uri="{FF2B5EF4-FFF2-40B4-BE49-F238E27FC236}">
                    <a16:creationId xmlns:a16="http://schemas.microsoft.com/office/drawing/2014/main" id="{6FB2DCB8-90ED-D054-AC6A-6D2F9242E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6536"/>
                <a:ext cx="8475846" cy="3027047"/>
              </a:xfrm>
              <a:prstGeom prst="rect">
                <a:avLst/>
              </a:prstGeom>
              <a:blipFill>
                <a:blip r:embed="rId2"/>
                <a:stretch>
                  <a:fillRect l="-2230" t="-1815" b="-5444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25" name="yt_shape_15025"/>
          <p:cNvSpPr txBox="1"/>
          <p:nvPr/>
        </p:nvSpPr>
        <p:spPr>
          <a:xfrm>
            <a:off x="5041085" y="4204371"/>
            <a:ext cx="1682577" cy="173784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450" b="0" i="0" u="none" spc="-9450">
                <a:solidFill>
                  <a:srgbClr val="1EE3CF"/>
                </a:solidFill>
                <a:effectLst/>
                <a:latin typeface="白正" pitchFamily="94"/>
                <a:ea typeface="宋体" pitchFamily="94"/>
                <a:cs typeface="宋体" pitchFamily="94"/>
              </a:rPr>
              <a:t> </a:t>
            </a:r>
            <a:r>
              <a:rPr lang="en-US" altLang="zh-CN" sz="9450" b="0" i="0" u="none" spc="10983">
                <a:solidFill>
                  <a:srgbClr val="1EE3CF"/>
                </a:solidFill>
                <a:effectLst/>
                <a:latin typeface="白正" pitchFamily="94"/>
                <a:ea typeface="宋体" pitchFamily="94"/>
                <a:cs typeface="宋体" pitchFamily="94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5024" name="yt_image_1502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1241" y="2266490"/>
            <a:ext cx="1692914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AF31D0F-8151-8948-C9DC-7D0B12DB2915}"/>
              </a:ext>
            </a:extLst>
          </p:cNvPr>
          <p:cNvSpPr txBox="1"/>
          <p:nvPr/>
        </p:nvSpPr>
        <p:spPr>
          <a:xfrm>
            <a:off x="449989" y="1079730"/>
            <a:ext cx="5545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如答案图，作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轴交直线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7ACDC0-D1AC-111F-5F7C-36DDC5C76701}"/>
              </a:ext>
            </a:extLst>
          </p:cNvPr>
          <p:cNvSpPr txBox="1"/>
          <p:nvPr/>
        </p:nvSpPr>
        <p:spPr>
          <a:xfrm>
            <a:off x="449989" y="1555218"/>
            <a:ext cx="3093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9955B9-AC2F-36FE-47E3-2DA452824930}"/>
              </a:ext>
            </a:extLst>
          </p:cNvPr>
          <p:cNvSpPr txBox="1"/>
          <p:nvPr/>
        </p:nvSpPr>
        <p:spPr>
          <a:xfrm>
            <a:off x="449989" y="2030706"/>
            <a:ext cx="665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6571A66-35FF-4BE2-D4C9-79DFE5A8018D}"/>
                  </a:ext>
                </a:extLst>
              </p:cNvPr>
              <p:cNvSpPr txBox="1"/>
              <p:nvPr/>
            </p:nvSpPr>
            <p:spPr>
              <a:xfrm>
                <a:off x="449989" y="2506194"/>
                <a:ext cx="8472360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26, 'mathAnswerShape': 1, 'NoSplit': 1, 'pageBreak': True}">
                <a:extLst>
                  <a:ext uri="{FF2B5EF4-FFF2-40B4-BE49-F238E27FC236}">
                    <a16:creationId xmlns:a16="http://schemas.microsoft.com/office/drawing/2014/main" id="{26571A66-35FF-4BE2-D4C9-79DFE5A801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06194"/>
                <a:ext cx="8472360" cy="765061"/>
              </a:xfrm>
              <a:prstGeom prst="rect">
                <a:avLst/>
              </a:prstGeom>
              <a:blipFill>
                <a:blip r:embed="rId4"/>
                <a:stretch>
                  <a:fillRect l="-1151" r="-10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782AD64-AE9E-EC87-6A49-5A9673C5E4A0}"/>
              </a:ext>
            </a:extLst>
          </p:cNvPr>
          <p:cNvSpPr txBox="1"/>
          <p:nvPr/>
        </p:nvSpPr>
        <p:spPr>
          <a:xfrm>
            <a:off x="449989" y="3177643"/>
            <a:ext cx="344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5BD31A-FF95-400A-E446-4A56F1E23547}"/>
              </a:ext>
            </a:extLst>
          </p:cNvPr>
          <p:cNvSpPr txBox="1"/>
          <p:nvPr/>
        </p:nvSpPr>
        <p:spPr>
          <a:xfrm>
            <a:off x="449989" y="3653131"/>
            <a:ext cx="621137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的面积最大，最大值为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8" name="yt_shape_14958"/>
          <p:cNvSpPr txBox="1"/>
          <p:nvPr/>
        </p:nvSpPr>
        <p:spPr>
          <a:xfrm>
            <a:off x="540119" y="265046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）图象上三点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的大小关系为（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959" name="yt_table_149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582259"/>
              </p:ext>
            </p:extLst>
          </p:nvPr>
        </p:nvGraphicFramePr>
        <p:xfrm>
          <a:off x="540000" y="3616764"/>
          <a:ext cx="5281930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803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8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25FE185-0A54-BAE3-A8D7-56D480FCCA71}"/>
              </a:ext>
            </a:extLst>
          </p:cNvPr>
          <p:cNvSpPr txBox="1"/>
          <p:nvPr/>
        </p:nvSpPr>
        <p:spPr>
          <a:xfrm>
            <a:off x="6120658" y="307915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1" name="yt_shape_14961"/>
          <p:cNvSpPr txBox="1"/>
          <p:nvPr/>
        </p:nvSpPr>
        <p:spPr>
          <a:xfrm>
            <a:off x="540000" y="1627028"/>
            <a:ext cx="1007647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上部分点的横坐标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，纵坐标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的对应值如下表所示：</a:t>
            </a:r>
          </a:p>
        </p:txBody>
      </p:sp>
      <p:graphicFrame>
        <p:nvGraphicFramePr>
          <p:cNvPr id="14962" name="yt_table_1496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417580"/>
              </p:ext>
            </p:extLst>
          </p:nvPr>
        </p:nvGraphicFramePr>
        <p:xfrm>
          <a:off x="540000" y="2265556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89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9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964" name="yt_shape_14964"/>
          <p:cNvSpPr txBox="1"/>
          <p:nvPr/>
        </p:nvSpPr>
        <p:spPr>
          <a:xfrm>
            <a:off x="540119" y="3669162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给出下列说法：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轴的交点为点（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抛物线的对称轴是在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轴的右侧；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抛物线一定经过点（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的增大而减小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从表中可知，上述说法正确的有（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965" name="yt_table_1496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347559"/>
              </p:ext>
            </p:extLst>
          </p:nvPr>
        </p:nvGraphicFramePr>
        <p:xfrm>
          <a:off x="540000" y="5115588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805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806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807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8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D7542F8-15B2-722A-6A1B-8B2151513EEE}"/>
              </a:ext>
            </a:extLst>
          </p:cNvPr>
          <p:cNvSpPr txBox="1"/>
          <p:nvPr/>
        </p:nvSpPr>
        <p:spPr>
          <a:xfrm>
            <a:off x="4717308" y="457333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67" name="yt_shape_14967"/>
              <p:cNvSpPr txBox="1"/>
              <p:nvPr/>
            </p:nvSpPr>
            <p:spPr>
              <a:xfrm>
                <a:off x="540119" y="1073690"/>
                <a:ext cx="11111999" cy="11133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轴只有一个交点，那么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967" name="yt_shape_14967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73690"/>
                <a:ext cx="11111999" cy="1113382"/>
              </a:xfrm>
              <a:prstGeom prst="rect">
                <a:avLst/>
              </a:prstGeom>
              <a:blipFill>
                <a:blip r:embed="rId2"/>
                <a:stretch>
                  <a:fillRect l="-1701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969" name="yt_table_1496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834046"/>
              </p:ext>
            </p:extLst>
          </p:nvPr>
        </p:nvGraphicFramePr>
        <p:xfrm>
          <a:off x="540000" y="2237860"/>
          <a:ext cx="6318886" cy="950976"/>
        </p:xfrm>
        <a:graphic>
          <a:graphicData uri="http://schemas.openxmlformats.org/drawingml/2006/table">
            <a:tbl>
              <a:tblPr/>
              <a:tblGrid>
                <a:gridCol w="4066223">
                  <a:extLst>
                    <a:ext uri="{9D8B030D-6E8A-4147-A177-3AD203B41FA5}">
                      <a16:colId xmlns:a16="http://schemas.microsoft.com/office/drawing/2014/main" val="10809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8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8"/>
                  </a:ext>
                </a:extLst>
              </a:tr>
            </a:tbl>
          </a:graphicData>
        </a:graphic>
      </p:graphicFrame>
      <p:sp>
        <p:nvSpPr>
          <p:cNvPr id="14971" name="yt_shape_14971"/>
          <p:cNvSpPr txBox="1"/>
          <p:nvPr/>
        </p:nvSpPr>
        <p:spPr>
          <a:xfrm>
            <a:off x="540119" y="3239414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如图，在平面直角坐标系中，菱形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轴的正半轴上，顶点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上一点，且在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轴上方，则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面积的最大值为（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973" name="yt_table_1497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350945"/>
              </p:ext>
            </p:extLst>
          </p:nvPr>
        </p:nvGraphicFramePr>
        <p:xfrm>
          <a:off x="540000" y="4685840"/>
          <a:ext cx="7352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81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81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1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8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9"/>
                  </a:ext>
                </a:extLst>
              </a:tr>
            </a:tbl>
          </a:graphicData>
        </a:graphic>
      </p:graphicFrame>
      <p:pic>
        <p:nvPicPr>
          <p:cNvPr id="14972" name="yt_image_14972_skip" title="H_114.8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69494" y="4685840"/>
            <a:ext cx="1480316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AD7120-07BE-080C-B360-17A69A219847}"/>
              </a:ext>
            </a:extLst>
          </p:cNvPr>
          <p:cNvSpPr txBox="1"/>
          <p:nvPr/>
        </p:nvSpPr>
        <p:spPr>
          <a:xfrm>
            <a:off x="1059708" y="169833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DF9BB9-4935-4B2E-0E03-C8000019D035}"/>
              </a:ext>
            </a:extLst>
          </p:cNvPr>
          <p:cNvSpPr txBox="1"/>
          <p:nvPr/>
        </p:nvSpPr>
        <p:spPr>
          <a:xfrm>
            <a:off x="1516908" y="414358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977" name="yt_shape_14977"/>
              <p:cNvSpPr txBox="1"/>
              <p:nvPr/>
            </p:nvSpPr>
            <p:spPr>
              <a:xfrm>
                <a:off x="540119" y="1515189"/>
                <a:ext cx="11111999" cy="25617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二、填空题（每题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分，共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），抛物线的对称轴为直线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则线段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开口向下的抛物线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两点，与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977" name="yt_shape_149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15189"/>
                <a:ext cx="11111999" cy="2561727"/>
              </a:xfrm>
              <a:prstGeom prst="rect">
                <a:avLst/>
              </a:prstGeom>
              <a:blipFill>
                <a:blip r:embed="rId2"/>
                <a:stretch>
                  <a:fillRect l="-1701" t="-2143" r="-1427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0A779AD-8379-AF19-B1AE-A81DC1751E6F}"/>
              </a:ext>
            </a:extLst>
          </p:cNvPr>
          <p:cNvSpPr txBox="1"/>
          <p:nvPr/>
        </p:nvSpPr>
        <p:spPr>
          <a:xfrm>
            <a:off x="7433521" y="2419359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9E18DF-1F01-31E8-013F-4D6039B65B89}"/>
                  </a:ext>
                </a:extLst>
              </p:cNvPr>
              <p:cNvSpPr txBox="1"/>
              <p:nvPr/>
            </p:nvSpPr>
            <p:spPr>
              <a:xfrm>
                <a:off x="4042621" y="3212976"/>
                <a:ext cx="61347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9E18DF-1F01-31E8-013F-4D6039B65B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2621" y="3212976"/>
                <a:ext cx="613474" cy="767474"/>
              </a:xfrm>
              <a:prstGeom prst="rect">
                <a:avLst/>
              </a:prstGeom>
              <a:blipFill>
                <a:blip r:embed="rId3"/>
                <a:stretch>
                  <a:fillRect l="-1485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4" name="yt_shape_14984"/>
          <p:cNvSpPr txBox="1"/>
          <p:nvPr/>
        </p:nvSpPr>
        <p:spPr>
          <a:xfrm>
            <a:off x="540000" y="45263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81" name="yt_shape_14981" title="H_165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26363" y="3626185"/>
            <a:ext cx="2539272" cy="2107071"/>
            <a:chOff x="0" y="0"/>
            <a:chExt cx="2539272" cy="2107071"/>
          </a:xfrm>
        </p:grpSpPr>
        <p:pic>
          <p:nvPicPr>
            <p:cNvPr id="2" name="yt_image_1498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39272" cy="171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83" name="yt_shape_14983"/>
            <p:cNvSpPr txBox="1"/>
            <p:nvPr/>
          </p:nvSpPr>
          <p:spPr>
            <a:xfrm>
              <a:off x="660172" y="174707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977">
                <a:extLst>
                  <a:ext uri="{FF2B5EF4-FFF2-40B4-BE49-F238E27FC236}">
                    <a16:creationId xmlns:a16="http://schemas.microsoft.com/office/drawing/2014/main" id="{3E1D0F6F-E55C-8C4E-D7D2-7C1A36CB5F6F}"/>
                  </a:ext>
                </a:extLst>
              </p:cNvPr>
              <p:cNvSpPr txBox="1"/>
              <p:nvPr/>
            </p:nvSpPr>
            <p:spPr>
              <a:xfrm>
                <a:off x="540120" y="1515189"/>
                <a:ext cx="10740392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如图，某涵洞的截面边缘是抛物线，在图中建立适当的直角坐标系，抛物线对应的函数表达式为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，当涵洞水面宽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时，水面到涵洞顶点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的距离为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>
          <p:sp>
            <p:nvSpPr>
              <p:cNvPr id="3" name="yt_shape_14977">
                <a:extLst>
                  <a:ext uri="{FF2B5EF4-FFF2-40B4-BE49-F238E27FC236}">
                    <a16:creationId xmlns:a16="http://schemas.microsoft.com/office/drawing/2014/main" id="{3E1D0F6F-E55C-8C4E-D7D2-7C1A36CB5F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15189"/>
                <a:ext cx="10740392" cy="1586653"/>
              </a:xfrm>
              <a:prstGeom prst="rect">
                <a:avLst/>
              </a:prstGeom>
              <a:blipFill>
                <a:blip r:embed="rId3"/>
                <a:stretch>
                  <a:fillRect l="-1760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07308DD-56CC-E590-0245-E8608321C12F}"/>
              </a:ext>
            </a:extLst>
          </p:cNvPr>
          <p:cNvSpPr txBox="1"/>
          <p:nvPr/>
        </p:nvSpPr>
        <p:spPr>
          <a:xfrm>
            <a:off x="1659058" y="2622985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5" name="yt_shape_14985"/>
          <p:cNvSpPr txBox="1"/>
          <p:nvPr/>
        </p:nvSpPr>
        <p:spPr>
          <a:xfrm>
            <a:off x="540119" y="19690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（扬州市中考）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）的对称轴是过点（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）且平行于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轴的直线，若点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）在该抛物线上，则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989" name="yt_shape_14989"/>
          <p:cNvSpPr txBox="1"/>
          <p:nvPr/>
        </p:nvSpPr>
        <p:spPr>
          <a:xfrm>
            <a:off x="540000" y="492628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86" name="yt_shape_14986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2477" y="3080861"/>
            <a:ext cx="1787045" cy="1795032"/>
            <a:chOff x="0" y="0"/>
            <a:chExt cx="1787045" cy="1795032"/>
          </a:xfrm>
        </p:grpSpPr>
        <p:pic>
          <p:nvPicPr>
            <p:cNvPr id="2" name="yt_image_1498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7045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88" name="yt_shape_14988"/>
            <p:cNvSpPr txBox="1"/>
            <p:nvPr/>
          </p:nvSpPr>
          <p:spPr>
            <a:xfrm>
              <a:off x="284058" y="14350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AF085E4-95D8-2925-81B6-F537DED1B7C7}"/>
              </a:ext>
            </a:extLst>
          </p:cNvPr>
          <p:cNvSpPr txBox="1"/>
          <p:nvPr/>
        </p:nvSpPr>
        <p:spPr>
          <a:xfrm>
            <a:off x="10049721" y="2397744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0" name="yt_shape_14990"/>
          <p:cNvSpPr txBox="1"/>
          <p:nvPr/>
        </p:nvSpPr>
        <p:spPr>
          <a:xfrm>
            <a:off x="540119" y="22690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轴上一个动点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的周长最小时，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2.4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991" name="yt_image_1499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085" y="3380801"/>
            <a:ext cx="1401829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261E2D-4222-365F-0597-D2AF98F22D47}"/>
              </a:ext>
            </a:extLst>
          </p:cNvPr>
          <p:cNvSpPr txBox="1"/>
          <p:nvPr/>
        </p:nvSpPr>
        <p:spPr>
          <a:xfrm>
            <a:off x="5936064" y="2697684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2.4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3" name="yt_shape_14993"/>
          <p:cNvSpPr txBox="1"/>
          <p:nvPr/>
        </p:nvSpPr>
        <p:spPr>
          <a:xfrm>
            <a:off x="540000" y="900000"/>
            <a:ext cx="307776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994" name="yt_shape_14994"/>
          <p:cNvSpPr txBox="1"/>
          <p:nvPr/>
        </p:nvSpPr>
        <p:spPr>
          <a:xfrm>
            <a:off x="540119" y="13861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的图象如图所示，它与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轴的一个交点坐标为点（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轴的交点坐标为点（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995" name="yt_image_1499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9269" y="4434691"/>
            <a:ext cx="1658834" cy="158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97" name="yt_shape_14997"/>
          <p:cNvSpPr txBox="1"/>
          <p:nvPr/>
        </p:nvSpPr>
        <p:spPr>
          <a:xfrm>
            <a:off x="540000" y="2420888"/>
            <a:ext cx="690734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的值，并写出此二次函数的解析式；</a:t>
            </a:r>
          </a:p>
        </p:txBody>
      </p:sp>
      <p:sp>
        <p:nvSpPr>
          <p:cNvPr id="14998" name="yt_shape_14998"/>
          <p:cNvSpPr txBox="1"/>
          <p:nvPr/>
        </p:nvSpPr>
        <p:spPr>
          <a:xfrm>
            <a:off x="540000" y="2907052"/>
            <a:ext cx="88133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）根据图象，直接写出函数值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为正数时，自变量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999" name="yt_shape_14999"/>
              <p:cNvSpPr txBox="1"/>
              <p:nvPr/>
            </p:nvSpPr>
            <p:spPr>
              <a:xfrm>
                <a:off x="540000" y="3386355"/>
                <a:ext cx="10188687" cy="1551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）由二次函数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的图象经过（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）两点，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999" name="yt_shape_149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86355"/>
                <a:ext cx="10188687" cy="1551066"/>
              </a:xfrm>
              <a:prstGeom prst="rect">
                <a:avLst/>
              </a:prstGeom>
              <a:blipFill>
                <a:blip r:embed="rId3"/>
                <a:stretch>
                  <a:fillRect l="-1855" t="-3543" r="-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BACB578-9B0C-305E-D12C-ECD9648CA382}"/>
              </a:ext>
            </a:extLst>
          </p:cNvPr>
          <p:cNvSpPr txBox="1"/>
          <p:nvPr/>
        </p:nvSpPr>
        <p:spPr>
          <a:xfrm>
            <a:off x="449989" y="3339549"/>
            <a:ext cx="10270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）由二次函数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的图象经过（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）两点，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90C2ACD-6494-A28E-544D-974608C6FC5A}"/>
                  </a:ext>
                </a:extLst>
              </p:cNvPr>
              <p:cNvSpPr txBox="1"/>
              <p:nvPr/>
            </p:nvSpPr>
            <p:spPr>
              <a:xfrm>
                <a:off x="449989" y="3815037"/>
                <a:ext cx="265614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90C2ACD-6494-A28E-544D-974608C6FC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5037"/>
                <a:ext cx="2656142" cy="1154189"/>
              </a:xfrm>
              <a:prstGeom prst="rect">
                <a:avLst/>
              </a:prstGeom>
              <a:blipFill>
                <a:blip r:embed="rId4"/>
                <a:stretch>
                  <a:fillRect l="-36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001">
                <a:extLst>
                  <a:ext uri="{FF2B5EF4-FFF2-40B4-BE49-F238E27FC236}">
                    <a16:creationId xmlns:a16="http://schemas.microsoft.com/office/drawing/2014/main" id="{5644B412-42B0-1517-3011-85A4506211F9}"/>
                  </a:ext>
                </a:extLst>
              </p:cNvPr>
              <p:cNvSpPr txBox="1"/>
              <p:nvPr/>
            </p:nvSpPr>
            <p:spPr>
              <a:xfrm>
                <a:off x="540000" y="4699942"/>
                <a:ext cx="4589398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解这个方程组，得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抛物线的解析式为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5001">
                <a:extLst>
                  <a:ext uri="{FF2B5EF4-FFF2-40B4-BE49-F238E27FC236}">
                    <a16:creationId xmlns:a16="http://schemas.microsoft.com/office/drawing/2014/main" id="{5644B412-42B0-1517-3011-85A4506211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99942"/>
                <a:ext cx="4589398" cy="1979581"/>
              </a:xfrm>
              <a:prstGeom prst="rect">
                <a:avLst/>
              </a:prstGeom>
              <a:blipFill>
                <a:blip r:embed="rId5"/>
                <a:stretch>
                  <a:fillRect l="-4122" r="-3191" b="-8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323A4A-6FDC-9C43-0FA1-BBF783B29510}"/>
                  </a:ext>
                </a:extLst>
              </p:cNvPr>
              <p:cNvSpPr txBox="1"/>
              <p:nvPr/>
            </p:nvSpPr>
            <p:spPr>
              <a:xfrm>
                <a:off x="449989" y="4653136"/>
                <a:ext cx="38218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解这个方程组，得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323A4A-6FDC-9C43-0FA1-BBF783B295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53136"/>
                <a:ext cx="3821811" cy="1154189"/>
              </a:xfrm>
              <a:prstGeom prst="rect">
                <a:avLst/>
              </a:prstGeom>
              <a:blipFill>
                <a:blip r:embed="rId6"/>
                <a:stretch>
                  <a:fillRect l="-25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1E52B5B-5661-7EFF-3EAB-E2D75CA63258}"/>
              </a:ext>
            </a:extLst>
          </p:cNvPr>
          <p:cNvSpPr txBox="1"/>
          <p:nvPr/>
        </p:nvSpPr>
        <p:spPr>
          <a:xfrm>
            <a:off x="449989" y="5713713"/>
            <a:ext cx="4725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抛物线的解析式为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340559-8990-8727-EFBE-9FDFC621E5BC}"/>
              </a:ext>
            </a:extLst>
          </p:cNvPr>
          <p:cNvSpPr txBox="1"/>
          <p:nvPr/>
        </p:nvSpPr>
        <p:spPr>
          <a:xfrm>
            <a:off x="449989" y="6189201"/>
            <a:ext cx="4318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2377</Words>
  <Application>Microsoft Office PowerPoint</Application>
  <PresentationFormat>宽屏</PresentationFormat>
  <Paragraphs>158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2023-10-21T12:47:38Z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