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4" r:id="rId3"/>
    <p:sldId id="366" r:id="rId4"/>
    <p:sldId id="368" r:id="rId5"/>
    <p:sldId id="370" r:id="rId6"/>
    <p:sldId id="371" r:id="rId7"/>
    <p:sldId id="372" r:id="rId8"/>
    <p:sldId id="373" r:id="rId9"/>
    <p:sldId id="374" r:id="rId10"/>
    <p:sldId id="375" r:id="rId11"/>
    <p:sldId id="376" r:id="rId12"/>
    <p:sldId id="380" r:id="rId13"/>
    <p:sldId id="377" r:id="rId14"/>
    <p:sldId id="385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bin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bin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bin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bin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7" name="yt_shape_15027"/>
          <p:cNvSpPr txBox="1"/>
          <p:nvPr/>
        </p:nvSpPr>
        <p:spPr>
          <a:xfrm>
            <a:off x="540000" y="1035839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028" name="yt_shape_15028"/>
          <p:cNvSpPr txBox="1"/>
          <p:nvPr/>
        </p:nvSpPr>
        <p:spPr>
          <a:xfrm>
            <a:off x="540000" y="1522003"/>
            <a:ext cx="1070786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（湛江市中考）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等于（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5030" name="yt_table_1503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9827043"/>
              </p:ext>
            </p:extLst>
          </p:nvPr>
        </p:nvGraphicFramePr>
        <p:xfrm>
          <a:off x="540000" y="2008167"/>
          <a:ext cx="1308100" cy="1901952"/>
        </p:xfrm>
        <a:graphic>
          <a:graphicData uri="http://schemas.openxmlformats.org/drawingml/2006/table">
            <a:tbl>
              <a:tblPr/>
              <a:tblGrid>
                <a:gridCol w="1308100">
                  <a:extLst>
                    <a:ext uri="{9D8B030D-6E8A-4147-A177-3AD203B41FA5}">
                      <a16:colId xmlns:a16="http://schemas.microsoft.com/office/drawing/2014/main" val="108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3"/>
                  </a:ext>
                </a:extLst>
              </a:tr>
            </a:tbl>
          </a:graphicData>
        </a:graphic>
      </p:graphicFrame>
      <p:pic>
        <p:nvPicPr>
          <p:cNvPr id="15029" name="yt_image_15029_skip" title="H_103.68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74958" y="2008167"/>
            <a:ext cx="1474851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032" name="yt_shape_15032"/>
              <p:cNvSpPr txBox="1"/>
              <p:nvPr/>
            </p:nvSpPr>
            <p:spPr>
              <a:xfrm>
                <a:off x="540000" y="3960487"/>
                <a:ext cx="11048281" cy="4973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（沈阳市中考）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5032" name="yt_shape_15032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60487"/>
                <a:ext cx="11048281" cy="497380"/>
              </a:xfrm>
              <a:prstGeom prst="rect">
                <a:avLst/>
              </a:prstGeom>
              <a:blipFill>
                <a:blip r:embed="rId3"/>
                <a:stretch>
                  <a:fillRect l="-1711" r="-662" b="-35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037" name="yt_table_15037_skip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12288337"/>
                  </p:ext>
                </p:extLst>
              </p:nvPr>
            </p:nvGraphicFramePr>
            <p:xfrm>
              <a:off x="540000" y="4508655"/>
              <a:ext cx="7311391" cy="633667"/>
            </p:xfrm>
            <a:graphic>
              <a:graphicData uri="http://schemas.openxmlformats.org/drawingml/2006/table">
                <a:tbl>
                  <a:tblPr/>
                  <a:tblGrid>
                    <a:gridCol w="1967230">
                      <a:extLst>
                        <a:ext uri="{9D8B030D-6E8A-4147-A177-3AD203B41FA5}">
                          <a16:colId xmlns:a16="http://schemas.microsoft.com/office/drawing/2014/main" val="10816"/>
                        </a:ext>
                      </a:extLst>
                    </a:gridCol>
                    <a:gridCol w="2078355">
                      <a:extLst>
                        <a:ext uri="{9D8B030D-6E8A-4147-A177-3AD203B41FA5}">
                          <a16:colId xmlns:a16="http://schemas.microsoft.com/office/drawing/2014/main" val="10817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818"/>
                        </a:ext>
                      </a:extLst>
                    </a:gridCol>
                    <a:gridCol w="1163638">
                      <a:extLst>
                        <a:ext uri="{9D8B030D-6E8A-4147-A177-3AD203B41FA5}">
                          <a16:colId xmlns:a16="http://schemas.microsoft.com/office/drawing/2014/main" val="108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4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5037" name="yt_table_15037_skip" descr="{&quot;rangeId&quot;:4,&quot;type&quot;:&quot;Option&quot;,&quot;drawing&quot;:[&quot;yt_shape_15034&quot;]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12288337"/>
                  </p:ext>
                </p:extLst>
              </p:nvPr>
            </p:nvGraphicFramePr>
            <p:xfrm>
              <a:off x="540000" y="4508655"/>
              <a:ext cx="7311391" cy="633667"/>
            </p:xfrm>
            <a:graphic>
              <a:graphicData uri="http://schemas.openxmlformats.org/drawingml/2006/table">
                <a:tbl>
                  <a:tblPr/>
                  <a:tblGrid>
                    <a:gridCol w="1967230">
                      <a:extLst>
                        <a:ext uri="{9D8B030D-6E8A-4147-A177-3AD203B41FA5}">
                          <a16:colId xmlns:a16="http://schemas.microsoft.com/office/drawing/2014/main" val="10816"/>
                        </a:ext>
                      </a:extLst>
                    </a:gridCol>
                    <a:gridCol w="2078355">
                      <a:extLst>
                        <a:ext uri="{9D8B030D-6E8A-4147-A177-3AD203B41FA5}">
                          <a16:colId xmlns:a16="http://schemas.microsoft.com/office/drawing/2014/main" val="10817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818"/>
                        </a:ext>
                      </a:extLst>
                    </a:gridCol>
                    <a:gridCol w="1163638">
                      <a:extLst>
                        <a:ext uri="{9D8B030D-6E8A-4147-A177-3AD203B41FA5}">
                          <a16:colId xmlns:a16="http://schemas.microsoft.com/office/drawing/2014/main" val="10819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4721" r="-15718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2827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6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034" name="yt_shape_15034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98343" y="4508655"/>
            <a:ext cx="1351438" cy="1673874"/>
            <a:chOff x="0" y="0"/>
            <a:chExt cx="1351438" cy="1673874"/>
          </a:xfrm>
        </p:grpSpPr>
        <p:pic>
          <p:nvPicPr>
            <p:cNvPr id="2" name="yt_image_15034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351438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36" name="yt_shape_15036"/>
            <p:cNvSpPr txBox="1"/>
            <p:nvPr/>
          </p:nvSpPr>
          <p:spPr>
            <a:xfrm>
              <a:off x="142438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B41F416-0220-6DE4-95EF-8AE5E9788BC8}"/>
              </a:ext>
            </a:extLst>
          </p:cNvPr>
          <p:cNvSpPr txBox="1"/>
          <p:nvPr/>
        </p:nvSpPr>
        <p:spPr>
          <a:xfrm>
            <a:off x="10241498" y="1475197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609E06-9D54-A322-DD13-E65AF0684860}"/>
              </a:ext>
            </a:extLst>
          </p:cNvPr>
          <p:cNvSpPr txBox="1"/>
          <p:nvPr/>
        </p:nvSpPr>
        <p:spPr>
          <a:xfrm>
            <a:off x="10713558" y="3913681"/>
            <a:ext cx="400748" cy="5861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9" name="yt_shape_15099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分）（咸宁市中考）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的外接圆，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的平分线交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100" name="yt_image_1510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2420888"/>
            <a:ext cx="2329590" cy="1721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02" name="yt_shape_15102"/>
          <p:cNvSpPr txBox="1"/>
          <p:nvPr/>
        </p:nvSpPr>
        <p:spPr>
          <a:xfrm>
            <a:off x="540000" y="1879022"/>
            <a:ext cx="412452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105">
                <a:extLst>
                  <a:ext uri="{FF2B5EF4-FFF2-40B4-BE49-F238E27FC236}">
                    <a16:creationId xmlns:a16="http://schemas.microsoft.com/office/drawing/2014/main" id="{3DA9A4DE-8387-BF27-943B-56FC6379861B}"/>
                  </a:ext>
                </a:extLst>
              </p:cNvPr>
              <p:cNvSpPr txBox="1"/>
              <p:nvPr/>
            </p:nvSpPr>
            <p:spPr>
              <a:xfrm>
                <a:off x="540000" y="2573230"/>
                <a:ext cx="5283498" cy="35071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为直径，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的半径，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的切线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5105">
                <a:extLst>
                  <a:ext uri="{FF2B5EF4-FFF2-40B4-BE49-F238E27FC236}">
                    <a16:creationId xmlns:a16="http://schemas.microsoft.com/office/drawing/2014/main" id="{3DA9A4DE-8387-BF27-943B-56FC637986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3230"/>
                <a:ext cx="5283498" cy="3507179"/>
              </a:xfrm>
              <a:prstGeom prst="rect">
                <a:avLst/>
              </a:prstGeom>
              <a:blipFill>
                <a:blip r:embed="rId3"/>
                <a:stretch>
                  <a:fillRect l="-3580" t="-1391" r="-2540" b="-4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0C20FA6-25EB-8599-B619-E8951517D1C9}"/>
              </a:ext>
            </a:extLst>
          </p:cNvPr>
          <p:cNvSpPr txBox="1"/>
          <p:nvPr/>
        </p:nvSpPr>
        <p:spPr>
          <a:xfrm>
            <a:off x="449989" y="2526424"/>
            <a:ext cx="3769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26614E-C39C-63CC-0EA1-8DD9C8D36450}"/>
              </a:ext>
            </a:extLst>
          </p:cNvPr>
          <p:cNvSpPr txBox="1"/>
          <p:nvPr/>
        </p:nvSpPr>
        <p:spPr>
          <a:xfrm>
            <a:off x="449989" y="3001912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B2D5EC-C490-4CDC-4AD0-E9CA10B84062}"/>
              </a:ext>
            </a:extLst>
          </p:cNvPr>
          <p:cNvSpPr txBox="1"/>
          <p:nvPr/>
        </p:nvSpPr>
        <p:spPr>
          <a:xfrm>
            <a:off x="449989" y="3477400"/>
            <a:ext cx="268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911A02A-ECA9-AFD3-4BE3-972EED4948EE}"/>
                  </a:ext>
                </a:extLst>
              </p:cNvPr>
              <p:cNvSpPr txBox="1"/>
              <p:nvPr/>
            </p:nvSpPr>
            <p:spPr>
              <a:xfrm>
                <a:off x="449989" y="3952888"/>
                <a:ext cx="37313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911A02A-ECA9-AFD3-4BE3-972EED4948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52888"/>
                <a:ext cx="3731323" cy="765061"/>
              </a:xfrm>
              <a:prstGeom prst="rect">
                <a:avLst/>
              </a:prstGeom>
              <a:blipFill>
                <a:blip r:embed="rId4"/>
                <a:stretch>
                  <a:fillRect l="-2614" r="-261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2A453E9-876C-731A-8DF3-607A9EC11EA8}"/>
              </a:ext>
            </a:extLst>
          </p:cNvPr>
          <p:cNvSpPr txBox="1"/>
          <p:nvPr/>
        </p:nvSpPr>
        <p:spPr>
          <a:xfrm>
            <a:off x="449989" y="4624337"/>
            <a:ext cx="5239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C83ACF-E237-AB17-4F59-55C1DE243981}"/>
              </a:ext>
            </a:extLst>
          </p:cNvPr>
          <p:cNvSpPr txBox="1"/>
          <p:nvPr/>
        </p:nvSpPr>
        <p:spPr>
          <a:xfrm>
            <a:off x="449989" y="5099825"/>
            <a:ext cx="539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AF99B78-3401-B841-2284-A1D425D6B564}"/>
              </a:ext>
            </a:extLst>
          </p:cNvPr>
          <p:cNvSpPr txBox="1"/>
          <p:nvPr/>
        </p:nvSpPr>
        <p:spPr>
          <a:xfrm>
            <a:off x="449989" y="5575313"/>
            <a:ext cx="541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的半径，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5107">
            <a:extLst>
              <a:ext uri="{FF2B5EF4-FFF2-40B4-BE49-F238E27FC236}">
                <a16:creationId xmlns:a16="http://schemas.microsoft.com/office/drawing/2014/main" id="{C2F1F7AD-1254-C0DF-8393-F9E0E41009F9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32639" y="4326819"/>
            <a:ext cx="1760967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03" name="yt_shape_15103"/>
              <p:cNvSpPr txBox="1"/>
              <p:nvPr/>
            </p:nvSpPr>
            <p:spPr>
              <a:xfrm>
                <a:off x="540000" y="900000"/>
                <a:ext cx="5384744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103" name="yt_shape_15103" descr="{&quot;rangeId&quot;:2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84744" cy="469167"/>
              </a:xfrm>
              <a:prstGeom prst="rect">
                <a:avLst/>
              </a:prstGeom>
              <a:blipFill>
                <a:blip r:embed="rId2"/>
                <a:stretch>
                  <a:fillRect l="-3511" t="-3896" r="-2605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108" name="yt_shape_15108"/>
          <p:cNvSpPr txBox="1"/>
          <p:nvPr/>
        </p:nvSpPr>
        <p:spPr>
          <a:xfrm>
            <a:off x="5007058" y="5130286"/>
            <a:ext cx="1759328" cy="129650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50" b="0" i="0" u="none" spc="-7050">
                <a:solidFill>
                  <a:srgbClr val="1EE3CF"/>
                </a:solidFill>
                <a:effectLst/>
                <a:latin typeface="白正" pitchFamily="70"/>
                <a:ea typeface="宋体" pitchFamily="70"/>
                <a:cs typeface="宋体" pitchFamily="70"/>
              </a:rPr>
              <a:t> </a:t>
            </a:r>
            <a:r>
              <a:rPr lang="en-US" altLang="zh-CN" sz="7050" b="0" i="0" u="none" spc="12119">
                <a:solidFill>
                  <a:srgbClr val="1EE3CF"/>
                </a:solidFill>
                <a:effectLst/>
                <a:latin typeface="白正" pitchFamily="70"/>
                <a:ea typeface="宋体" pitchFamily="70"/>
                <a:cs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5110">
                <a:extLst>
                  <a:ext uri="{FF2B5EF4-FFF2-40B4-BE49-F238E27FC236}">
                    <a16:creationId xmlns:a16="http://schemas.microsoft.com/office/drawing/2014/main" id="{7BD66D43-1738-435B-7BA6-198E22017F04}"/>
                  </a:ext>
                </a:extLst>
              </p:cNvPr>
              <p:cNvSpPr txBox="1"/>
              <p:nvPr/>
            </p:nvSpPr>
            <p:spPr>
              <a:xfrm>
                <a:off x="540000" y="1654389"/>
                <a:ext cx="6122125" cy="41441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ODHC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是正方形，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易证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5110">
                <a:extLst>
                  <a:ext uri="{FF2B5EF4-FFF2-40B4-BE49-F238E27FC236}">
                    <a16:creationId xmlns:a16="http://schemas.microsoft.com/office/drawing/2014/main" id="{7BD66D43-1738-435B-7BA6-198E22017F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4389"/>
                <a:ext cx="6122125" cy="4144148"/>
              </a:xfrm>
              <a:prstGeom prst="rect">
                <a:avLst/>
              </a:prstGeom>
              <a:blipFill>
                <a:blip r:embed="rId3"/>
                <a:stretch>
                  <a:fillRect l="-3088" t="-1176" r="-2092" b="-1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C914FE50-FC6D-6A01-1DCF-4B4EBE637CAE}"/>
              </a:ext>
            </a:extLst>
          </p:cNvPr>
          <p:cNvSpPr txBox="1"/>
          <p:nvPr/>
        </p:nvSpPr>
        <p:spPr>
          <a:xfrm>
            <a:off x="449989" y="1607583"/>
            <a:ext cx="4939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3AE7C98-D77E-CFDC-D075-CDF8FD092F65}"/>
              </a:ext>
            </a:extLst>
          </p:cNvPr>
          <p:cNvSpPr txBox="1"/>
          <p:nvPr/>
        </p:nvSpPr>
        <p:spPr>
          <a:xfrm>
            <a:off x="449989" y="2083071"/>
            <a:ext cx="3788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ODHC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BA2E026-B4DD-03FB-D4E5-98AB0B6A9415}"/>
                  </a:ext>
                </a:extLst>
              </p:cNvPr>
              <p:cNvSpPr txBox="1"/>
              <p:nvPr/>
            </p:nvSpPr>
            <p:spPr>
              <a:xfrm>
                <a:off x="449989" y="2558559"/>
                <a:ext cx="5449697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BA2E026-B4DD-03FB-D4E5-98AB0B6A94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58559"/>
                <a:ext cx="5449697" cy="772808"/>
              </a:xfrm>
              <a:prstGeom prst="rect">
                <a:avLst/>
              </a:prstGeom>
              <a:blipFill>
                <a:blip r:embed="rId4"/>
                <a:stretch>
                  <a:fillRect l="-1790" r="-167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82B81A65-6F73-30DC-99D5-9A49075B264E}"/>
              </a:ext>
            </a:extLst>
          </p:cNvPr>
          <p:cNvSpPr txBox="1"/>
          <p:nvPr/>
        </p:nvSpPr>
        <p:spPr>
          <a:xfrm>
            <a:off x="449989" y="3237755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易证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CHE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2202B3E-8AC0-6674-1C0A-0768523F1647}"/>
                  </a:ext>
                </a:extLst>
              </p:cNvPr>
              <p:cNvSpPr txBox="1"/>
              <p:nvPr/>
            </p:nvSpPr>
            <p:spPr>
              <a:xfrm>
                <a:off x="449989" y="3713243"/>
                <a:ext cx="6243002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2202B3E-8AC0-6674-1C0A-0768523F16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3243"/>
                <a:ext cx="6243002" cy="772808"/>
              </a:xfrm>
              <a:prstGeom prst="rect">
                <a:avLst/>
              </a:prstGeom>
              <a:blipFill>
                <a:blip r:embed="rId5"/>
                <a:stretch>
                  <a:fillRect l="-1563" r="-1563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072FC53-B4CF-C07B-30EC-4B6257A66463}"/>
                  </a:ext>
                </a:extLst>
              </p:cNvPr>
              <p:cNvSpPr txBox="1"/>
              <p:nvPr/>
            </p:nvSpPr>
            <p:spPr>
              <a:xfrm>
                <a:off x="449989" y="4392439"/>
                <a:ext cx="1629473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072FC53-B4CF-C07B-30EC-4B6257A664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92439"/>
                <a:ext cx="1629473" cy="772808"/>
              </a:xfrm>
              <a:prstGeom prst="rect">
                <a:avLst/>
              </a:prstGeom>
              <a:blipFill>
                <a:blip r:embed="rId6"/>
                <a:stretch>
                  <a:fillRect l="-5993" r="-599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AA263C8-82DB-1A9D-9B9C-F40DAB2BB532}"/>
                  </a:ext>
                </a:extLst>
              </p:cNvPr>
              <p:cNvSpPr txBox="1"/>
              <p:nvPr/>
            </p:nvSpPr>
            <p:spPr>
              <a:xfrm>
                <a:off x="449989" y="5071635"/>
                <a:ext cx="2396236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AA263C8-82DB-1A9D-9B9C-F40DAB2BB5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71635"/>
                <a:ext cx="2396236" cy="733629"/>
              </a:xfrm>
              <a:prstGeom prst="rect">
                <a:avLst/>
              </a:prstGeom>
              <a:blipFill>
                <a:blip r:embed="rId7"/>
                <a:stretch>
                  <a:fillRect l="-4071" r="-4071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yt_image_15112">
            <a:extLst>
              <a:ext uri="{FF2B5EF4-FFF2-40B4-BE49-F238E27FC236}">
                <a16:creationId xmlns:a16="http://schemas.microsoft.com/office/drawing/2014/main" id="{AD159AEF-7E66-0AD9-6EC1-1E2A214E4C85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88288" y="4099647"/>
            <a:ext cx="1760967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yt_image_15100">
            <a:extLst>
              <a:ext uri="{FF2B5EF4-FFF2-40B4-BE49-F238E27FC236}">
                <a16:creationId xmlns:a16="http://schemas.microsoft.com/office/drawing/2014/main" id="{DD8749B5-ADEA-9217-31AD-325B53719110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03976" y="2110506"/>
            <a:ext cx="2329590" cy="1721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15" name="yt_shape_15115"/>
          <p:cNvSpPr txBox="1"/>
          <p:nvPr/>
        </p:nvSpPr>
        <p:spPr>
          <a:xfrm>
            <a:off x="540119" y="8789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并延长交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116" name="yt_image_1511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1905" y="2281060"/>
            <a:ext cx="2657475" cy="1430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18" name="yt_shape_15118"/>
          <p:cNvSpPr txBox="1"/>
          <p:nvPr/>
        </p:nvSpPr>
        <p:spPr>
          <a:xfrm>
            <a:off x="540000" y="1924960"/>
            <a:ext cx="412452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B4A9B5-6304-CE0D-0AFA-60E45F0EB23B}"/>
              </a:ext>
            </a:extLst>
          </p:cNvPr>
          <p:cNvSpPr txBox="1"/>
          <p:nvPr/>
        </p:nvSpPr>
        <p:spPr>
          <a:xfrm>
            <a:off x="449989" y="2492896"/>
            <a:ext cx="3880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）如图，连结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30040B-8BBF-7CBB-DA11-279DE9852D39}"/>
              </a:ext>
            </a:extLst>
          </p:cNvPr>
          <p:cNvSpPr txBox="1"/>
          <p:nvPr/>
        </p:nvSpPr>
        <p:spPr>
          <a:xfrm>
            <a:off x="449989" y="2968384"/>
            <a:ext cx="558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2E36DC-51CD-4AC1-B061-0403006895E7}"/>
              </a:ext>
            </a:extLst>
          </p:cNvPr>
          <p:cNvSpPr txBox="1"/>
          <p:nvPr/>
        </p:nvSpPr>
        <p:spPr>
          <a:xfrm>
            <a:off x="449989" y="3443872"/>
            <a:ext cx="3653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35B05B8-678C-BA4D-1854-BC7517FB8AD2}"/>
              </a:ext>
            </a:extLst>
          </p:cNvPr>
          <p:cNvSpPr txBox="1"/>
          <p:nvPr/>
        </p:nvSpPr>
        <p:spPr>
          <a:xfrm>
            <a:off x="449989" y="3919360"/>
            <a:ext cx="5048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39FC57-6AF1-7C40-65B5-BA61B03AE1E2}"/>
              </a:ext>
            </a:extLst>
          </p:cNvPr>
          <p:cNvSpPr txBox="1"/>
          <p:nvPr/>
        </p:nvSpPr>
        <p:spPr>
          <a:xfrm>
            <a:off x="449989" y="4394848"/>
            <a:ext cx="5125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0237BDB-DAFD-E6DA-6F0C-7A4772A15205}"/>
                  </a:ext>
                </a:extLst>
              </p:cNvPr>
              <p:cNvSpPr txBox="1"/>
              <p:nvPr/>
            </p:nvSpPr>
            <p:spPr>
              <a:xfrm>
                <a:off x="449989" y="4870336"/>
                <a:ext cx="490639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∠1=∠3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0237BDB-DAFD-E6DA-6F0C-7A4772A152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70336"/>
                <a:ext cx="4906391" cy="1611643"/>
              </a:xfrm>
              <a:prstGeom prst="rect">
                <a:avLst/>
              </a:prstGeom>
              <a:blipFill>
                <a:blip r:embed="rId3"/>
                <a:stretch>
                  <a:fillRect l="-19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46FE5E5-3704-F8C6-EC72-26D20D331AAB}"/>
              </a:ext>
            </a:extLst>
          </p:cNvPr>
          <p:cNvSpPr txBox="1"/>
          <p:nvPr/>
        </p:nvSpPr>
        <p:spPr>
          <a:xfrm>
            <a:off x="6035350" y="4585786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S.A.S.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01A13EC-CC93-F935-C632-F232DAB0FF1A}"/>
              </a:ext>
            </a:extLst>
          </p:cNvPr>
          <p:cNvSpPr txBox="1"/>
          <p:nvPr/>
        </p:nvSpPr>
        <p:spPr>
          <a:xfrm>
            <a:off x="6035350" y="5061274"/>
            <a:ext cx="6001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15B08DC-D005-20D6-4E0F-75B5CDDCEC88}"/>
              </a:ext>
            </a:extLst>
          </p:cNvPr>
          <p:cNvSpPr txBox="1"/>
          <p:nvPr/>
        </p:nvSpPr>
        <p:spPr>
          <a:xfrm>
            <a:off x="6035350" y="5536762"/>
            <a:ext cx="291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062B06C-0BD9-2C88-F4C1-E9E602A0D7BC}"/>
              </a:ext>
            </a:extLst>
          </p:cNvPr>
          <p:cNvSpPr txBox="1"/>
          <p:nvPr/>
        </p:nvSpPr>
        <p:spPr>
          <a:xfrm>
            <a:off x="6035350" y="6012251"/>
            <a:ext cx="26645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5123">
            <a:extLst>
              <a:ext uri="{FF2B5EF4-FFF2-40B4-BE49-F238E27FC236}">
                <a16:creationId xmlns:a16="http://schemas.microsoft.com/office/drawing/2014/main" id="{FD397BCB-426C-3465-3C29-73EA5658342E}"/>
              </a:ex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36074" y="2305300"/>
            <a:ext cx="2463364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126" name="yt_shape_15126"/>
              <p:cNvSpPr txBox="1"/>
              <p:nvPr/>
            </p:nvSpPr>
            <p:spPr>
              <a:xfrm>
                <a:off x="540000" y="1406062"/>
                <a:ext cx="5878982" cy="54073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，可设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126" name="yt_shape_151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06062"/>
                <a:ext cx="5878982" cy="5407314"/>
              </a:xfrm>
              <a:prstGeom prst="rect">
                <a:avLst/>
              </a:prstGeom>
              <a:blipFill>
                <a:blip r:embed="rId2"/>
                <a:stretch>
                  <a:fillRect l="-3216" r="-2178" b="-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629B39A-D345-F688-CA02-DE87F4E8AF41}"/>
                  </a:ext>
                </a:extLst>
              </p:cNvPr>
              <p:cNvSpPr txBox="1"/>
              <p:nvPr/>
            </p:nvSpPr>
            <p:spPr>
              <a:xfrm>
                <a:off x="449989" y="1359256"/>
                <a:ext cx="6002210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）由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，可设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629B39A-D345-F688-CA02-DE87F4E8AF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59256"/>
                <a:ext cx="6002210" cy="769062"/>
              </a:xfrm>
              <a:prstGeom prst="rect">
                <a:avLst/>
              </a:prstGeom>
              <a:blipFill>
                <a:blip r:embed="rId3"/>
                <a:stretch>
                  <a:fillRect l="-1626" r="-162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9CE731B-1315-4036-209D-3B14EF57434F}"/>
              </a:ext>
            </a:extLst>
          </p:cNvPr>
          <p:cNvSpPr txBox="1"/>
          <p:nvPr/>
        </p:nvSpPr>
        <p:spPr>
          <a:xfrm>
            <a:off x="449989" y="2034706"/>
            <a:ext cx="3744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434DA2D-5CB4-3FE5-9C4A-19AD331852E2}"/>
                  </a:ext>
                </a:extLst>
              </p:cNvPr>
              <p:cNvSpPr txBox="1"/>
              <p:nvPr/>
            </p:nvSpPr>
            <p:spPr>
              <a:xfrm>
                <a:off x="449989" y="2510194"/>
                <a:ext cx="5676201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434DA2D-5CB4-3FE5-9C4A-19AD331852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0194"/>
                <a:ext cx="5676201" cy="632727"/>
              </a:xfrm>
              <a:prstGeom prst="rect">
                <a:avLst/>
              </a:prstGeom>
              <a:blipFill>
                <a:blip r:embed="rId4"/>
                <a:stretch>
                  <a:fillRect l="-1719" r="-1933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A69FD37-3167-EEB5-A313-5AF308F5E060}"/>
                  </a:ext>
                </a:extLst>
              </p:cNvPr>
              <p:cNvSpPr txBox="1"/>
              <p:nvPr/>
            </p:nvSpPr>
            <p:spPr>
              <a:xfrm>
                <a:off x="449989" y="3049309"/>
                <a:ext cx="2314385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A69FD37-3167-EEB5-A313-5AF308F5E0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49309"/>
                <a:ext cx="2314385" cy="851230"/>
              </a:xfrm>
              <a:prstGeom prst="rect">
                <a:avLst/>
              </a:prstGeom>
              <a:blipFill>
                <a:blip r:embed="rId5"/>
                <a:stretch>
                  <a:fillRect l="-4222" r="-4485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C7CDBDF-E166-F189-7618-7200DB3F1A24}"/>
                  </a:ext>
                </a:extLst>
              </p:cNvPr>
              <p:cNvSpPr txBox="1"/>
              <p:nvPr/>
            </p:nvSpPr>
            <p:spPr>
              <a:xfrm>
                <a:off x="449989" y="3806927"/>
                <a:ext cx="4673219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C7CDBDF-E166-F189-7618-7200DB3F1A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06927"/>
                <a:ext cx="4673219" cy="772110"/>
              </a:xfrm>
              <a:prstGeom prst="rect">
                <a:avLst/>
              </a:prstGeom>
              <a:blipFill>
                <a:blip r:embed="rId6"/>
                <a:stretch>
                  <a:fillRect l="-2089" r="-221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E744CF3-F339-B876-19C7-5333D383CED4}"/>
                  </a:ext>
                </a:extLst>
              </p:cNvPr>
              <p:cNvSpPr txBox="1"/>
              <p:nvPr/>
            </p:nvSpPr>
            <p:spPr>
              <a:xfrm>
                <a:off x="449989" y="4485425"/>
                <a:ext cx="3677920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E744CF3-F339-B876-19C7-5333D383CE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85425"/>
                <a:ext cx="3677920" cy="851230"/>
              </a:xfrm>
              <a:prstGeom prst="rect">
                <a:avLst/>
              </a:prstGeom>
              <a:blipFill>
                <a:blip r:embed="rId7"/>
                <a:stretch>
                  <a:fillRect l="-2653" r="-2653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AAB8B97-8029-E809-0653-4F4C417658CD}"/>
                  </a:ext>
                </a:extLst>
              </p:cNvPr>
              <p:cNvSpPr txBox="1"/>
              <p:nvPr/>
            </p:nvSpPr>
            <p:spPr>
              <a:xfrm>
                <a:off x="449989" y="5243043"/>
                <a:ext cx="5769864" cy="8497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AAB8B97-8029-E809-0653-4F4C417658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43043"/>
                <a:ext cx="5769864" cy="849770"/>
              </a:xfrm>
              <a:prstGeom prst="rect">
                <a:avLst/>
              </a:prstGeom>
              <a:blipFill>
                <a:blip r:embed="rId8"/>
                <a:stretch>
                  <a:fillRect l="-1691" r="-1797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1B0D2E0-F683-0355-ECB6-8501121A9E6B}"/>
                  </a:ext>
                </a:extLst>
              </p:cNvPr>
              <p:cNvSpPr txBox="1"/>
              <p:nvPr/>
            </p:nvSpPr>
            <p:spPr>
              <a:xfrm>
                <a:off x="449989" y="5999201"/>
                <a:ext cx="4694047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1B0D2E0-F683-0355-ECB6-8501121A9E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99201"/>
                <a:ext cx="4694047" cy="808686"/>
              </a:xfrm>
              <a:prstGeom prst="rect">
                <a:avLst/>
              </a:prstGeom>
              <a:blipFill>
                <a:blip r:embed="rId9"/>
                <a:stretch>
                  <a:fillRect l="-2078" r="-2208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5119">
                <a:extLst>
                  <a:ext uri="{FF2B5EF4-FFF2-40B4-BE49-F238E27FC236}">
                    <a16:creationId xmlns:a16="http://schemas.microsoft.com/office/drawing/2014/main" id="{1388B402-D619-84C9-1B6F-49302D3A38FF}"/>
                  </a:ext>
                </a:extLst>
              </p:cNvPr>
              <p:cNvSpPr txBox="1"/>
              <p:nvPr/>
            </p:nvSpPr>
            <p:spPr>
              <a:xfrm>
                <a:off x="540000" y="764704"/>
                <a:ext cx="4434676" cy="7004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zh-CN" altLang="zh-CN" sz="100" b="0" i="0" u="none" dirty="0">
                  <a:noFill/>
                  <a:effectLst/>
                  <a:latin typeface="白正"/>
                  <a:ea typeface="宋体"/>
                  <a:cs typeface="宋体"/>
                </a:endParaRPr>
              </a:p>
            </p:txBody>
          </p:sp>
        </mc:Choice>
        <mc:Fallback>
          <p:sp>
            <p:nvSpPr>
              <p:cNvPr id="10" name="yt_shape_15119">
                <a:extLst>
                  <a:ext uri="{FF2B5EF4-FFF2-40B4-BE49-F238E27FC236}">
                    <a16:creationId xmlns:a16="http://schemas.microsoft.com/office/drawing/2014/main" id="{1388B402-D619-84C9-1B6F-49302D3A38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704"/>
                <a:ext cx="4434676" cy="700448"/>
              </a:xfrm>
              <a:prstGeom prst="rect">
                <a:avLst/>
              </a:prstGeom>
              <a:blipFill>
                <a:blip r:embed="rId10"/>
                <a:stretch>
                  <a:fillRect l="-4264" r="-3439" b="-6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38" name="yt_shape_15038"/>
              <p:cNvSpPr txBox="1"/>
              <p:nvPr/>
            </p:nvSpPr>
            <p:spPr>
              <a:xfrm>
                <a:off x="540119" y="1095382"/>
                <a:ext cx="11111999" cy="9933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（泸州市中考）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如图，正六边形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CPQ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的度数为（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5038" name="yt_shape_15038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95382"/>
                <a:ext cx="11111999" cy="993349"/>
              </a:xfrm>
              <a:prstGeom prst="rect">
                <a:avLst/>
              </a:prstGeom>
              <a:blipFill>
                <a:blip r:embed="rId2"/>
                <a:stretch>
                  <a:fillRect l="-1701" r="-878" b="-17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043" name="yt_table_1504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741726"/>
              </p:ext>
            </p:extLst>
          </p:nvPr>
        </p:nvGraphicFramePr>
        <p:xfrm>
          <a:off x="540000" y="2139519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82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82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822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8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5"/>
                  </a:ext>
                </a:extLst>
              </a:tr>
            </a:tbl>
          </a:graphicData>
        </a:graphic>
      </p:graphicFrame>
      <p:grpSp>
        <p:nvGrpSpPr>
          <p:cNvPr id="15040" name="yt_shape_15040_skip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7978" y="2139519"/>
            <a:ext cx="1521840" cy="1816749"/>
            <a:chOff x="0" y="0"/>
            <a:chExt cx="1521840" cy="1816749"/>
          </a:xfrm>
        </p:grpSpPr>
        <p:pic>
          <p:nvPicPr>
            <p:cNvPr id="2" name="yt_image_15040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21840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42" name="yt_shape_15042"/>
            <p:cNvSpPr txBox="1"/>
            <p:nvPr/>
          </p:nvSpPr>
          <p:spPr>
            <a:xfrm>
              <a:off x="227639" y="14567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045" name="yt_shape_15045"/>
              <p:cNvSpPr txBox="1"/>
              <p:nvPr/>
            </p:nvSpPr>
            <p:spPr>
              <a:xfrm>
                <a:off x="540119" y="4006655"/>
                <a:ext cx="11111999" cy="11144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在平面直角坐标系中，以坐标原点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为圆心，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长为半径作圆，则直线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的位置关系是（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5045" name="yt_shape_15045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06655"/>
                <a:ext cx="11111999" cy="1114408"/>
              </a:xfrm>
              <a:prstGeom prst="rect">
                <a:avLst/>
              </a:prstGeom>
              <a:blipFill>
                <a:blip r:embed="rId4"/>
                <a:stretch>
                  <a:fillRect l="-1701" r="-1043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047" name="yt_table_1504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075775"/>
              </p:ext>
            </p:extLst>
          </p:nvPr>
        </p:nvGraphicFramePr>
        <p:xfrm>
          <a:off x="540000" y="5171851"/>
          <a:ext cx="6555423" cy="950976"/>
        </p:xfrm>
        <a:graphic>
          <a:graphicData uri="http://schemas.openxmlformats.org/drawingml/2006/table">
            <a:tbl>
              <a:tblPr/>
              <a:tblGrid>
                <a:gridCol w="4463098">
                  <a:extLst>
                    <a:ext uri="{9D8B030D-6E8A-4147-A177-3AD203B41FA5}">
                      <a16:colId xmlns:a16="http://schemas.microsoft.com/office/drawing/2014/main" val="10824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8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7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18D0C4D5-8DA3-B2F9-ABF7-5ED7C1D308B2}"/>
              </a:ext>
            </a:extLst>
          </p:cNvPr>
          <p:cNvSpPr txBox="1"/>
          <p:nvPr/>
        </p:nvSpPr>
        <p:spPr>
          <a:xfrm>
            <a:off x="3955308" y="1601153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9540EC-D40F-08B3-E767-EEBA6535C644}"/>
              </a:ext>
            </a:extLst>
          </p:cNvPr>
          <p:cNvSpPr txBox="1"/>
          <p:nvPr/>
        </p:nvSpPr>
        <p:spPr>
          <a:xfrm>
            <a:off x="4128346" y="4632314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9" name="yt_shape_15049"/>
          <p:cNvSpPr txBox="1"/>
          <p:nvPr/>
        </p:nvSpPr>
        <p:spPr>
          <a:xfrm>
            <a:off x="540119" y="900000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圆材埋壁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是我国古代数学作品《九章算术》中的问题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今有圆材，埋在土中，不知大小，以锯锯之，深一寸，锯道长一尺，问径几何？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用数学语言表述为：如图所示，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寸，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寸，则直径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051" name="yt_table_1505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078711"/>
              </p:ext>
            </p:extLst>
          </p:nvPr>
        </p:nvGraphicFramePr>
        <p:xfrm>
          <a:off x="540000" y="2826558"/>
          <a:ext cx="5396548" cy="950976"/>
        </p:xfrm>
        <a:graphic>
          <a:graphicData uri="http://schemas.openxmlformats.org/drawingml/2006/table">
            <a:tbl>
              <a:tblPr/>
              <a:tblGrid>
                <a:gridCol w="3913823">
                  <a:extLst>
                    <a:ext uri="{9D8B030D-6E8A-4147-A177-3AD203B41FA5}">
                      <a16:colId xmlns:a16="http://schemas.microsoft.com/office/drawing/2014/main" val="10826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108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A.12.5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寸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寸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寸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寸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9"/>
                  </a:ext>
                </a:extLst>
              </a:tr>
            </a:tbl>
          </a:graphicData>
        </a:graphic>
      </p:graphicFrame>
      <p:pic>
        <p:nvPicPr>
          <p:cNvPr id="15050" name="yt_image_15050_skip" title="H_106.6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6628" y="2826558"/>
            <a:ext cx="1763244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53" name="yt_shape_15053"/>
          <p:cNvSpPr txBox="1"/>
          <p:nvPr/>
        </p:nvSpPr>
        <p:spPr>
          <a:xfrm>
            <a:off x="540000" y="4231801"/>
            <a:ext cx="977350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如图，圆锥的侧面积为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，底面半径为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，则该圆锥的高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057" name="yt_table_1505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90381"/>
              </p:ext>
            </p:extLst>
          </p:nvPr>
        </p:nvGraphicFramePr>
        <p:xfrm>
          <a:off x="540000" y="4717965"/>
          <a:ext cx="70478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82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82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83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8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0"/>
                  </a:ext>
                </a:extLst>
              </a:tr>
            </a:tbl>
          </a:graphicData>
        </a:graphic>
      </p:graphicFrame>
      <p:grpSp>
        <p:nvGrpSpPr>
          <p:cNvPr id="15054" name="yt_shape_15054_skip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21330" y="4717965"/>
            <a:ext cx="1428467" cy="1707021"/>
            <a:chOff x="0" y="0"/>
            <a:chExt cx="1428467" cy="1707021"/>
          </a:xfrm>
        </p:grpSpPr>
        <p:pic>
          <p:nvPicPr>
            <p:cNvPr id="2" name="yt_image_1505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28467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56" name="yt_shape_15056"/>
            <p:cNvSpPr txBox="1"/>
            <p:nvPr/>
          </p:nvSpPr>
          <p:spPr>
            <a:xfrm>
              <a:off x="180952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5423839-0281-0F4D-4EE6-1682713A452A}"/>
              </a:ext>
            </a:extLst>
          </p:cNvPr>
          <p:cNvSpPr txBox="1"/>
          <p:nvPr/>
        </p:nvSpPr>
        <p:spPr>
          <a:xfrm>
            <a:off x="2245571" y="227965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6F58C4-10B8-93DE-0219-A321A9488392}"/>
              </a:ext>
            </a:extLst>
          </p:cNvPr>
          <p:cNvSpPr txBox="1"/>
          <p:nvPr/>
        </p:nvSpPr>
        <p:spPr>
          <a:xfrm>
            <a:off x="9468576" y="4184995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9" name="yt_shape_15059"/>
          <p:cNvSpPr txBox="1"/>
          <p:nvPr/>
        </p:nvSpPr>
        <p:spPr>
          <a:xfrm>
            <a:off x="540119" y="226167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为直径的半圆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063" name="yt_table_15063_skip" title="H_100.1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92346235"/>
                  </p:ext>
                </p:extLst>
              </p:nvPr>
            </p:nvGraphicFramePr>
            <p:xfrm>
              <a:off x="540000" y="3227969"/>
              <a:ext cx="4109022" cy="1271969"/>
            </p:xfrm>
            <a:graphic>
              <a:graphicData uri="http://schemas.openxmlformats.org/drawingml/2006/table">
                <a:tbl>
                  <a:tblPr/>
                  <a:tblGrid>
                    <a:gridCol w="2529332">
                      <a:extLst>
                        <a:ext uri="{9D8B030D-6E8A-4147-A177-3AD203B41FA5}">
                          <a16:colId xmlns:a16="http://schemas.microsoft.com/office/drawing/2014/main" val="10832"/>
                        </a:ext>
                      </a:extLst>
                    </a:gridCol>
                    <a:gridCol w="1579690">
                      <a:extLst>
                        <a:ext uri="{9D8B030D-6E8A-4147-A177-3AD203B41FA5}">
                          <a16:colId xmlns:a16="http://schemas.microsoft.com/office/drawing/2014/main" val="108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7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27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7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063" name="yt_table_15063_skip" descr="{&quot;rangeId&quot;:9,&quot;type&quot;:&quot;Option&quot;,&quot;drawing&quot;:[&quot;yt_shape_15060&quot;]}" title="H_100.1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92346235"/>
                  </p:ext>
                </p:extLst>
              </p:nvPr>
            </p:nvGraphicFramePr>
            <p:xfrm>
              <a:off x="540000" y="3227969"/>
              <a:ext cx="4109022" cy="1271969"/>
            </p:xfrm>
            <a:graphic>
              <a:graphicData uri="http://schemas.openxmlformats.org/drawingml/2006/table">
                <a:tbl>
                  <a:tblPr/>
                  <a:tblGrid>
                    <a:gridCol w="2529332">
                      <a:extLst>
                        <a:ext uri="{9D8B030D-6E8A-4147-A177-3AD203B41FA5}">
                          <a16:colId xmlns:a16="http://schemas.microsoft.com/office/drawing/2014/main" val="10832"/>
                        </a:ext>
                      </a:extLst>
                    </a:gridCol>
                    <a:gridCol w="1579690">
                      <a:extLst>
                        <a:ext uri="{9D8B030D-6E8A-4147-A177-3AD203B41FA5}">
                          <a16:colId xmlns:a16="http://schemas.microsoft.com/office/drawing/2014/main" val="10833"/>
                        </a:ext>
                      </a:extLst>
                    </a:gridCol>
                  </a:tblGrid>
                  <a:tr h="63601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2260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0618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71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2260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0618" t="-10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7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060" name="yt_shape_15060_skip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64985" y="3227969"/>
            <a:ext cx="2084958" cy="1728738"/>
            <a:chOff x="0" y="0"/>
            <a:chExt cx="2084958" cy="1728738"/>
          </a:xfrm>
        </p:grpSpPr>
        <p:pic>
          <p:nvPicPr>
            <p:cNvPr id="2" name="yt_image_15060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84958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62" name="yt_shape_15062"/>
            <p:cNvSpPr txBox="1"/>
            <p:nvPr/>
          </p:nvSpPr>
          <p:spPr>
            <a:xfrm>
              <a:off x="509198" y="136873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DB5DB2B-F287-D733-2EB1-502B98357007}"/>
              </a:ext>
            </a:extLst>
          </p:cNvPr>
          <p:cNvSpPr txBox="1"/>
          <p:nvPr/>
        </p:nvSpPr>
        <p:spPr>
          <a:xfrm>
            <a:off x="10040196" y="2690356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4" name="yt_shape_15064"/>
          <p:cNvSpPr txBox="1"/>
          <p:nvPr/>
        </p:nvSpPr>
        <p:spPr>
          <a:xfrm>
            <a:off x="540000" y="1886162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065" name="yt_shape_15065"/>
              <p:cNvSpPr txBox="1"/>
              <p:nvPr/>
            </p:nvSpPr>
            <p:spPr>
              <a:xfrm>
                <a:off x="540000" y="2372326"/>
                <a:ext cx="10094815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的外接圆，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65" name="yt_shape_15065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72326"/>
                <a:ext cx="10094815" cy="490006"/>
              </a:xfrm>
              <a:prstGeom prst="rect">
                <a:avLst/>
              </a:prstGeom>
              <a:blipFill>
                <a:blip r:embed="rId2"/>
                <a:stretch>
                  <a:fillRect l="-1872" r="-906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070" name="yt_shape_15070"/>
          <p:cNvSpPr txBox="1"/>
          <p:nvPr/>
        </p:nvSpPr>
        <p:spPr>
          <a:xfrm>
            <a:off x="540000" y="50091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67" name="yt_shape_15067" title="H_149.0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7789" y="3065484"/>
            <a:ext cx="1516420" cy="1893330"/>
            <a:chOff x="0" y="0"/>
            <a:chExt cx="1516420" cy="1893330"/>
          </a:xfrm>
        </p:grpSpPr>
        <p:pic>
          <p:nvPicPr>
            <p:cNvPr id="2" name="yt_image_1506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16420" cy="14973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69" name="yt_shape_15069"/>
            <p:cNvSpPr txBox="1"/>
            <p:nvPr/>
          </p:nvSpPr>
          <p:spPr>
            <a:xfrm>
              <a:off x="224929" y="153333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372D205-F9EB-7216-2D29-0821DA2C709F}"/>
              </a:ext>
            </a:extLst>
          </p:cNvPr>
          <p:cNvSpPr txBox="1"/>
          <p:nvPr/>
        </p:nvSpPr>
        <p:spPr>
          <a:xfrm>
            <a:off x="9759787" y="2325520"/>
            <a:ext cx="486474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71" name="yt_shape_15071"/>
              <p:cNvSpPr txBox="1"/>
              <p:nvPr/>
            </p:nvSpPr>
            <p:spPr>
              <a:xfrm>
                <a:off x="540119" y="1883512"/>
                <a:ext cx="11111999" cy="9540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71" name="yt_shape_15071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83512"/>
                <a:ext cx="11111999" cy="954044"/>
              </a:xfrm>
              <a:prstGeom prst="rect">
                <a:avLst/>
              </a:prstGeom>
              <a:blipFill>
                <a:blip r:embed="rId2"/>
                <a:stretch>
                  <a:fillRect l="-1701" t="-5769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076" name="yt_shape_15076"/>
          <p:cNvSpPr txBox="1"/>
          <p:nvPr/>
        </p:nvSpPr>
        <p:spPr>
          <a:xfrm>
            <a:off x="540000" y="501183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73" name="yt_shape_15073" title="H_151.2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3502" y="3040708"/>
            <a:ext cx="1644994" cy="1920762"/>
            <a:chOff x="0" y="0"/>
            <a:chExt cx="1644994" cy="1920762"/>
          </a:xfrm>
        </p:grpSpPr>
        <p:pic>
          <p:nvPicPr>
            <p:cNvPr id="2" name="yt_image_1507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44994" cy="1524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75" name="yt_shape_15075"/>
            <p:cNvSpPr txBox="1"/>
            <p:nvPr/>
          </p:nvSpPr>
          <p:spPr>
            <a:xfrm>
              <a:off x="289216" y="156076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587C99-918F-23B0-6177-B7452FA9764D}"/>
                  </a:ext>
                </a:extLst>
              </p:cNvPr>
              <p:cNvSpPr txBox="1"/>
              <p:nvPr/>
            </p:nvSpPr>
            <p:spPr>
              <a:xfrm>
                <a:off x="3769571" y="2231244"/>
                <a:ext cx="548512" cy="5629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, 'hasSerialNum': 1, 'mathAnswerShape': 1}">
                <a:extLst>
                  <a:ext uri="{FF2B5EF4-FFF2-40B4-BE49-F238E27FC236}">
                    <a16:creationId xmlns:a16="http://schemas.microsoft.com/office/drawing/2014/main" id="{E2587C99-918F-23B0-6177-B7452FA976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9571" y="2231244"/>
                <a:ext cx="548512" cy="562941"/>
              </a:xfrm>
              <a:prstGeom prst="rect">
                <a:avLst/>
              </a:prstGeom>
              <a:blipFill>
                <a:blip r:embed="rId4"/>
                <a:stretch>
                  <a:fillRect l="-16667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77" name="yt_shape_15077"/>
              <p:cNvSpPr txBox="1"/>
              <p:nvPr/>
            </p:nvSpPr>
            <p:spPr>
              <a:xfrm>
                <a:off x="540119" y="2221960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如图放置的一个圆锥，它的主视图是直角边长为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的等腰直角三角形，则该圆锥侧面展开扇形的面积为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77" name="yt_shape_15077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21960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5128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082" name="yt_shape_15082"/>
          <p:cNvSpPr txBox="1"/>
          <p:nvPr/>
        </p:nvSpPr>
        <p:spPr>
          <a:xfrm>
            <a:off x="540000" y="467338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79" name="yt_shape_15079" title="H_98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2317" y="3371910"/>
            <a:ext cx="1487365" cy="1250964"/>
            <a:chOff x="0" y="0"/>
            <a:chExt cx="1487365" cy="1250964"/>
          </a:xfrm>
        </p:grpSpPr>
        <p:pic>
          <p:nvPicPr>
            <p:cNvPr id="2" name="yt_image_1507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87365" cy="8549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81" name="yt_shape_15081"/>
            <p:cNvSpPr txBox="1"/>
            <p:nvPr/>
          </p:nvSpPr>
          <p:spPr>
            <a:xfrm>
              <a:off x="134218" y="89096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1C3E7A0-4121-8E28-95EB-8746BF025A7A}"/>
                  </a:ext>
                </a:extLst>
              </p:cNvPr>
              <p:cNvSpPr txBox="1"/>
              <p:nvPr/>
            </p:nvSpPr>
            <p:spPr>
              <a:xfrm>
                <a:off x="3802908" y="2569692"/>
                <a:ext cx="85490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hasSerialNum': 1, 'mathAnswerShape': 1}">
                <a:extLst>
                  <a:ext uri="{FF2B5EF4-FFF2-40B4-BE49-F238E27FC236}">
                    <a16:creationId xmlns:a16="http://schemas.microsoft.com/office/drawing/2014/main" id="{B1C3E7A0-4121-8E28-95EB-8746BF025A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2908" y="2569692"/>
                <a:ext cx="854901" cy="555765"/>
              </a:xfrm>
              <a:prstGeom prst="rect">
                <a:avLst/>
              </a:prstGeom>
              <a:blipFill>
                <a:blip r:embed="rId4"/>
                <a:stretch>
                  <a:fillRect l="-11429" r="-10714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83" name="yt_shape_15083"/>
              <p:cNvSpPr txBox="1"/>
              <p:nvPr/>
            </p:nvSpPr>
            <p:spPr>
              <a:xfrm>
                <a:off x="540119" y="1881154"/>
                <a:ext cx="11111999" cy="11998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是平行四边形，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，则图中阴影部分的面积为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83" name="yt_shape_15083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81154"/>
                <a:ext cx="11111999" cy="1199880"/>
              </a:xfrm>
              <a:prstGeom prst="rect">
                <a:avLst/>
              </a:prstGeom>
              <a:blipFill>
                <a:blip r:embed="rId2"/>
                <a:stretch>
                  <a:fillRect l="-1701" t="-4592" b="-86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088" name="yt_shape_15088"/>
          <p:cNvSpPr txBox="1"/>
          <p:nvPr/>
        </p:nvSpPr>
        <p:spPr>
          <a:xfrm>
            <a:off x="540000" y="501419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85" name="yt_shape_15085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3439" y="3284186"/>
            <a:ext cx="1665120" cy="1679589"/>
            <a:chOff x="0" y="0"/>
            <a:chExt cx="1665120" cy="1679589"/>
          </a:xfrm>
        </p:grpSpPr>
        <p:pic>
          <p:nvPicPr>
            <p:cNvPr id="2" name="yt_image_1508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65120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87" name="yt_shape_15087"/>
            <p:cNvSpPr txBox="1"/>
            <p:nvPr/>
          </p:nvSpPr>
          <p:spPr>
            <a:xfrm>
              <a:off x="223096" y="131958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B0ECA57-3963-3DF6-FD16-FEF0FAE06089}"/>
                  </a:ext>
                </a:extLst>
              </p:cNvPr>
              <p:cNvSpPr txBox="1"/>
              <p:nvPr/>
            </p:nvSpPr>
            <p:spPr>
              <a:xfrm>
                <a:off x="4564908" y="2228886"/>
                <a:ext cx="454788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hasSerialNum': 1, 'mathAnswerShape': 1}">
                <a:extLst>
                  <a:ext uri="{FF2B5EF4-FFF2-40B4-BE49-F238E27FC236}">
                    <a16:creationId xmlns:a16="http://schemas.microsoft.com/office/drawing/2014/main" id="{6B0ECA57-3963-3DF6-FD16-FEF0FAE060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4908" y="2228886"/>
                <a:ext cx="454788" cy="806400"/>
              </a:xfrm>
              <a:prstGeom prst="rect">
                <a:avLst/>
              </a:prstGeom>
              <a:blipFill>
                <a:blip r:embed="rId4"/>
                <a:stretch>
                  <a:fillRect l="-2162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89" name="yt_shape_15089"/>
          <p:cNvSpPr txBox="1"/>
          <p:nvPr/>
        </p:nvSpPr>
        <p:spPr>
          <a:xfrm>
            <a:off x="540000" y="836712"/>
            <a:ext cx="307776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090" name="yt_shape_15090"/>
              <p:cNvSpPr txBox="1"/>
              <p:nvPr/>
            </p:nvSpPr>
            <p:spPr>
              <a:xfrm>
                <a:off x="540119" y="1322876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分）如图，以等边三角形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为直径作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，判断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之间的大小关系，并说明理由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090" name="yt_shape_150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22876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031" r="-1098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092" name="yt_image_1509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2424380"/>
            <a:ext cx="1631631" cy="1939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5094">
                <a:extLst>
                  <a:ext uri="{FF2B5EF4-FFF2-40B4-BE49-F238E27FC236}">
                    <a16:creationId xmlns:a16="http://schemas.microsoft.com/office/drawing/2014/main" id="{200E7F17-16C2-A89B-FDD9-E5C07B03D875}"/>
                  </a:ext>
                </a:extLst>
              </p:cNvPr>
              <p:cNvSpPr txBox="1"/>
              <p:nvPr/>
            </p:nvSpPr>
            <p:spPr>
              <a:xfrm>
                <a:off x="540000" y="2333383"/>
                <a:ext cx="5437386" cy="43310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解：相等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理由如下：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都是等边三角形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5094">
                <a:extLst>
                  <a:ext uri="{FF2B5EF4-FFF2-40B4-BE49-F238E27FC236}">
                    <a16:creationId xmlns:a16="http://schemas.microsoft.com/office/drawing/2014/main" id="{200E7F17-16C2-A89B-FDD9-E5C07B03D8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3383"/>
                <a:ext cx="5437386" cy="4331057"/>
              </a:xfrm>
              <a:prstGeom prst="rect">
                <a:avLst/>
              </a:prstGeom>
              <a:blipFill>
                <a:blip r:embed="rId4"/>
                <a:stretch>
                  <a:fillRect l="-3475" t="-1268" r="-2242" b="-33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4313C04-EEAE-14ED-9C0E-6640E3ABA761}"/>
              </a:ext>
            </a:extLst>
          </p:cNvPr>
          <p:cNvSpPr txBox="1"/>
          <p:nvPr/>
        </p:nvSpPr>
        <p:spPr>
          <a:xfrm>
            <a:off x="449989" y="2286577"/>
            <a:ext cx="299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3393FE-8DA9-6AEE-CFA1-62B4B9E6B7DC}"/>
              </a:ext>
            </a:extLst>
          </p:cNvPr>
          <p:cNvSpPr txBox="1"/>
          <p:nvPr/>
        </p:nvSpPr>
        <p:spPr>
          <a:xfrm>
            <a:off x="449989" y="2762065"/>
            <a:ext cx="2018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DFE2FD-2ECE-1F06-891C-9623AB47C2D6}"/>
              </a:ext>
            </a:extLst>
          </p:cNvPr>
          <p:cNvSpPr txBox="1"/>
          <p:nvPr/>
        </p:nvSpPr>
        <p:spPr>
          <a:xfrm>
            <a:off x="449989" y="3237553"/>
            <a:ext cx="338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FB4DED8-330E-6B77-792E-D9F7F339B7C9}"/>
              </a:ext>
            </a:extLst>
          </p:cNvPr>
          <p:cNvSpPr txBox="1"/>
          <p:nvPr/>
        </p:nvSpPr>
        <p:spPr>
          <a:xfrm>
            <a:off x="449989" y="3713041"/>
            <a:ext cx="252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3DF843-C726-EFD7-76DC-0A5E85907D98}"/>
              </a:ext>
            </a:extLst>
          </p:cNvPr>
          <p:cNvSpPr txBox="1"/>
          <p:nvPr/>
        </p:nvSpPr>
        <p:spPr>
          <a:xfrm>
            <a:off x="449989" y="4188529"/>
            <a:ext cx="4845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都是等边三角形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5AEEDDA-22E9-DB66-E835-27F6EE4232D2}"/>
              </a:ext>
            </a:extLst>
          </p:cNvPr>
          <p:cNvSpPr txBox="1"/>
          <p:nvPr/>
        </p:nvSpPr>
        <p:spPr>
          <a:xfrm>
            <a:off x="449989" y="4664017"/>
            <a:ext cx="344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8C6C4CC-D27C-7537-8056-D0CF151AE702}"/>
              </a:ext>
            </a:extLst>
          </p:cNvPr>
          <p:cNvSpPr txBox="1"/>
          <p:nvPr/>
        </p:nvSpPr>
        <p:spPr>
          <a:xfrm>
            <a:off x="449989" y="5139505"/>
            <a:ext cx="556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55FCA71-D618-EFBF-6D9E-88CAF361674A}"/>
              </a:ext>
            </a:extLst>
          </p:cNvPr>
          <p:cNvSpPr txBox="1"/>
          <p:nvPr/>
        </p:nvSpPr>
        <p:spPr>
          <a:xfrm>
            <a:off x="449989" y="5614993"/>
            <a:ext cx="3948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F24D784-F32F-3203-5850-C37EBD6BE47A}"/>
                  </a:ext>
                </a:extLst>
              </p:cNvPr>
              <p:cNvSpPr txBox="1"/>
              <p:nvPr/>
            </p:nvSpPr>
            <p:spPr>
              <a:xfrm>
                <a:off x="449989" y="6090481"/>
                <a:ext cx="2390839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F24D784-F32F-3203-5850-C37EBD6BE4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90481"/>
                <a:ext cx="2390839" cy="578879"/>
              </a:xfrm>
              <a:prstGeom prst="rect">
                <a:avLst/>
              </a:prstGeom>
              <a:blipFill>
                <a:blip r:embed="rId5"/>
                <a:stretch>
                  <a:fillRect l="-4082" r="-4082" b="-2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5096">
            <a:extLst>
              <a:ext uri="{FF2B5EF4-FFF2-40B4-BE49-F238E27FC236}">
                <a16:creationId xmlns:a16="http://schemas.microsoft.com/office/drawing/2014/main" id="{634D6C1E-BCEB-38FF-989C-616A6897A934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79632" y="4555330"/>
            <a:ext cx="1549938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1839</Words>
  <Application>Microsoft Office PowerPoint</Application>
  <PresentationFormat>宽屏</PresentationFormat>
  <Paragraphs>147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42</cp:revision>
  <dcterms:created xsi:type="dcterms:W3CDTF">2023-05-05T05:33:04Z</dcterms:created>
  <dcterms:modified xsi:type="dcterms:W3CDTF">2023-10-21T12:49:31Z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