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8" r:id="rId6"/>
    <p:sldId id="370" r:id="rId7"/>
    <p:sldId id="371" r:id="rId8"/>
    <p:sldId id="378" r:id="rId9"/>
    <p:sldId id="379" r:id="rId10"/>
    <p:sldId id="380" r:id="rId11"/>
    <p:sldId id="381" r:id="rId12"/>
    <p:sldId id="382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2" name="yt_shape_14192"/>
          <p:cNvSpPr txBox="1"/>
          <p:nvPr/>
        </p:nvSpPr>
        <p:spPr>
          <a:xfrm>
            <a:off x="540000" y="1151002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193" name="yt_shape_14193"/>
          <p:cNvSpPr txBox="1"/>
          <p:nvPr/>
        </p:nvSpPr>
        <p:spPr>
          <a:xfrm>
            <a:off x="540000" y="1637166"/>
            <a:ext cx="1096774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（陕西省中考）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下表中列出的是一个二次函数的自变量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的几组对应值：</a:t>
            </a:r>
          </a:p>
        </p:txBody>
      </p:sp>
      <p:graphicFrame>
        <p:nvGraphicFramePr>
          <p:cNvPr id="14194" name="yt_table_14194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8315545"/>
              </p:ext>
            </p:extLst>
          </p:nvPr>
        </p:nvGraphicFramePr>
        <p:xfrm>
          <a:off x="540000" y="2275694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877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77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77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77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196" name="yt_shape_14196"/>
          <p:cNvSpPr txBox="1"/>
          <p:nvPr/>
        </p:nvSpPr>
        <p:spPr>
          <a:xfrm>
            <a:off x="540000" y="3679300"/>
            <a:ext cx="482183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下列各选项中，正确的是（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4197" name="yt_table_1419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7510675"/>
              </p:ext>
            </p:extLst>
          </p:nvPr>
        </p:nvGraphicFramePr>
        <p:xfrm>
          <a:off x="540000" y="4165464"/>
          <a:ext cx="5697538" cy="1901952"/>
        </p:xfrm>
        <a:graphic>
          <a:graphicData uri="http://schemas.openxmlformats.org/drawingml/2006/table">
            <a:tbl>
              <a:tblPr/>
              <a:tblGrid>
                <a:gridCol w="5697538">
                  <a:extLst>
                    <a:ext uri="{9D8B030D-6E8A-4147-A177-3AD203B41FA5}">
                      <a16:colId xmlns:a16="http://schemas.microsoft.com/office/drawing/2014/main" val="10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这个函数的图象开口向下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这个函数的图象与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轴无交点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这个函数的最小值小于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时，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的值随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值的增大而增大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054CED1-783E-E2FE-CD69-CB60F39F954F}"/>
              </a:ext>
            </a:extLst>
          </p:cNvPr>
          <p:cNvSpPr txBox="1"/>
          <p:nvPr/>
        </p:nvSpPr>
        <p:spPr>
          <a:xfrm>
            <a:off x="4412389" y="3632494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7" name="yt_shape_14247"/>
          <p:cNvSpPr txBox="1"/>
          <p:nvPr/>
        </p:nvSpPr>
        <p:spPr>
          <a:xfrm>
            <a:off x="540000" y="911642"/>
            <a:ext cx="71125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</p:txBody>
      </p:sp>
      <p:sp>
        <p:nvSpPr>
          <p:cNvPr id="14248" name="yt_shape_14248"/>
          <p:cNvSpPr txBox="1"/>
          <p:nvPr/>
        </p:nvSpPr>
        <p:spPr>
          <a:xfrm>
            <a:off x="540000" y="1390945"/>
            <a:ext cx="759182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）求证：不论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为何值，函数的图象与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轴总有交点；</a:t>
            </a:r>
          </a:p>
        </p:txBody>
      </p:sp>
      <p:sp>
        <p:nvSpPr>
          <p:cNvPr id="14249" name="yt_shape_14249"/>
          <p:cNvSpPr txBox="1"/>
          <p:nvPr/>
        </p:nvSpPr>
        <p:spPr>
          <a:xfrm>
            <a:off x="540000" y="1877109"/>
            <a:ext cx="85728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）设函数的图象与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轴有两个交点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250" name="yt_shape_14250"/>
          <p:cNvSpPr txBox="1"/>
          <p:nvPr/>
        </p:nvSpPr>
        <p:spPr>
          <a:xfrm>
            <a:off x="540000" y="2356412"/>
            <a:ext cx="881651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函数的图象与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轴总有交点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4251" name="yt_shape_14251"/>
          <p:cNvSpPr txBox="1"/>
          <p:nvPr/>
        </p:nvSpPr>
        <p:spPr>
          <a:xfrm>
            <a:off x="540000" y="3315847"/>
            <a:ext cx="55912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）解：令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52" name="yt_shape_14252"/>
              <p:cNvSpPr txBox="1"/>
              <p:nvPr/>
            </p:nvSpPr>
            <p:spPr>
              <a:xfrm>
                <a:off x="540000" y="3795150"/>
                <a:ext cx="4092146" cy="20319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52" name="yt_shape_14252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95150"/>
                <a:ext cx="4092146" cy="2031903"/>
              </a:xfrm>
              <a:prstGeom prst="rect">
                <a:avLst/>
              </a:prstGeom>
              <a:blipFill>
                <a:blip r:embed="rId2"/>
                <a:stretch>
                  <a:fillRect l="-4620" r="-3428" b="-4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254" name="yt_shape_14254"/>
          <p:cNvSpPr txBox="1"/>
          <p:nvPr/>
        </p:nvSpPr>
        <p:spPr>
          <a:xfrm>
            <a:off x="540000" y="5877841"/>
            <a:ext cx="26770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EF7A05A-659F-08CF-52E5-926609EAAE20}"/>
              </a:ext>
            </a:extLst>
          </p:cNvPr>
          <p:cNvSpPr txBox="1"/>
          <p:nvPr/>
        </p:nvSpPr>
        <p:spPr>
          <a:xfrm>
            <a:off x="449989" y="2309606"/>
            <a:ext cx="8911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1AE1B8-8C9A-3B8B-01A6-0C71691CC0FF}"/>
              </a:ext>
            </a:extLst>
          </p:cNvPr>
          <p:cNvSpPr txBox="1"/>
          <p:nvPr/>
        </p:nvSpPr>
        <p:spPr>
          <a:xfrm>
            <a:off x="449989" y="2785094"/>
            <a:ext cx="4048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函数的图象与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轴总有交点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488DF1-5955-4561-C9BD-983C74BA22AA}"/>
              </a:ext>
            </a:extLst>
          </p:cNvPr>
          <p:cNvSpPr txBox="1"/>
          <p:nvPr/>
        </p:nvSpPr>
        <p:spPr>
          <a:xfrm>
            <a:off x="449989" y="3269041"/>
            <a:ext cx="571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）解：令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86CE249-DF43-9B92-0032-4D8F8B2F49D9}"/>
                  </a:ext>
                </a:extLst>
              </p:cNvPr>
              <p:cNvSpPr txBox="1"/>
              <p:nvPr/>
            </p:nvSpPr>
            <p:spPr>
              <a:xfrm>
                <a:off x="449989" y="3748344"/>
                <a:ext cx="313664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6, 'mathAnswerShape': 1}">
                <a:extLst>
                  <a:ext uri="{FF2B5EF4-FFF2-40B4-BE49-F238E27FC236}">
                    <a16:creationId xmlns:a16="http://schemas.microsoft.com/office/drawing/2014/main" id="{286CE249-DF43-9B92-0032-4D8F8B2F49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48344"/>
                <a:ext cx="3136647" cy="765061"/>
              </a:xfrm>
              <a:prstGeom prst="rect">
                <a:avLst/>
              </a:prstGeom>
              <a:blipFill>
                <a:blip r:embed="rId3"/>
                <a:stretch>
                  <a:fillRect l="-3113" r="-311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585262A-9E2B-133A-701F-9810A91632EE}"/>
                  </a:ext>
                </a:extLst>
              </p:cNvPr>
              <p:cNvSpPr txBox="1"/>
              <p:nvPr/>
            </p:nvSpPr>
            <p:spPr>
              <a:xfrm>
                <a:off x="449989" y="4419793"/>
                <a:ext cx="3913822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6, 'mathAnswerShape': 1}">
                <a:extLst>
                  <a:ext uri="{FF2B5EF4-FFF2-40B4-BE49-F238E27FC236}">
                    <a16:creationId xmlns:a16="http://schemas.microsoft.com/office/drawing/2014/main" id="{5585262A-9E2B-133A-701F-9810A91632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19793"/>
                <a:ext cx="3913822" cy="801701"/>
              </a:xfrm>
              <a:prstGeom prst="rect">
                <a:avLst/>
              </a:prstGeom>
              <a:blipFill>
                <a:blip r:embed="rId4"/>
                <a:stretch>
                  <a:fillRect l="-2492" r="-2648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E603A60-7F72-0E77-5B1A-0E360BAA6A41}"/>
                  </a:ext>
                </a:extLst>
              </p:cNvPr>
              <p:cNvSpPr txBox="1"/>
              <p:nvPr/>
            </p:nvSpPr>
            <p:spPr>
              <a:xfrm>
                <a:off x="449989" y="5127882"/>
                <a:ext cx="423265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6, 'mathAnswerShape': 1}">
                <a:extLst>
                  <a:ext uri="{FF2B5EF4-FFF2-40B4-BE49-F238E27FC236}">
                    <a16:creationId xmlns:a16="http://schemas.microsoft.com/office/drawing/2014/main" id="{FE603A60-7F72-0E77-5B1A-0E360BAA6A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27882"/>
                <a:ext cx="4232656" cy="726326"/>
              </a:xfrm>
              <a:prstGeom prst="rect">
                <a:avLst/>
              </a:prstGeom>
              <a:blipFill>
                <a:blip r:embed="rId5"/>
                <a:stretch>
                  <a:fillRect l="-2305" r="-216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4E42BEE9-3E5C-A21F-2924-D96816D9EC8C}"/>
              </a:ext>
            </a:extLst>
          </p:cNvPr>
          <p:cNvSpPr txBox="1"/>
          <p:nvPr/>
        </p:nvSpPr>
        <p:spPr>
          <a:xfrm>
            <a:off x="449989" y="5831035"/>
            <a:ext cx="2831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5" name="yt_shape_14255"/>
          <p:cNvSpPr txBox="1"/>
          <p:nvPr/>
        </p:nvSpPr>
        <p:spPr>
          <a:xfrm>
            <a:off x="540119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分）如图，抛物线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）两点，与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256" name="yt_image_1425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3452230"/>
            <a:ext cx="1712259" cy="2199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58" name="yt_shape_14258"/>
          <p:cNvSpPr txBox="1"/>
          <p:nvPr/>
        </p:nvSpPr>
        <p:spPr>
          <a:xfrm>
            <a:off x="540000" y="2194978"/>
            <a:ext cx="353943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）求抛物线的表达式；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259">
                <a:extLst>
                  <a:ext uri="{FF2B5EF4-FFF2-40B4-BE49-F238E27FC236}">
                    <a16:creationId xmlns:a16="http://schemas.microsoft.com/office/drawing/2014/main" id="{8E300DD8-F07B-A2A2-8772-0220B793DEE1}"/>
                  </a:ext>
                </a:extLst>
              </p:cNvPr>
              <p:cNvSpPr txBox="1"/>
              <p:nvPr/>
            </p:nvSpPr>
            <p:spPr>
              <a:xfrm>
                <a:off x="540119" y="2755999"/>
                <a:ext cx="11111999" cy="36034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在抛物线上且在对称轴的右侧，点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在对称轴上，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为斜边的等腰直角三角形，请直接写出点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）设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）代入，得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该抛物线的表达式为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4259">
                <a:extLst>
                  <a:ext uri="{FF2B5EF4-FFF2-40B4-BE49-F238E27FC236}">
                    <a16:creationId xmlns:a16="http://schemas.microsoft.com/office/drawing/2014/main" id="{8E300DD8-F07B-A2A2-8772-0220B793DE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55999"/>
                <a:ext cx="11111999" cy="3603487"/>
              </a:xfrm>
              <a:prstGeom prst="rect">
                <a:avLst/>
              </a:prstGeom>
              <a:blipFill>
                <a:blip r:embed="rId3"/>
                <a:stretch>
                  <a:fillRect l="-1701" t="-1354" r="-1098" b="-2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80B1FBE-1FD7-837C-F94A-B301265BD351}"/>
              </a:ext>
            </a:extLst>
          </p:cNvPr>
          <p:cNvSpPr txBox="1"/>
          <p:nvPr/>
        </p:nvSpPr>
        <p:spPr>
          <a:xfrm>
            <a:off x="450108" y="3660169"/>
            <a:ext cx="5156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20FA4F-45A5-D2E4-7DC1-F148370A3093}"/>
              </a:ext>
            </a:extLst>
          </p:cNvPr>
          <p:cNvSpPr txBox="1"/>
          <p:nvPr/>
        </p:nvSpPr>
        <p:spPr>
          <a:xfrm>
            <a:off x="450108" y="4135657"/>
            <a:ext cx="663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）代入，得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856CD47-ADEA-AF4D-6DEB-67F12CF0BE10}"/>
              </a:ext>
            </a:extLst>
          </p:cNvPr>
          <p:cNvSpPr txBox="1"/>
          <p:nvPr/>
        </p:nvSpPr>
        <p:spPr>
          <a:xfrm>
            <a:off x="450108" y="4611145"/>
            <a:ext cx="5528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B4793A-B066-8014-69C3-E56ED310FCC4}"/>
              </a:ext>
            </a:extLst>
          </p:cNvPr>
          <p:cNvSpPr txBox="1"/>
          <p:nvPr/>
        </p:nvSpPr>
        <p:spPr>
          <a:xfrm>
            <a:off x="450108" y="5086633"/>
            <a:ext cx="5182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该抛物线的表达式为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4068394-70E7-93A0-D6FE-D073C4ED1CD5}"/>
                  </a:ext>
                </a:extLst>
              </p:cNvPr>
              <p:cNvSpPr txBox="1"/>
              <p:nvPr/>
            </p:nvSpPr>
            <p:spPr>
              <a:xfrm>
                <a:off x="450108" y="5562121"/>
                <a:ext cx="7995603" cy="8093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4068394-70E7-93A0-D6FE-D073C4ED1C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562121"/>
                <a:ext cx="7995603" cy="809321"/>
              </a:xfrm>
              <a:prstGeom prst="rect">
                <a:avLst/>
              </a:prstGeom>
              <a:blipFill>
                <a:blip r:embed="rId4"/>
                <a:stretch>
                  <a:fillRect l="-1220" r="-1220" b="-7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9" name="yt_shape_14199"/>
          <p:cNvSpPr txBox="1"/>
          <p:nvPr/>
        </p:nvSpPr>
        <p:spPr>
          <a:xfrm>
            <a:off x="540000" y="1202488"/>
            <a:ext cx="877964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，它的图象可能是（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pic>
        <p:nvPicPr>
          <p:cNvPr id="14200" name="yt_image_14200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28104" y="1841016"/>
            <a:ext cx="4735791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02" name="yt_shape_14202"/>
          <p:cNvSpPr txBox="1"/>
          <p:nvPr/>
        </p:nvSpPr>
        <p:spPr>
          <a:xfrm>
            <a:off x="540119" y="3147684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已知二次函数的图象的顶点是（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），且经过点（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），则二次函数的表达式是（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4203" name="yt_table_1420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1306711"/>
              </p:ext>
            </p:extLst>
          </p:nvPr>
        </p:nvGraphicFramePr>
        <p:xfrm>
          <a:off x="540000" y="4113979"/>
          <a:ext cx="3538538" cy="1901952"/>
        </p:xfrm>
        <a:graphic>
          <a:graphicData uri="http://schemas.openxmlformats.org/drawingml/2006/table">
            <a:tbl>
              <a:tblPr/>
              <a:tblGrid>
                <a:gridCol w="3538538">
                  <a:extLst>
                    <a:ext uri="{9D8B030D-6E8A-4147-A177-3AD203B41FA5}">
                      <a16:colId xmlns:a16="http://schemas.microsoft.com/office/drawing/2014/main" val="106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A27CF93-07B5-F17C-3321-4E9E1C53840A}"/>
              </a:ext>
            </a:extLst>
          </p:cNvPr>
          <p:cNvSpPr txBox="1"/>
          <p:nvPr/>
        </p:nvSpPr>
        <p:spPr>
          <a:xfrm>
            <a:off x="8331926" y="1155682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BC807FD-666A-1B53-6584-00B92B917F3A}"/>
              </a:ext>
            </a:extLst>
          </p:cNvPr>
          <p:cNvSpPr txBox="1"/>
          <p:nvPr/>
        </p:nvSpPr>
        <p:spPr>
          <a:xfrm>
            <a:off x="2278908" y="3576366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5" name="yt_shape_14205"/>
          <p:cNvSpPr txBox="1"/>
          <p:nvPr/>
        </p:nvSpPr>
        <p:spPr>
          <a:xfrm>
            <a:off x="540119" y="166417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经过（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）两点，则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4206" name="yt_table_1420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4465315"/>
              </p:ext>
            </p:extLst>
          </p:nvPr>
        </p:nvGraphicFramePr>
        <p:xfrm>
          <a:off x="540000" y="2630465"/>
          <a:ext cx="72002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617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618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619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6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6"/>
                  </a:ext>
                </a:extLst>
              </a:tr>
            </a:tbl>
          </a:graphicData>
        </a:graphic>
      </p:graphicFrame>
      <p:sp>
        <p:nvSpPr>
          <p:cNvPr id="14208" name="yt_shape_14208"/>
          <p:cNvSpPr txBox="1"/>
          <p:nvPr/>
        </p:nvSpPr>
        <p:spPr>
          <a:xfrm>
            <a:off x="540119" y="3156636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（山西省中考）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抛物线的函数表达式为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，若将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个单位长度，将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个单位长度，则该抛物线在新的平面直角坐标系中的函数表达式为（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4209" name="yt_table_1420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5139888"/>
              </p:ext>
            </p:extLst>
          </p:nvPr>
        </p:nvGraphicFramePr>
        <p:xfrm>
          <a:off x="540000" y="4603062"/>
          <a:ext cx="7452361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621"/>
                    </a:ext>
                  </a:extLst>
                </a:gridCol>
                <a:gridCol w="3233738">
                  <a:extLst>
                    <a:ext uri="{9D8B030D-6E8A-4147-A177-3AD203B41FA5}">
                      <a16:colId xmlns:a16="http://schemas.microsoft.com/office/drawing/2014/main" val="106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132CF9F-FB9E-6A53-D12F-9EF86D3CB841}"/>
              </a:ext>
            </a:extLst>
          </p:cNvPr>
          <p:cNvSpPr txBox="1"/>
          <p:nvPr/>
        </p:nvSpPr>
        <p:spPr>
          <a:xfrm>
            <a:off x="1059708" y="2092852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714A99-9ABD-66A4-44AA-0ED861743C82}"/>
              </a:ext>
            </a:extLst>
          </p:cNvPr>
          <p:cNvSpPr txBox="1"/>
          <p:nvPr/>
        </p:nvSpPr>
        <p:spPr>
          <a:xfrm>
            <a:off x="2278908" y="4060806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1" name="yt_shape_14211"/>
          <p:cNvSpPr txBox="1"/>
          <p:nvPr/>
        </p:nvSpPr>
        <p:spPr>
          <a:xfrm>
            <a:off x="540119" y="1585575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（苏州市中考）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为常数）的图象与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轴的一个交点为（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），则关于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的两实数根是（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4212" name="yt_table_1421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7769033"/>
              </p:ext>
            </p:extLst>
          </p:nvPr>
        </p:nvGraphicFramePr>
        <p:xfrm>
          <a:off x="540000" y="2551870"/>
          <a:ext cx="6877686" cy="950976"/>
        </p:xfrm>
        <a:graphic>
          <a:graphicData uri="http://schemas.openxmlformats.org/drawingml/2006/table">
            <a:tbl>
              <a:tblPr/>
              <a:tblGrid>
                <a:gridCol w="4304348">
                  <a:extLst>
                    <a:ext uri="{9D8B030D-6E8A-4147-A177-3AD203B41FA5}">
                      <a16:colId xmlns:a16="http://schemas.microsoft.com/office/drawing/2014/main" val="10623"/>
                    </a:ext>
                  </a:extLst>
                </a:gridCol>
                <a:gridCol w="2573338">
                  <a:extLst>
                    <a:ext uri="{9D8B030D-6E8A-4147-A177-3AD203B41FA5}">
                      <a16:colId xmlns:a16="http://schemas.microsoft.com/office/drawing/2014/main" val="106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0"/>
                  </a:ext>
                </a:extLst>
              </a:tr>
            </a:tbl>
          </a:graphicData>
        </a:graphic>
      </p:graphicFrame>
      <p:sp>
        <p:nvSpPr>
          <p:cNvPr id="14214" name="yt_shape_14214"/>
          <p:cNvSpPr txBox="1"/>
          <p:nvPr/>
        </p:nvSpPr>
        <p:spPr>
          <a:xfrm>
            <a:off x="540119" y="3553424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公路上行驶的汽车急刹车时的行驶路程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）与时间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）的函数关系式为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，当遇到紧急情况时，司机急刹车，但由于惯性汽车要滑行一段路程才能停下来，则滑行的时间是（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15" name="yt_table_14215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52609805"/>
                  </p:ext>
                </p:extLst>
              </p:nvPr>
            </p:nvGraphicFramePr>
            <p:xfrm>
              <a:off x="540000" y="4999850"/>
              <a:ext cx="7500304" cy="632714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625"/>
                        </a:ext>
                      </a:extLst>
                    </a:gridCol>
                    <a:gridCol w="2219643">
                      <a:extLst>
                        <a:ext uri="{9D8B030D-6E8A-4147-A177-3AD203B41FA5}">
                          <a16:colId xmlns:a16="http://schemas.microsoft.com/office/drawing/2014/main" val="10626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627"/>
                        </a:ext>
                      </a:extLst>
                    </a:gridCol>
                    <a:gridCol w="1128713">
                      <a:extLst>
                        <a:ext uri="{9D8B030D-6E8A-4147-A177-3AD203B41FA5}">
                          <a16:colId xmlns:a16="http://schemas.microsoft.com/office/drawing/2014/main" val="1062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A.2s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B.20s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C.4s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215" name="yt_table_14215" descr="{&quot;rangeId&quot;:8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52609805"/>
                  </p:ext>
                </p:extLst>
              </p:nvPr>
            </p:nvGraphicFramePr>
            <p:xfrm>
              <a:off x="540000" y="4314275"/>
              <a:ext cx="7500304" cy="632714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625"/>
                        </a:ext>
                      </a:extLst>
                    </a:gridCol>
                    <a:gridCol w="2219643">
                      <a:extLst>
                        <a:ext uri="{9D8B030D-6E8A-4147-A177-3AD203B41FA5}">
                          <a16:colId xmlns:a16="http://schemas.microsoft.com/office/drawing/2014/main" val="10626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627"/>
                        </a:ext>
                      </a:extLst>
                    </a:gridCol>
                    <a:gridCol w="1128713">
                      <a:extLst>
                        <a:ext uri="{9D8B030D-6E8A-4147-A177-3AD203B41FA5}">
                          <a16:colId xmlns:a16="http://schemas.microsoft.com/office/drawing/2014/main" val="10628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A.2s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B.20s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C.4s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65405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2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EBF1446-9E9A-6B92-A187-651720DE631B}"/>
              </a:ext>
            </a:extLst>
          </p:cNvPr>
          <p:cNvSpPr txBox="1"/>
          <p:nvPr/>
        </p:nvSpPr>
        <p:spPr>
          <a:xfrm>
            <a:off x="9711582" y="2014257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AC1D92-1363-2AF4-BE6D-97B86D61314D}"/>
              </a:ext>
            </a:extLst>
          </p:cNvPr>
          <p:cNvSpPr txBox="1"/>
          <p:nvPr/>
        </p:nvSpPr>
        <p:spPr>
          <a:xfrm>
            <a:off x="3802908" y="4457594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6" name="yt_shape_14216"/>
          <p:cNvSpPr txBox="1"/>
          <p:nvPr/>
        </p:nvSpPr>
        <p:spPr>
          <a:xfrm>
            <a:off x="540119" y="2138430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某公园草坪的防护栏由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段形状相同的抛物线形构件组成，为了牢固起见，每段护栏需按间距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加设一根不锈钢的支柱，防护栏的最高点距底部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（如图），则这条防护栏需要不锈钢支柱的总长度至少为（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4218" name="yt_table_1421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1621597"/>
              </p:ext>
            </p:extLst>
          </p:nvPr>
        </p:nvGraphicFramePr>
        <p:xfrm>
          <a:off x="540000" y="4604187"/>
          <a:ext cx="8908416" cy="475488"/>
        </p:xfrm>
        <a:graphic>
          <a:graphicData uri="http://schemas.openxmlformats.org/drawingml/2006/table">
            <a:tbl>
              <a:tblPr/>
              <a:tblGrid>
                <a:gridCol w="2354580">
                  <a:extLst>
                    <a:ext uri="{9D8B030D-6E8A-4147-A177-3AD203B41FA5}">
                      <a16:colId xmlns:a16="http://schemas.microsoft.com/office/drawing/2014/main" val="10629"/>
                    </a:ext>
                  </a:extLst>
                </a:gridCol>
                <a:gridCol w="2489518">
                  <a:extLst>
                    <a:ext uri="{9D8B030D-6E8A-4147-A177-3AD203B41FA5}">
                      <a16:colId xmlns:a16="http://schemas.microsoft.com/office/drawing/2014/main" val="10630"/>
                    </a:ext>
                  </a:extLst>
                </a:gridCol>
                <a:gridCol w="2489518">
                  <a:extLst>
                    <a:ext uri="{9D8B030D-6E8A-4147-A177-3AD203B41FA5}">
                      <a16:colId xmlns:a16="http://schemas.microsoft.com/office/drawing/2014/main" val="10631"/>
                    </a:ext>
                  </a:extLst>
                </a:gridCol>
                <a:gridCol w="1574800">
                  <a:extLst>
                    <a:ext uri="{9D8B030D-6E8A-4147-A177-3AD203B41FA5}">
                      <a16:colId xmlns:a16="http://schemas.microsoft.com/office/drawing/2014/main" val="106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B.100m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C.160m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D.200m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2"/>
                  </a:ext>
                </a:extLst>
              </a:tr>
            </a:tbl>
          </a:graphicData>
        </a:graphic>
      </p:graphicFrame>
      <p:pic>
        <p:nvPicPr>
          <p:cNvPr id="14217" name="yt_image_14217_skip" title="H_80.2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9749" y="3584856"/>
            <a:ext cx="2690647" cy="101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E7D1AFC-BBD4-FEDC-81D6-33E50D9FEFA6}"/>
              </a:ext>
            </a:extLst>
          </p:cNvPr>
          <p:cNvSpPr txBox="1"/>
          <p:nvPr/>
        </p:nvSpPr>
        <p:spPr>
          <a:xfrm>
            <a:off x="7155707" y="3042600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0" name="yt_shape_14220"/>
          <p:cNvSpPr txBox="1"/>
          <p:nvPr/>
        </p:nvSpPr>
        <p:spPr>
          <a:xfrm>
            <a:off x="540000" y="1144188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221" name="yt_shape_14221"/>
          <p:cNvSpPr txBox="1"/>
          <p:nvPr/>
        </p:nvSpPr>
        <p:spPr>
          <a:xfrm>
            <a:off x="540000" y="1630352"/>
            <a:ext cx="104964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轴有交点，则整数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的最大值是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222" name="yt_shape_14222"/>
          <p:cNvSpPr txBox="1"/>
          <p:nvPr/>
        </p:nvSpPr>
        <p:spPr>
          <a:xfrm>
            <a:off x="540119" y="210965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），则关于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的解为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223" name="yt_shape_14223"/>
          <p:cNvSpPr txBox="1"/>
          <p:nvPr/>
        </p:nvSpPr>
        <p:spPr>
          <a:xfrm>
            <a:off x="540119" y="306909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不论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取何值，抛物线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轴都没有交点，则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的取值范围是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224" name="yt_shape_14224"/>
          <p:cNvSpPr txBox="1"/>
          <p:nvPr/>
        </p:nvSpPr>
        <p:spPr>
          <a:xfrm>
            <a:off x="540119" y="402852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的矩形铁板上剪去一个等腰直角三角形（这个等腰直角三角形的底是矩形的宽），则矩形的宽为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2.4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时，剩下铁板的面积最大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225" name="yt_image_1422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1535" y="4987960"/>
            <a:ext cx="1768928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62CA948-3745-EA09-76DE-F37833FFB06F}"/>
              </a:ext>
            </a:extLst>
          </p:cNvPr>
          <p:cNvSpPr txBox="1"/>
          <p:nvPr/>
        </p:nvSpPr>
        <p:spPr>
          <a:xfrm>
            <a:off x="10311539" y="1583546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9450118-9580-F21E-BD49-B8052CCA219B}"/>
              </a:ext>
            </a:extLst>
          </p:cNvPr>
          <p:cNvSpPr txBox="1"/>
          <p:nvPr/>
        </p:nvSpPr>
        <p:spPr>
          <a:xfrm>
            <a:off x="5698383" y="2489125"/>
            <a:ext cx="2481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652EB3-0F3A-655A-9E6C-73FF3FC27D6B}"/>
              </a:ext>
            </a:extLst>
          </p:cNvPr>
          <p:cNvSpPr txBox="1"/>
          <p:nvPr/>
        </p:nvSpPr>
        <p:spPr>
          <a:xfrm>
            <a:off x="839416" y="3510713"/>
            <a:ext cx="40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E6175E-334C-DFD6-D0D3-898A283BB654}"/>
              </a:ext>
            </a:extLst>
          </p:cNvPr>
          <p:cNvSpPr txBox="1"/>
          <p:nvPr/>
        </p:nvSpPr>
        <p:spPr>
          <a:xfrm>
            <a:off x="1127448" y="350656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041B16C-BD28-2084-4752-A32F4CC87A9D}"/>
              </a:ext>
            </a:extLst>
          </p:cNvPr>
          <p:cNvSpPr txBox="1"/>
          <p:nvPr/>
        </p:nvSpPr>
        <p:spPr>
          <a:xfrm>
            <a:off x="5936508" y="4457207"/>
            <a:ext cx="56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2.4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7" name="yt_shape_14227"/>
          <p:cNvSpPr txBox="1"/>
          <p:nvPr/>
        </p:nvSpPr>
        <p:spPr>
          <a:xfrm>
            <a:off x="540119" y="1799729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）的对称轴为直线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轴的一个交点坐标为（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），其部分图象如图所示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下列结论：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增大而增大；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有两个不等的实数根，其中正确结论的序号是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①③⑤⑥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228" name="yt_image_1422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6422" y="3871791"/>
            <a:ext cx="1519155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6AB729-8A8D-EC3E-1E8E-353274070746}"/>
              </a:ext>
            </a:extLst>
          </p:cNvPr>
          <p:cNvSpPr txBox="1"/>
          <p:nvPr/>
        </p:nvSpPr>
        <p:spPr>
          <a:xfrm>
            <a:off x="9643321" y="3179387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①③⑤⑥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36" name="yt_shape_14236"/>
              <p:cNvSpPr txBox="1"/>
              <p:nvPr/>
            </p:nvSpPr>
            <p:spPr>
              <a:xfrm>
                <a:off x="540119" y="900198"/>
                <a:ext cx="11164916" cy="56413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三、解答题（共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分）已知二次函数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两点（点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的左侧），点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的横坐标是一元二次方程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的两个根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）求出点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的坐标；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）请求出该二次函数表达式及对称轴和顶点坐标；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）直接写出不等式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的解集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将（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）代入得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二次函数的表达式为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，对称轴为直线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，顶点坐标为（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36" name="yt_shape_14236" descr="{&quot;rangeId&quot;:2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198"/>
                <a:ext cx="11164916" cy="5641353"/>
              </a:xfrm>
              <a:prstGeom prst="rect">
                <a:avLst/>
              </a:prstGeom>
              <a:blipFill>
                <a:blip r:embed="rId2"/>
                <a:stretch>
                  <a:fillRect l="-1693" t="-1514" r="-874" b="-23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96158C9-ADFB-1565-148A-6D01A828A604}"/>
              </a:ext>
            </a:extLst>
          </p:cNvPr>
          <p:cNvSpPr txBox="1"/>
          <p:nvPr/>
        </p:nvSpPr>
        <p:spPr>
          <a:xfrm>
            <a:off x="450108" y="3486864"/>
            <a:ext cx="6663437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19A1E0D-D5E1-6F54-CE69-5350F9ECA8A9}"/>
              </a:ext>
            </a:extLst>
          </p:cNvPr>
          <p:cNvSpPr txBox="1"/>
          <p:nvPr/>
        </p:nvSpPr>
        <p:spPr>
          <a:xfrm>
            <a:off x="450108" y="3925776"/>
            <a:ext cx="398056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ECC735-0EB0-B9C3-2E2F-85185D162096}"/>
              </a:ext>
            </a:extLst>
          </p:cNvPr>
          <p:cNvSpPr txBox="1"/>
          <p:nvPr/>
        </p:nvSpPr>
        <p:spPr>
          <a:xfrm>
            <a:off x="450108" y="4364688"/>
            <a:ext cx="4547298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1B5AB21-CB8D-6937-B5C1-23656EBED343}"/>
                  </a:ext>
                </a:extLst>
              </p:cNvPr>
              <p:cNvSpPr txBox="1"/>
              <p:nvPr/>
            </p:nvSpPr>
            <p:spPr>
              <a:xfrm>
                <a:off x="450108" y="4803600"/>
                <a:ext cx="3813873" cy="713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将（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）代入得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5, 'mathAnswerShape': 1}">
                <a:extLst>
                  <a:ext uri="{FF2B5EF4-FFF2-40B4-BE49-F238E27FC236}">
                    <a16:creationId xmlns:a16="http://schemas.microsoft.com/office/drawing/2014/main" id="{61B5AB21-CB8D-6937-B5C1-23656EBED3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03600"/>
                <a:ext cx="3813873" cy="713436"/>
              </a:xfrm>
              <a:prstGeom prst="rect">
                <a:avLst/>
              </a:prstGeom>
              <a:blipFill>
                <a:blip r:embed="rId3"/>
                <a:stretch>
                  <a:fillRect l="-2560" r="-2560" b="-5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1C97B70-D40E-F06A-B1B4-0495EC7B0514}"/>
                  </a:ext>
                </a:extLst>
              </p:cNvPr>
              <p:cNvSpPr txBox="1"/>
              <p:nvPr/>
            </p:nvSpPr>
            <p:spPr>
              <a:xfrm>
                <a:off x="450108" y="5423424"/>
                <a:ext cx="11237023" cy="713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二次函数的表达式为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，对称轴为直线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，顶点坐标为（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5, 'mathAnswerShape': 1}">
                <a:extLst>
                  <a:ext uri="{FF2B5EF4-FFF2-40B4-BE49-F238E27FC236}">
                    <a16:creationId xmlns:a16="http://schemas.microsoft.com/office/drawing/2014/main" id="{E1C97B70-D40E-F06A-B1B4-0495EC7B05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423424"/>
                <a:ext cx="11237023" cy="713435"/>
              </a:xfrm>
              <a:prstGeom prst="rect">
                <a:avLst/>
              </a:prstGeom>
              <a:blipFill>
                <a:blip r:embed="rId4"/>
                <a:stretch>
                  <a:fillRect l="-868" r="-868" b="-5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BCBCB15-D773-0868-652E-10DE5294DE32}"/>
              </a:ext>
            </a:extLst>
          </p:cNvPr>
          <p:cNvSpPr txBox="1"/>
          <p:nvPr/>
        </p:nvSpPr>
        <p:spPr>
          <a:xfrm>
            <a:off x="450108" y="6043247"/>
            <a:ext cx="2372424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9" name="yt_shape_14239"/>
          <p:cNvSpPr txBox="1"/>
          <p:nvPr/>
        </p:nvSpPr>
        <p:spPr>
          <a:xfrm>
            <a:off x="540119" y="980728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分）某塑料大棚的截面如图所示，曲线部分近似看作抛物线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现测得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米，最高点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到地面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到墙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借助图中的直角坐标系，回答下列问题：</a:t>
            </a:r>
          </a:p>
        </p:txBody>
      </p:sp>
      <p:pic>
        <p:nvPicPr>
          <p:cNvPr id="14240" name="yt_image_1424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32104" y="2962666"/>
            <a:ext cx="3802465" cy="112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42" name="yt_shape_14242"/>
          <p:cNvSpPr txBox="1"/>
          <p:nvPr/>
        </p:nvSpPr>
        <p:spPr>
          <a:xfrm>
            <a:off x="540000" y="2496453"/>
            <a:ext cx="329898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的坐标；</a:t>
            </a:r>
          </a:p>
        </p:txBody>
      </p:sp>
      <p:sp>
        <p:nvSpPr>
          <p:cNvPr id="14243" name="yt_shape_14243"/>
          <p:cNvSpPr txBox="1"/>
          <p:nvPr/>
        </p:nvSpPr>
        <p:spPr>
          <a:xfrm>
            <a:off x="540000" y="2982617"/>
            <a:ext cx="21624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）求墙高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244" name="yt_shape_14244"/>
          <p:cNvSpPr txBox="1"/>
          <p:nvPr/>
        </p:nvSpPr>
        <p:spPr>
          <a:xfrm>
            <a:off x="540000" y="3461920"/>
            <a:ext cx="49148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CBD51DD-8B00-FFB5-050B-C5658EBBBA87}"/>
              </a:ext>
            </a:extLst>
          </p:cNvPr>
          <p:cNvSpPr txBox="1"/>
          <p:nvPr/>
        </p:nvSpPr>
        <p:spPr>
          <a:xfrm>
            <a:off x="449989" y="3449163"/>
            <a:ext cx="5047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245">
                <a:extLst>
                  <a:ext uri="{FF2B5EF4-FFF2-40B4-BE49-F238E27FC236}">
                    <a16:creationId xmlns:a16="http://schemas.microsoft.com/office/drawing/2014/main" id="{520727A8-8ED7-B393-01A6-3206CD939BF6}"/>
                  </a:ext>
                </a:extLst>
              </p:cNvPr>
              <p:cNvSpPr txBox="1"/>
              <p:nvPr/>
            </p:nvSpPr>
            <p:spPr>
              <a:xfrm>
                <a:off x="540000" y="4055431"/>
                <a:ext cx="4961295" cy="24811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）设抛物线表达式为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）代入，得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墙高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3" name="yt_shape_14245">
                <a:extLst>
                  <a:ext uri="{FF2B5EF4-FFF2-40B4-BE49-F238E27FC236}">
                    <a16:creationId xmlns:a16="http://schemas.microsoft.com/office/drawing/2014/main" id="{520727A8-8ED7-B393-01A6-3206CD939B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55431"/>
                <a:ext cx="4961295" cy="2481192"/>
              </a:xfrm>
              <a:prstGeom prst="rect">
                <a:avLst/>
              </a:prstGeom>
              <a:blipFill>
                <a:blip r:embed="rId3"/>
                <a:stretch>
                  <a:fillRect l="-3813" r="-2829" b="-68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04C6A45-6832-063F-372C-AD82E954A299}"/>
                  </a:ext>
                </a:extLst>
              </p:cNvPr>
              <p:cNvSpPr txBox="1"/>
              <p:nvPr/>
            </p:nvSpPr>
            <p:spPr>
              <a:xfrm>
                <a:off x="449989" y="4008625"/>
                <a:ext cx="494734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）设抛物线表达式为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04C6A45-6832-063F-372C-AD82E954A2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08625"/>
                <a:ext cx="4947348" cy="772808"/>
              </a:xfrm>
              <a:prstGeom prst="rect">
                <a:avLst/>
              </a:prstGeom>
              <a:blipFill>
                <a:blip r:embed="rId4"/>
                <a:stretch>
                  <a:fillRect l="-1973" r="-197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0C0BC0F-6013-6793-BC6E-45C45792572A}"/>
                  </a:ext>
                </a:extLst>
              </p:cNvPr>
              <p:cNvSpPr txBox="1"/>
              <p:nvPr/>
            </p:nvSpPr>
            <p:spPr>
              <a:xfrm>
                <a:off x="449989" y="4687821"/>
                <a:ext cx="4737798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把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）代入，得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0C0BC0F-6013-6793-BC6E-45C4579257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87821"/>
                <a:ext cx="4737798" cy="768046"/>
              </a:xfrm>
              <a:prstGeom prst="rect">
                <a:avLst/>
              </a:prstGeom>
              <a:blipFill>
                <a:blip r:embed="rId5"/>
                <a:stretch>
                  <a:fillRect l="-2059" r="-205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B744F06-9EC7-927A-7B00-7FB361974B05}"/>
                  </a:ext>
                </a:extLst>
              </p:cNvPr>
              <p:cNvSpPr txBox="1"/>
              <p:nvPr/>
            </p:nvSpPr>
            <p:spPr>
              <a:xfrm>
                <a:off x="449989" y="5362255"/>
                <a:ext cx="509339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B744F06-9EC7-927A-7B00-7FB361974B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62255"/>
                <a:ext cx="5093398" cy="772808"/>
              </a:xfrm>
              <a:prstGeom prst="rect">
                <a:avLst/>
              </a:prstGeom>
              <a:blipFill>
                <a:blip r:embed="rId6"/>
                <a:stretch>
                  <a:fillRect l="-1916" r="-191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19F0A8D-F941-2A97-528C-8E2B7BBC9FBC}"/>
              </a:ext>
            </a:extLst>
          </p:cNvPr>
          <p:cNvSpPr txBox="1"/>
          <p:nvPr/>
        </p:nvSpPr>
        <p:spPr>
          <a:xfrm>
            <a:off x="449989" y="6041452"/>
            <a:ext cx="25502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墙高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2212</Words>
  <Application>Microsoft Office PowerPoint</Application>
  <PresentationFormat>宽屏</PresentationFormat>
  <Paragraphs>139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44</cp:revision>
  <dcterms:created xsi:type="dcterms:W3CDTF">2023-05-05T05:33:04Z</dcterms:created>
  <dcterms:modified xsi:type="dcterms:W3CDTF">2023-10-21T12:26:51Z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